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56" r:id="rId2"/>
    <p:sldId id="707" r:id="rId3"/>
    <p:sldId id="721" r:id="rId4"/>
    <p:sldId id="726" r:id="rId5"/>
    <p:sldId id="723" r:id="rId6"/>
    <p:sldId id="725" r:id="rId7"/>
    <p:sldId id="713" r:id="rId8"/>
    <p:sldId id="728" r:id="rId9"/>
    <p:sldId id="729" r:id="rId10"/>
    <p:sldId id="732" r:id="rId11"/>
    <p:sldId id="809" r:id="rId12"/>
    <p:sldId id="513" r:id="rId13"/>
    <p:sldId id="639" r:id="rId14"/>
    <p:sldId id="517" r:id="rId15"/>
    <p:sldId id="741" r:id="rId16"/>
    <p:sldId id="830" r:id="rId17"/>
    <p:sldId id="831" r:id="rId18"/>
    <p:sldId id="808" r:id="rId19"/>
    <p:sldId id="743" r:id="rId20"/>
    <p:sldId id="815" r:id="rId21"/>
    <p:sldId id="745" r:id="rId22"/>
    <p:sldId id="587" r:id="rId23"/>
    <p:sldId id="832" r:id="rId24"/>
    <p:sldId id="539" r:id="rId25"/>
    <p:sldId id="828" r:id="rId26"/>
    <p:sldId id="606" r:id="rId27"/>
    <p:sldId id="383" r:id="rId28"/>
    <p:sldId id="765" r:id="rId29"/>
    <p:sldId id="431" r:id="rId30"/>
    <p:sldId id="645" r:id="rId31"/>
    <p:sldId id="768" r:id="rId32"/>
    <p:sldId id="775" r:id="rId33"/>
    <p:sldId id="668" r:id="rId34"/>
    <p:sldId id="501" r:id="rId35"/>
    <p:sldId id="638" r:id="rId36"/>
    <p:sldId id="613" r:id="rId37"/>
    <p:sldId id="432" r:id="rId38"/>
    <p:sldId id="617" r:id="rId39"/>
    <p:sldId id="781" r:id="rId40"/>
    <p:sldId id="633" r:id="rId41"/>
    <p:sldId id="699" r:id="rId42"/>
    <p:sldId id="819" r:id="rId43"/>
    <p:sldId id="623" r:id="rId44"/>
    <p:sldId id="700" r:id="rId45"/>
    <p:sldId id="790" r:id="rId46"/>
    <p:sldId id="833" r:id="rId47"/>
    <p:sldId id="822" r:id="rId48"/>
    <p:sldId id="825" r:id="rId49"/>
    <p:sldId id="827" r:id="rId50"/>
    <p:sldId id="817" r:id="rId51"/>
    <p:sldId id="834" r:id="rId52"/>
    <p:sldId id="821" r:id="rId53"/>
    <p:sldId id="500" r:id="rId54"/>
    <p:sldId id="739" r:id="rId55"/>
    <p:sldId id="740" r:id="rId56"/>
    <p:sldId id="299" r:id="rId57"/>
    <p:sldId id="762" r:id="rId58"/>
    <p:sldId id="518" r:id="rId59"/>
    <p:sldId id="755" r:id="rId60"/>
    <p:sldId id="722" r:id="rId61"/>
    <p:sldId id="671" r:id="rId62"/>
    <p:sldId id="692" r:id="rId63"/>
    <p:sldId id="694" r:id="rId64"/>
    <p:sldId id="794" r:id="rId65"/>
    <p:sldId id="795" r:id="rId66"/>
    <p:sldId id="814" r:id="rId67"/>
    <p:sldId id="816" r:id="rId68"/>
    <p:sldId id="293" r:id="rId69"/>
    <p:sldId id="654" r:id="rId70"/>
    <p:sldId id="65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pul Madahar" initials="VM" lastIdx="4" clrIdx="0">
    <p:extLst>
      <p:ext uri="{19B8F6BF-5375-455C-9EA6-DF929625EA0E}">
        <p15:presenceInfo xmlns:p15="http://schemas.microsoft.com/office/powerpoint/2012/main" userId="6856094f0e5439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B889DB"/>
    <a:srgbClr val="D8F0F6"/>
    <a:srgbClr val="EEF4FB"/>
    <a:srgbClr val="FFFFFF"/>
    <a:srgbClr val="FF7171"/>
    <a:srgbClr val="FFE5E5"/>
    <a:srgbClr val="B3C3D1"/>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2DAE28-4856-4D62-822B-3441A64D190E}" v="3" dt="2021-11-23T05:58:40.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6" autoAdjust="0"/>
    <p:restoredTop sz="82963" autoAdjust="0"/>
  </p:normalViewPr>
  <p:slideViewPr>
    <p:cSldViewPr snapToGrid="0" showGuides="1">
      <p:cViewPr varScale="1">
        <p:scale>
          <a:sx n="91" d="100"/>
          <a:sy n="91" d="100"/>
        </p:scale>
        <p:origin x="264" y="78"/>
      </p:cViewPr>
      <p:guideLst>
        <p:guide orient="horz"/>
        <p:guide pos="3888"/>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pul Madahar" userId="6856094f0e54391c" providerId="LiveId" clId="{B52DAE28-4856-4D62-822B-3441A64D190E}"/>
    <pc:docChg chg="undo custSel addSld delSld modSld">
      <pc:chgData name="Vipul Madahar" userId="6856094f0e54391c" providerId="LiveId" clId="{B52DAE28-4856-4D62-822B-3441A64D190E}" dt="2021-11-23T06:03:03.260" v="215"/>
      <pc:docMkLst>
        <pc:docMk/>
      </pc:docMkLst>
      <pc:sldChg chg="modSp mod">
        <pc:chgData name="Vipul Madahar" userId="6856094f0e54391c" providerId="LiveId" clId="{B52DAE28-4856-4D62-822B-3441A64D190E}" dt="2021-11-23T05:47:40.203" v="73" actId="20577"/>
        <pc:sldMkLst>
          <pc:docMk/>
          <pc:sldMk cId="3289767206" sldId="431"/>
        </pc:sldMkLst>
        <pc:spChg chg="mod">
          <ac:chgData name="Vipul Madahar" userId="6856094f0e54391c" providerId="LiveId" clId="{B52DAE28-4856-4D62-822B-3441A64D190E}" dt="2021-11-23T05:47:40.203" v="73" actId="20577"/>
          <ac:spMkLst>
            <pc:docMk/>
            <pc:sldMk cId="3289767206" sldId="431"/>
            <ac:spMk id="98" creationId="{3AA563A9-93BC-4DF6-8FB0-F5EFFC520725}"/>
          </ac:spMkLst>
        </pc:spChg>
      </pc:sldChg>
      <pc:sldChg chg="addSp delSp modSp mod">
        <pc:chgData name="Vipul Madahar" userId="6856094f0e54391c" providerId="LiveId" clId="{B52DAE28-4856-4D62-822B-3441A64D190E}" dt="2021-11-23T05:55:39.079" v="171" actId="1076"/>
        <pc:sldMkLst>
          <pc:docMk/>
          <pc:sldMk cId="3070963742" sldId="501"/>
        </pc:sldMkLst>
        <pc:spChg chg="del">
          <ac:chgData name="Vipul Madahar" userId="6856094f0e54391c" providerId="LiveId" clId="{B52DAE28-4856-4D62-822B-3441A64D190E}" dt="2021-11-23T05:55:20.853" v="162" actId="478"/>
          <ac:spMkLst>
            <pc:docMk/>
            <pc:sldMk cId="3070963742" sldId="501"/>
            <ac:spMk id="9" creationId="{2EC6587E-D460-4E21-ABA5-E94C7A1A688E}"/>
          </ac:spMkLst>
        </pc:spChg>
        <pc:spChg chg="add mod">
          <ac:chgData name="Vipul Madahar" userId="6856094f0e54391c" providerId="LiveId" clId="{B52DAE28-4856-4D62-822B-3441A64D190E}" dt="2021-11-23T05:55:39.079" v="171" actId="1076"/>
          <ac:spMkLst>
            <pc:docMk/>
            <pc:sldMk cId="3070963742" sldId="501"/>
            <ac:spMk id="10" creationId="{66415D0A-BB09-40CF-BD53-1E44AC9AEE24}"/>
          </ac:spMkLst>
        </pc:spChg>
      </pc:sldChg>
      <pc:sldChg chg="add del">
        <pc:chgData name="Vipul Madahar" userId="6856094f0e54391c" providerId="LiveId" clId="{B52DAE28-4856-4D62-822B-3441A64D190E}" dt="2021-11-23T05:57:03" v="183" actId="2696"/>
        <pc:sldMkLst>
          <pc:docMk/>
          <pc:sldMk cId="1257198265" sldId="633"/>
        </pc:sldMkLst>
      </pc:sldChg>
      <pc:sldChg chg="addSp delSp modSp mod">
        <pc:chgData name="Vipul Madahar" userId="6856094f0e54391c" providerId="LiveId" clId="{B52DAE28-4856-4D62-822B-3441A64D190E}" dt="2021-11-23T05:56:03.520" v="181" actId="1076"/>
        <pc:sldMkLst>
          <pc:docMk/>
          <pc:sldMk cId="724115896" sldId="638"/>
        </pc:sldMkLst>
        <pc:spChg chg="del">
          <ac:chgData name="Vipul Madahar" userId="6856094f0e54391c" providerId="LiveId" clId="{B52DAE28-4856-4D62-822B-3441A64D190E}" dt="2021-11-23T05:55:44.380" v="172" actId="478"/>
          <ac:spMkLst>
            <pc:docMk/>
            <pc:sldMk cId="724115896" sldId="638"/>
            <ac:spMk id="7" creationId="{1C826C97-2F5E-4D2C-8858-4F74BE686FF7}"/>
          </ac:spMkLst>
        </pc:spChg>
        <pc:spChg chg="add mod">
          <ac:chgData name="Vipul Madahar" userId="6856094f0e54391c" providerId="LiveId" clId="{B52DAE28-4856-4D62-822B-3441A64D190E}" dt="2021-11-23T05:56:03.520" v="181" actId="1076"/>
          <ac:spMkLst>
            <pc:docMk/>
            <pc:sldMk cId="724115896" sldId="638"/>
            <ac:spMk id="8" creationId="{6AEF9857-F540-42E9-BFE5-552828524537}"/>
          </ac:spMkLst>
        </pc:spChg>
      </pc:sldChg>
      <pc:sldChg chg="addSp delSp modSp mod">
        <pc:chgData name="Vipul Madahar" userId="6856094f0e54391c" providerId="LiveId" clId="{B52DAE28-4856-4D62-822B-3441A64D190E}" dt="2021-11-23T05:52:45.480" v="92" actId="1076"/>
        <pc:sldMkLst>
          <pc:docMk/>
          <pc:sldMk cId="1977532759" sldId="645"/>
        </pc:sldMkLst>
        <pc:spChg chg="del">
          <ac:chgData name="Vipul Madahar" userId="6856094f0e54391c" providerId="LiveId" clId="{B52DAE28-4856-4D62-822B-3441A64D190E}" dt="2021-11-23T05:47:51.340" v="74" actId="478"/>
          <ac:spMkLst>
            <pc:docMk/>
            <pc:sldMk cId="1977532759" sldId="645"/>
            <ac:spMk id="25" creationId="{B7B335B6-BD7C-4CA0-911B-DD458403AABE}"/>
          </ac:spMkLst>
        </pc:spChg>
        <pc:spChg chg="add mod">
          <ac:chgData name="Vipul Madahar" userId="6856094f0e54391c" providerId="LiveId" clId="{B52DAE28-4856-4D62-822B-3441A64D190E}" dt="2021-11-23T05:52:45.480" v="92" actId="1076"/>
          <ac:spMkLst>
            <pc:docMk/>
            <pc:sldMk cId="1977532759" sldId="645"/>
            <ac:spMk id="26" creationId="{4424B702-D3DE-402B-B02A-DCC34D709EC0}"/>
          </ac:spMkLst>
        </pc:spChg>
      </pc:sldChg>
      <pc:sldChg chg="addSp delSp modSp mod">
        <pc:chgData name="Vipul Madahar" userId="6856094f0e54391c" providerId="LiveId" clId="{B52DAE28-4856-4D62-822B-3441A64D190E}" dt="2021-11-23T05:57:13.758" v="187"/>
        <pc:sldMkLst>
          <pc:docMk/>
          <pc:sldMk cId="2291183011" sldId="699"/>
        </pc:sldMkLst>
        <pc:spChg chg="add del mod">
          <ac:chgData name="Vipul Madahar" userId="6856094f0e54391c" providerId="LiveId" clId="{B52DAE28-4856-4D62-822B-3441A64D190E}" dt="2021-11-23T05:57:13.758" v="187"/>
          <ac:spMkLst>
            <pc:docMk/>
            <pc:sldMk cId="2291183011" sldId="699"/>
            <ac:spMk id="9" creationId="{051C2A34-2ACB-4C10-BE41-3BD19A8B1FC4}"/>
          </ac:spMkLst>
        </pc:spChg>
        <pc:spChg chg="add del mod">
          <ac:chgData name="Vipul Madahar" userId="6856094f0e54391c" providerId="LiveId" clId="{B52DAE28-4856-4D62-822B-3441A64D190E}" dt="2021-11-23T05:57:13.758" v="187"/>
          <ac:spMkLst>
            <pc:docMk/>
            <pc:sldMk cId="2291183011" sldId="699"/>
            <ac:spMk id="10" creationId="{EFB1CC12-1725-4BBC-BDB6-5376EBDF0A57}"/>
          </ac:spMkLst>
        </pc:spChg>
      </pc:sldChg>
      <pc:sldChg chg="modAnim">
        <pc:chgData name="Vipul Madahar" userId="6856094f0e54391c" providerId="LiveId" clId="{B52DAE28-4856-4D62-822B-3441A64D190E}" dt="2021-11-23T05:58:40.205" v="188"/>
        <pc:sldMkLst>
          <pc:docMk/>
          <pc:sldMk cId="933661665" sldId="707"/>
        </pc:sldMkLst>
      </pc:sldChg>
      <pc:sldChg chg="addSp delSp modSp mod">
        <pc:chgData name="Vipul Madahar" userId="6856094f0e54391c" providerId="LiveId" clId="{B52DAE28-4856-4D62-822B-3441A64D190E}" dt="2021-11-23T05:55:06.456" v="161" actId="20577"/>
        <pc:sldMkLst>
          <pc:docMk/>
          <pc:sldMk cId="3014839156" sldId="768"/>
        </pc:sldMkLst>
        <pc:spChg chg="del">
          <ac:chgData name="Vipul Madahar" userId="6856094f0e54391c" providerId="LiveId" clId="{B52DAE28-4856-4D62-822B-3441A64D190E}" dt="2021-11-23T05:48:16.427" v="83" actId="478"/>
          <ac:spMkLst>
            <pc:docMk/>
            <pc:sldMk cId="3014839156" sldId="768"/>
            <ac:spMk id="35" creationId="{0B15E429-A173-4115-9F3B-F054762C6C2B}"/>
          </ac:spMkLst>
        </pc:spChg>
        <pc:spChg chg="add mod">
          <ac:chgData name="Vipul Madahar" userId="6856094f0e54391c" providerId="LiveId" clId="{B52DAE28-4856-4D62-822B-3441A64D190E}" dt="2021-11-23T05:55:06.456" v="161" actId="20577"/>
          <ac:spMkLst>
            <pc:docMk/>
            <pc:sldMk cId="3014839156" sldId="768"/>
            <ac:spMk id="36" creationId="{3E58F357-86F7-4552-950E-4C9BC0DE9051}"/>
          </ac:spMkLst>
        </pc:spChg>
      </pc:sldChg>
      <pc:sldChg chg="modSp mod">
        <pc:chgData name="Vipul Madahar" userId="6856094f0e54391c" providerId="LiveId" clId="{B52DAE28-4856-4D62-822B-3441A64D190E}" dt="2021-11-23T06:03:03.260" v="215"/>
        <pc:sldMkLst>
          <pc:docMk/>
          <pc:sldMk cId="3252624625" sldId="822"/>
        </pc:sldMkLst>
        <pc:spChg chg="mod">
          <ac:chgData name="Vipul Madahar" userId="6856094f0e54391c" providerId="LiveId" clId="{B52DAE28-4856-4D62-822B-3441A64D190E}" dt="2021-11-23T06:03:03.260" v="215"/>
          <ac:spMkLst>
            <pc:docMk/>
            <pc:sldMk cId="3252624625" sldId="822"/>
            <ac:spMk id="3" creationId="{1693344E-AF4A-479B-8B0A-518CAB723C43}"/>
          </ac:spMkLst>
        </pc:spChg>
      </pc:sldChg>
      <pc:sldChg chg="modSp mod">
        <pc:chgData name="Vipul Madahar" userId="6856094f0e54391c" providerId="LiveId" clId="{B52DAE28-4856-4D62-822B-3441A64D190E}" dt="2021-11-23T06:03:00.050" v="212"/>
        <pc:sldMkLst>
          <pc:docMk/>
          <pc:sldMk cId="720515478" sldId="825"/>
        </pc:sldMkLst>
        <pc:spChg chg="mod">
          <ac:chgData name="Vipul Madahar" userId="6856094f0e54391c" providerId="LiveId" clId="{B52DAE28-4856-4D62-822B-3441A64D190E}" dt="2021-11-23T06:03:00.050" v="212"/>
          <ac:spMkLst>
            <pc:docMk/>
            <pc:sldMk cId="720515478" sldId="825"/>
            <ac:spMk id="3" creationId="{1693344E-AF4A-479B-8B0A-518CAB723C43}"/>
          </ac:spMkLst>
        </pc:spChg>
      </pc:sldChg>
      <pc:sldChg chg="modSp mod">
        <pc:chgData name="Vipul Madahar" userId="6856094f0e54391c" providerId="LiveId" clId="{B52DAE28-4856-4D62-822B-3441A64D190E}" dt="2021-11-23T06:02:54.575" v="210" actId="20577"/>
        <pc:sldMkLst>
          <pc:docMk/>
          <pc:sldMk cId="862907308" sldId="827"/>
        </pc:sldMkLst>
        <pc:spChg chg="mod">
          <ac:chgData name="Vipul Madahar" userId="6856094f0e54391c" providerId="LiveId" clId="{B52DAE28-4856-4D62-822B-3441A64D190E}" dt="2021-11-23T06:02:54.575" v="210" actId="20577"/>
          <ac:spMkLst>
            <pc:docMk/>
            <pc:sldMk cId="862907308" sldId="827"/>
            <ac:spMk id="3" creationId="{1693344E-AF4A-479B-8B0A-518CAB723C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943-90E5-44D1-BF1B-48B0E3255117}"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65CD2-5FFA-421F-9951-FC9982AA7CFF}" type="slidenum">
              <a:rPr lang="en-US" smtClean="0"/>
              <a:t>‹#›</a:t>
            </a:fld>
            <a:endParaRPr lang="en-US"/>
          </a:p>
        </p:txBody>
      </p:sp>
    </p:spTree>
    <p:extLst>
      <p:ext uri="{BB962C8B-B14F-4D97-AF65-F5344CB8AC3E}">
        <p14:creationId xmlns:p14="http://schemas.microsoft.com/office/powerpoint/2010/main" val="3344425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wissmodel.expasy.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wissmodel.expasy.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a:t>
            </a:fld>
            <a:endParaRPr lang="en-US" dirty="0"/>
          </a:p>
        </p:txBody>
      </p:sp>
    </p:spTree>
    <p:extLst>
      <p:ext uri="{BB962C8B-B14F-4D97-AF65-F5344CB8AC3E}">
        <p14:creationId xmlns:p14="http://schemas.microsoft.com/office/powerpoint/2010/main" val="408247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11</a:t>
            </a:fld>
            <a:endParaRPr lang="en-US"/>
          </a:p>
        </p:txBody>
      </p:sp>
    </p:spTree>
    <p:extLst>
      <p:ext uri="{BB962C8B-B14F-4D97-AF65-F5344CB8AC3E}">
        <p14:creationId xmlns:p14="http://schemas.microsoft.com/office/powerpoint/2010/main" val="404668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Figure 1: The interaction of PD1 with PDL1 or 2 exhausts the T-Cell response and allows the cancer cells to survive. The T cell surface receptor contacts the major histocompatibility complex I surface protein. The PD1 also interacts with the PDL1 protein, and the downstream signaling by TCR is inhibited by the recruitment of SHP-2. In contrast to when PD1 does not interact with PDL1 or 2 the SHP-2 is not recruited and does not inhibit the TCR response. B.) The anti-PD1 or anti-PDL mAbs block PD1 and PDL from interacting. PD1 can no longer recruit SHP-2 and the T-Cell activates to destroy the cancer cell. </a:t>
            </a:r>
          </a:p>
          <a:p>
            <a:endParaRPr lang="en-US" sz="1400" dirty="0"/>
          </a:p>
          <a:p>
            <a:r>
              <a:rPr lang="en-US" sz="3200" dirty="0"/>
              <a:t>Programmed Death 1 (PD1) is a membrane protein that is expressed on immune cells such as T cells</a:t>
            </a:r>
          </a:p>
          <a:p>
            <a:endParaRPr lang="en-US" sz="3200" dirty="0"/>
          </a:p>
          <a:p>
            <a:r>
              <a:rPr lang="en-US" sz="1400" dirty="0"/>
              <a:t>T cell interaction with antigen presenting cells (APC) will initiate an immune response </a:t>
            </a:r>
          </a:p>
          <a:p>
            <a:pPr marL="0" indent="0">
              <a:buNone/>
            </a:pPr>
            <a:endParaRPr lang="en-US" sz="1400" dirty="0"/>
          </a:p>
          <a:p>
            <a:r>
              <a:rPr lang="en-US" sz="3200" dirty="0"/>
              <a:t>Programmed Death Ligand 1 (PDL1) is expressed on APC to exhaust the immune response </a:t>
            </a:r>
          </a:p>
          <a:p>
            <a:endParaRPr lang="en-US" sz="3200" dirty="0"/>
          </a:p>
          <a:p>
            <a:r>
              <a:rPr lang="en-US" sz="3200" dirty="0"/>
              <a:t>The interaction of PD1 with PDL1 completes the “immune checkpoint” and inhibits the immune response</a:t>
            </a:r>
          </a:p>
          <a:p>
            <a:endParaRPr lang="en-US" sz="1400" dirty="0"/>
          </a:p>
        </p:txBody>
      </p:sp>
      <p:sp>
        <p:nvSpPr>
          <p:cNvPr id="4" name="Slide Number Placeholder 3"/>
          <p:cNvSpPr>
            <a:spLocks noGrp="1"/>
          </p:cNvSpPr>
          <p:nvPr>
            <p:ph type="sldNum" sz="quarter" idx="5"/>
          </p:nvPr>
        </p:nvSpPr>
        <p:spPr/>
        <p:txBody>
          <a:bodyPr/>
          <a:lstStyle/>
          <a:p>
            <a:fld id="{572282E1-9BF5-4C9E-9084-E4F8791EC495}" type="slidenum">
              <a:rPr lang="en-US" smtClean="0"/>
              <a:t>13</a:t>
            </a:fld>
            <a:endParaRPr lang="en-US" dirty="0"/>
          </a:p>
        </p:txBody>
      </p:sp>
    </p:spTree>
    <p:extLst>
      <p:ext uri="{BB962C8B-B14F-4D97-AF65-F5344CB8AC3E}">
        <p14:creationId xmlns:p14="http://schemas.microsoft.com/office/powerpoint/2010/main" val="4099484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here</a:t>
            </a:r>
          </a:p>
        </p:txBody>
      </p:sp>
      <p:sp>
        <p:nvSpPr>
          <p:cNvPr id="4" name="Slide Number Placeholder 3"/>
          <p:cNvSpPr>
            <a:spLocks noGrp="1"/>
          </p:cNvSpPr>
          <p:nvPr>
            <p:ph type="sldNum" sz="quarter" idx="5"/>
          </p:nvPr>
        </p:nvSpPr>
        <p:spPr/>
        <p:txBody>
          <a:bodyPr/>
          <a:lstStyle/>
          <a:p>
            <a:fld id="{9AA65CD2-5FFA-421F-9951-FC9982AA7CFF}" type="slidenum">
              <a:rPr lang="en-US" smtClean="0"/>
              <a:t>14</a:t>
            </a:fld>
            <a:endParaRPr lang="en-US"/>
          </a:p>
        </p:txBody>
      </p:sp>
    </p:spTree>
    <p:extLst>
      <p:ext uri="{BB962C8B-B14F-4D97-AF65-F5344CB8AC3E}">
        <p14:creationId xmlns:p14="http://schemas.microsoft.com/office/powerpoint/2010/main" val="1666974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15</a:t>
            </a:fld>
            <a:endParaRPr lang="en-US"/>
          </a:p>
        </p:txBody>
      </p:sp>
    </p:spTree>
    <p:extLst>
      <p:ext uri="{BB962C8B-B14F-4D97-AF65-F5344CB8AC3E}">
        <p14:creationId xmlns:p14="http://schemas.microsoft.com/office/powerpoint/2010/main" val="166336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spcBef>
                <a:spcPts val="0"/>
              </a:spcBef>
              <a:spcAft>
                <a:spcPts val="1000"/>
              </a:spcAft>
            </a:pPr>
            <a:r>
              <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Figure 3:Kd measurement was done with CyPet-OptPD1 held constant at 0.2 µM and titration of the YPet-OptPDL1 from 0 – 3.0 µM. The extracted EmFRET was plotted against the titration of total YPet-OptPDL1. The derived relationship of EmFRET to the total receptor concentration, total ligand concentration, and the Kd from equation 16 is used for non-linear regression and the estimation of a Kd value is shown. GraphPad Prism 5</a:t>
            </a:r>
            <a:r>
              <a:rPr lang="en-US" sz="1800" i="1" baseline="300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TM </a:t>
            </a:r>
            <a:r>
              <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is used for the non-linear regression curve fit solution.</a:t>
            </a:r>
          </a:p>
          <a:p>
            <a:pPr marL="0" marR="0" algn="ctr">
              <a:spcBef>
                <a:spcPts val="0"/>
              </a:spcBef>
              <a:spcAft>
                <a:spcPts val="1000"/>
              </a:spcAft>
            </a:pPr>
            <a:endPar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C8F57E-6596-446A-91B1-84D8A6AF83D7}" type="slidenum">
              <a:rPr lang="en-US" smtClean="0"/>
              <a:t>16</a:t>
            </a:fld>
            <a:endParaRPr lang="en-US" dirty="0"/>
          </a:p>
        </p:txBody>
      </p:sp>
    </p:spTree>
    <p:extLst>
      <p:ext uri="{BB962C8B-B14F-4D97-AF65-F5344CB8AC3E}">
        <p14:creationId xmlns:p14="http://schemas.microsoft.com/office/powerpoint/2010/main" val="57175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17</a:t>
            </a:fld>
            <a:endParaRPr lang="en-US"/>
          </a:p>
        </p:txBody>
      </p:sp>
    </p:spTree>
    <p:extLst>
      <p:ext uri="{BB962C8B-B14F-4D97-AF65-F5344CB8AC3E}">
        <p14:creationId xmlns:p14="http://schemas.microsoft.com/office/powerpoint/2010/main" val="230682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18</a:t>
            </a:fld>
            <a:endParaRPr lang="en-US"/>
          </a:p>
        </p:txBody>
      </p:sp>
    </p:spTree>
    <p:extLst>
      <p:ext uri="{BB962C8B-B14F-4D97-AF65-F5344CB8AC3E}">
        <p14:creationId xmlns:p14="http://schemas.microsoft.com/office/powerpoint/2010/main" val="194360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RSCU</a:t>
            </a:r>
          </a:p>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20</a:t>
            </a:fld>
            <a:endParaRPr lang="en-US"/>
          </a:p>
        </p:txBody>
      </p:sp>
    </p:spTree>
    <p:extLst>
      <p:ext uri="{BB962C8B-B14F-4D97-AF65-F5344CB8AC3E}">
        <p14:creationId xmlns:p14="http://schemas.microsoft.com/office/powerpoint/2010/main" val="419893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Figure: The qFRET Refolded YPet-hPDL1 was setup as the constant and the titration of CyPet-hPD1 from (0 – 2.5). The extraction of EmFRET from the assay is plotted against the total concentration of CyPet-hPD1. Prism</a:t>
            </a:r>
            <a:r>
              <a:rPr lang="en-US" sz="1200" baseline="30000" dirty="0"/>
              <a:t>TM </a:t>
            </a:r>
            <a:r>
              <a:rPr lang="en-US" sz="1200" baseline="0" dirty="0"/>
              <a:t>is used for the non-linear regression solution, and all measurements were taken on Flexstation II 384 using Software Max Pro 7.0</a:t>
            </a:r>
            <a:r>
              <a:rPr lang="en-US" sz="1200" baseline="30000" dirty="0"/>
              <a:t>TM</a:t>
            </a:r>
            <a:r>
              <a:rPr lang="en-US" sz="1200" baseline="-25000" dirty="0"/>
              <a:t>.</a:t>
            </a:r>
            <a:endParaRPr lang="en-US" dirty="0"/>
          </a:p>
        </p:txBody>
      </p:sp>
      <p:sp>
        <p:nvSpPr>
          <p:cNvPr id="4" name="Slide Number Placeholder 3"/>
          <p:cNvSpPr>
            <a:spLocks noGrp="1"/>
          </p:cNvSpPr>
          <p:nvPr>
            <p:ph type="sldNum" sz="quarter" idx="5"/>
          </p:nvPr>
        </p:nvSpPr>
        <p:spPr/>
        <p:txBody>
          <a:bodyPr/>
          <a:lstStyle/>
          <a:p>
            <a:fld id="{EEC8F57E-6596-446A-91B1-84D8A6AF83D7}" type="slidenum">
              <a:rPr lang="en-US" smtClean="0"/>
              <a:t>23</a:t>
            </a:fld>
            <a:endParaRPr lang="en-US"/>
          </a:p>
        </p:txBody>
      </p:sp>
    </p:spTree>
    <p:extLst>
      <p:ext uri="{BB962C8B-B14F-4D97-AF65-F5344CB8AC3E}">
        <p14:creationId xmlns:p14="http://schemas.microsoft.com/office/powerpoint/2010/main" val="308080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24</a:t>
            </a:fld>
            <a:endParaRPr lang="en-US"/>
          </a:p>
        </p:txBody>
      </p:sp>
    </p:spTree>
    <p:extLst>
      <p:ext uri="{BB962C8B-B14F-4D97-AF65-F5344CB8AC3E}">
        <p14:creationId xmlns:p14="http://schemas.microsoft.com/office/powerpoint/2010/main" val="419531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a:t>
            </a:fld>
            <a:endParaRPr lang="en-US" dirty="0"/>
          </a:p>
        </p:txBody>
      </p:sp>
    </p:spTree>
    <p:extLst>
      <p:ext uri="{BB962C8B-B14F-4D97-AF65-F5344CB8AC3E}">
        <p14:creationId xmlns:p14="http://schemas.microsoft.com/office/powerpoint/2010/main" val="169248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25</a:t>
            </a:fld>
            <a:endParaRPr lang="en-US"/>
          </a:p>
        </p:txBody>
      </p:sp>
    </p:spTree>
    <p:extLst>
      <p:ext uri="{BB962C8B-B14F-4D97-AF65-F5344CB8AC3E}">
        <p14:creationId xmlns:p14="http://schemas.microsoft.com/office/powerpoint/2010/main" val="146341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SUMOylation of Influenza Virus A Matrix 1 protein with PIAS 1 as E3 ligase</a:t>
            </a:r>
          </a:p>
        </p:txBody>
      </p:sp>
      <p:sp>
        <p:nvSpPr>
          <p:cNvPr id="4" name="Slide Number Placeholder 3"/>
          <p:cNvSpPr>
            <a:spLocks noGrp="1"/>
          </p:cNvSpPr>
          <p:nvPr>
            <p:ph type="sldNum" sz="quarter" idx="5"/>
          </p:nvPr>
        </p:nvSpPr>
        <p:spPr/>
        <p:txBody>
          <a:bodyPr/>
          <a:lstStyle/>
          <a:p>
            <a:fld id="{6C4AFF80-E251-45B6-8229-4B0E75A36156}" type="slidenum">
              <a:rPr lang="en-US" smtClean="0"/>
              <a:t>26</a:t>
            </a:fld>
            <a:endParaRPr lang="en-US" dirty="0"/>
          </a:p>
        </p:txBody>
      </p:sp>
    </p:spTree>
    <p:extLst>
      <p:ext uri="{BB962C8B-B14F-4D97-AF65-F5344CB8AC3E}">
        <p14:creationId xmlns:p14="http://schemas.microsoft.com/office/powerpoint/2010/main" val="369744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panose="020B0606030504020204" pitchFamily="34" charset="0"/>
              </a:rPr>
              <a:t>surface glycoproteins hemagglutinin (HA), neuraminidase (NA) and the M2 ion channel protein, and the host cellular membrane-derived lipid bilayer build the viral envelope. Underneath the envelope is the matrix protein (M1), a major structural protein. The core of the virus particle is the viral ribonucleoprotein (vRNP), composed of viral RNA (vRNA) associated with the nucleoprotein (NP) and three components of the viral RNA polymerase complex (PA, PB1, and PB2).</a:t>
            </a:r>
            <a:endParaRPr lang="en-US" dirty="0"/>
          </a:p>
        </p:txBody>
      </p:sp>
      <p:sp>
        <p:nvSpPr>
          <p:cNvPr id="4" name="Slide Number Placeholder 3"/>
          <p:cNvSpPr>
            <a:spLocks noGrp="1"/>
          </p:cNvSpPr>
          <p:nvPr>
            <p:ph type="sldNum" sz="quarter" idx="5"/>
          </p:nvPr>
        </p:nvSpPr>
        <p:spPr/>
        <p:txBody>
          <a:bodyPr/>
          <a:lstStyle/>
          <a:p>
            <a:fld id="{61D67A90-2DF9-4E0D-97DF-1045916E7410}" type="slidenum">
              <a:rPr lang="en-US" smtClean="0"/>
              <a:t>27</a:t>
            </a:fld>
            <a:endParaRPr lang="en-US" dirty="0"/>
          </a:p>
        </p:txBody>
      </p:sp>
    </p:spTree>
    <p:extLst>
      <p:ext uri="{BB962C8B-B14F-4D97-AF65-F5344CB8AC3E}">
        <p14:creationId xmlns:p14="http://schemas.microsoft.com/office/powerpoint/2010/main" val="266044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Protein translocation, protein stability, cellular increase in DNA repair mechanisms, and cell division</a:t>
            </a:r>
          </a:p>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28</a:t>
            </a:fld>
            <a:endParaRPr lang="en-US"/>
          </a:p>
        </p:txBody>
      </p:sp>
    </p:spTree>
    <p:extLst>
      <p:ext uri="{BB962C8B-B14F-4D97-AF65-F5344CB8AC3E}">
        <p14:creationId xmlns:p14="http://schemas.microsoft.com/office/powerpoint/2010/main" val="364602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SUMO1:1A5R</a:t>
            </a:r>
          </a:p>
          <a:p>
            <a:r>
              <a:rPr lang="en-US" dirty="0"/>
              <a:t>AOS1/UBA2/SUMO:3KYC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UBC9:color:</a:t>
            </a:r>
            <a:r>
              <a:rPr lang="en-US" b="0" i="0" u="none" strike="noStrike" dirty="0">
                <a:solidFill>
                  <a:srgbClr val="74B360"/>
                </a:solidFill>
                <a:effectLst/>
                <a:latin typeface="HelveticaNeueLT Pro"/>
              </a:rPr>
              <a:t>2pe6:HexD46C40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74B360"/>
                </a:solidFill>
                <a:effectLst/>
                <a:latin typeface="HelveticaNeueLT Pro"/>
              </a:rPr>
              <a:t>UBC9/SUMO:</a:t>
            </a:r>
            <a:r>
              <a:rPr lang="en-US" b="1" i="0" u="none" strike="noStrike" dirty="0">
                <a:solidFill>
                  <a:srgbClr val="222222"/>
                </a:solidFill>
                <a:effectLst/>
                <a:latin typeface="Verdana" panose="020B0604030504040204" pitchFamily="34" charset="0"/>
              </a:rPr>
              <a:t>2PE6</a:t>
            </a:r>
            <a:endParaRPr lang="en-US" dirty="0"/>
          </a:p>
          <a:p>
            <a:r>
              <a:rPr lang="en-US" dirty="0"/>
              <a:t>Pias1:</a:t>
            </a:r>
            <a:r>
              <a:rPr lang="en-US" dirty="0">
                <a:hlinkClick r:id="rId3"/>
              </a:rPr>
              <a:t>https://swissmodel.expasy.org/</a:t>
            </a:r>
            <a:endParaRPr lang="en-US" dirty="0"/>
          </a:p>
          <a:p>
            <a:r>
              <a:rPr lang="en-US" dirty="0"/>
              <a:t>M1: </a:t>
            </a:r>
          </a:p>
          <a:p>
            <a:endParaRPr lang="en-US" dirty="0"/>
          </a:p>
          <a:p>
            <a:endParaRPr lang="en-US" dirty="0"/>
          </a:p>
          <a:p>
            <a:r>
              <a:rPr lang="en-US" dirty="0"/>
              <a:t>ATP+E1 adenylated and makes a thioester intermediate E1+SUMO1</a:t>
            </a:r>
          </a:p>
          <a:p>
            <a:r>
              <a:rPr lang="en-US" dirty="0"/>
              <a:t>Transferred to a catalytic cysteine93 residue on E2 </a:t>
            </a:r>
          </a:p>
          <a:p>
            <a:r>
              <a:rPr lang="en-US" dirty="0"/>
              <a:t>Finally with the help of the E3 ligase with either a RING or HECT domain the SUMO is transferred to the target protein lysine residue</a:t>
            </a:r>
          </a:p>
        </p:txBody>
      </p:sp>
      <p:sp>
        <p:nvSpPr>
          <p:cNvPr id="4" name="Slide Number Placeholder 3"/>
          <p:cNvSpPr>
            <a:spLocks noGrp="1"/>
          </p:cNvSpPr>
          <p:nvPr>
            <p:ph type="sldNum" sz="quarter" idx="5"/>
          </p:nvPr>
        </p:nvSpPr>
        <p:spPr/>
        <p:txBody>
          <a:bodyPr/>
          <a:lstStyle/>
          <a:p>
            <a:fld id="{127DDE1B-26A8-4D5E-8487-8BFABFEC1AFA}" type="slidenum">
              <a:rPr lang="en-US" smtClean="0"/>
              <a:t>29</a:t>
            </a:fld>
            <a:endParaRPr lang="en-US"/>
          </a:p>
        </p:txBody>
      </p:sp>
    </p:spTree>
    <p:extLst>
      <p:ext uri="{BB962C8B-B14F-4D97-AF65-F5344CB8AC3E}">
        <p14:creationId xmlns:p14="http://schemas.microsoft.com/office/powerpoint/2010/main" val="3623896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30</a:t>
            </a:fld>
            <a:endParaRPr lang="en-US"/>
          </a:p>
        </p:txBody>
      </p:sp>
    </p:spTree>
    <p:extLst>
      <p:ext uri="{BB962C8B-B14F-4D97-AF65-F5344CB8AC3E}">
        <p14:creationId xmlns:p14="http://schemas.microsoft.com/office/powerpoint/2010/main" val="3079903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33</a:t>
            </a:fld>
            <a:endParaRPr lang="en-US"/>
          </a:p>
        </p:txBody>
      </p:sp>
    </p:spTree>
    <p:extLst>
      <p:ext uri="{BB962C8B-B14F-4D97-AF65-F5344CB8AC3E}">
        <p14:creationId xmlns:p14="http://schemas.microsoft.com/office/powerpoint/2010/main" val="1759930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35</a:t>
            </a:fld>
            <a:endParaRPr lang="en-US"/>
          </a:p>
        </p:txBody>
      </p:sp>
    </p:spTree>
    <p:extLst>
      <p:ext uri="{BB962C8B-B14F-4D97-AF65-F5344CB8AC3E}">
        <p14:creationId xmlns:p14="http://schemas.microsoft.com/office/powerpoint/2010/main" val="514344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AFF80-E251-45B6-8229-4B0E75A36156}" type="slidenum">
              <a:rPr lang="en-US" smtClean="0"/>
              <a:t>38</a:t>
            </a:fld>
            <a:endParaRPr lang="en-US" dirty="0"/>
          </a:p>
        </p:txBody>
      </p:sp>
    </p:spTree>
    <p:extLst>
      <p:ext uri="{BB962C8B-B14F-4D97-AF65-F5344CB8AC3E}">
        <p14:creationId xmlns:p14="http://schemas.microsoft.com/office/powerpoint/2010/main" val="2501412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40</a:t>
            </a:fld>
            <a:endParaRPr lang="en-US" dirty="0"/>
          </a:p>
        </p:txBody>
      </p:sp>
    </p:spTree>
    <p:extLst>
      <p:ext uri="{BB962C8B-B14F-4D97-AF65-F5344CB8AC3E}">
        <p14:creationId xmlns:p14="http://schemas.microsoft.com/office/powerpoint/2010/main" val="337117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a:t>
            </a:fld>
            <a:endParaRPr lang="en-US" dirty="0"/>
          </a:p>
        </p:txBody>
      </p:sp>
    </p:spTree>
    <p:extLst>
      <p:ext uri="{BB962C8B-B14F-4D97-AF65-F5344CB8AC3E}">
        <p14:creationId xmlns:p14="http://schemas.microsoft.com/office/powerpoint/2010/main" val="1445859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42</a:t>
            </a:fld>
            <a:endParaRPr lang="en-US" dirty="0"/>
          </a:p>
        </p:txBody>
      </p:sp>
    </p:spTree>
    <p:extLst>
      <p:ext uri="{BB962C8B-B14F-4D97-AF65-F5344CB8AC3E}">
        <p14:creationId xmlns:p14="http://schemas.microsoft.com/office/powerpoint/2010/main" val="3905660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46</a:t>
            </a:fld>
            <a:endParaRPr lang="en-US"/>
          </a:p>
        </p:txBody>
      </p:sp>
    </p:spTree>
    <p:extLst>
      <p:ext uri="{BB962C8B-B14F-4D97-AF65-F5344CB8AC3E}">
        <p14:creationId xmlns:p14="http://schemas.microsoft.com/office/powerpoint/2010/main" val="196110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48</a:t>
            </a:fld>
            <a:endParaRPr lang="en-US"/>
          </a:p>
        </p:txBody>
      </p:sp>
    </p:spTree>
    <p:extLst>
      <p:ext uri="{BB962C8B-B14F-4D97-AF65-F5344CB8AC3E}">
        <p14:creationId xmlns:p14="http://schemas.microsoft.com/office/powerpoint/2010/main" val="638259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C8F57E-6596-446A-91B1-84D8A6AF83D7}" type="slidenum">
              <a:rPr lang="en-US" smtClean="0"/>
              <a:t>53</a:t>
            </a:fld>
            <a:endParaRPr lang="en-US"/>
          </a:p>
        </p:txBody>
      </p:sp>
    </p:spTree>
    <p:extLst>
      <p:ext uri="{BB962C8B-B14F-4D97-AF65-F5344CB8AC3E}">
        <p14:creationId xmlns:p14="http://schemas.microsoft.com/office/powerpoint/2010/main" val="3779657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C8F57E-6596-446A-91B1-84D8A6AF83D7}" type="slidenum">
              <a:rPr lang="en-US" smtClean="0"/>
              <a:t>54</a:t>
            </a:fld>
            <a:endParaRPr lang="en-US"/>
          </a:p>
        </p:txBody>
      </p:sp>
    </p:spTree>
    <p:extLst>
      <p:ext uri="{BB962C8B-B14F-4D97-AF65-F5344CB8AC3E}">
        <p14:creationId xmlns:p14="http://schemas.microsoft.com/office/powerpoint/2010/main" val="846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55</a:t>
            </a:fld>
            <a:endParaRPr lang="en-US"/>
          </a:p>
        </p:txBody>
      </p:sp>
    </p:spTree>
    <p:extLst>
      <p:ext uri="{BB962C8B-B14F-4D97-AF65-F5344CB8AC3E}">
        <p14:creationId xmlns:p14="http://schemas.microsoft.com/office/powerpoint/2010/main" val="1485788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56</a:t>
            </a:fld>
            <a:endParaRPr lang="en-US"/>
          </a:p>
        </p:txBody>
      </p:sp>
    </p:spTree>
    <p:extLst>
      <p:ext uri="{BB962C8B-B14F-4D97-AF65-F5344CB8AC3E}">
        <p14:creationId xmlns:p14="http://schemas.microsoft.com/office/powerpoint/2010/main" val="12405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SUMO1:1A5R</a:t>
            </a:r>
          </a:p>
          <a:p>
            <a:r>
              <a:rPr lang="en-US" dirty="0"/>
              <a:t>AOS1/UBA2/SUMO:3KYC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UBC9:color:</a:t>
            </a:r>
            <a:r>
              <a:rPr lang="en-US" b="0" i="0" u="none" strike="noStrike" dirty="0">
                <a:solidFill>
                  <a:srgbClr val="74B360"/>
                </a:solidFill>
                <a:effectLst/>
                <a:latin typeface="HelveticaNeueLT Pro"/>
              </a:rPr>
              <a:t>2pe6:HexD46C40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74B360"/>
                </a:solidFill>
                <a:effectLst/>
                <a:latin typeface="HelveticaNeueLT Pro"/>
              </a:rPr>
              <a:t>UBC9/SUMO:</a:t>
            </a:r>
            <a:r>
              <a:rPr lang="en-US" b="1" i="0" u="none" strike="noStrike" dirty="0">
                <a:solidFill>
                  <a:srgbClr val="222222"/>
                </a:solidFill>
                <a:effectLst/>
                <a:latin typeface="Verdana" panose="020B0604030504040204" pitchFamily="34" charset="0"/>
              </a:rPr>
              <a:t>2PE6</a:t>
            </a:r>
            <a:endParaRPr lang="en-US" dirty="0"/>
          </a:p>
          <a:p>
            <a:r>
              <a:rPr lang="en-US" dirty="0"/>
              <a:t>Pias1:</a:t>
            </a:r>
            <a:r>
              <a:rPr lang="en-US" dirty="0">
                <a:hlinkClick r:id="rId3"/>
              </a:rPr>
              <a:t>https://swissmodel.expasy.org/</a:t>
            </a:r>
            <a:endParaRPr lang="en-US" dirty="0"/>
          </a:p>
          <a:p>
            <a:r>
              <a:rPr lang="en-US" dirty="0"/>
              <a:t>M1: </a:t>
            </a:r>
          </a:p>
          <a:p>
            <a:endParaRPr lang="en-US" dirty="0"/>
          </a:p>
          <a:p>
            <a:endParaRPr lang="en-US" dirty="0"/>
          </a:p>
          <a:p>
            <a:r>
              <a:rPr lang="en-US" dirty="0"/>
              <a:t>ATP+E1 adenylated and makes a thioester intermediate E1+SUMO1</a:t>
            </a:r>
          </a:p>
          <a:p>
            <a:r>
              <a:rPr lang="en-US" dirty="0"/>
              <a:t>Transferred to a catalytic cysteine93 residue on E2 </a:t>
            </a:r>
          </a:p>
          <a:p>
            <a:r>
              <a:rPr lang="en-US" dirty="0"/>
              <a:t>Finally with the help of the E3 ligase with either a RING domain the SUMO is transferred to the target protein lysine residue</a:t>
            </a:r>
          </a:p>
        </p:txBody>
      </p:sp>
      <p:sp>
        <p:nvSpPr>
          <p:cNvPr id="4" name="Slide Number Placeholder 3"/>
          <p:cNvSpPr>
            <a:spLocks noGrp="1"/>
          </p:cNvSpPr>
          <p:nvPr>
            <p:ph type="sldNum" sz="quarter" idx="5"/>
          </p:nvPr>
        </p:nvSpPr>
        <p:spPr/>
        <p:txBody>
          <a:bodyPr/>
          <a:lstStyle/>
          <a:p>
            <a:fld id="{127DDE1B-26A8-4D5E-8487-8BFABFEC1AFA}" type="slidenum">
              <a:rPr lang="en-US" smtClean="0"/>
              <a:t>57</a:t>
            </a:fld>
            <a:endParaRPr lang="en-US"/>
          </a:p>
        </p:txBody>
      </p:sp>
    </p:spTree>
    <p:extLst>
      <p:ext uri="{BB962C8B-B14F-4D97-AF65-F5344CB8AC3E}">
        <p14:creationId xmlns:p14="http://schemas.microsoft.com/office/powerpoint/2010/main" val="3944515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59</a:t>
            </a:fld>
            <a:endParaRPr lang="en-US"/>
          </a:p>
        </p:txBody>
      </p:sp>
    </p:spTree>
    <p:extLst>
      <p:ext uri="{BB962C8B-B14F-4D97-AF65-F5344CB8AC3E}">
        <p14:creationId xmlns:p14="http://schemas.microsoft.com/office/powerpoint/2010/main" val="3027311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panose="02020603050405020304" pitchFamily="18" charset="0"/>
              </a:rPr>
              <a:t>hydrophobic residue (</a:t>
            </a:r>
            <a:r>
              <a:rPr lang="en-US" sz="1800" dirty="0">
                <a:solidFill>
                  <a:srgbClr val="202124"/>
                </a:solidFill>
                <a:effectLst/>
                <a:latin typeface="Times New Roman" panose="02020603050405020304" pitchFamily="18" charset="0"/>
                <a:ea typeface="Times" panose="02020603050405020304" pitchFamily="18" charset="0"/>
              </a:rPr>
              <a:t>Ψ)</a:t>
            </a:r>
            <a:r>
              <a:rPr lang="en-US" sz="1800" dirty="0">
                <a:effectLst/>
                <a:latin typeface="Times New Roman" panose="02020603050405020304" pitchFamily="18" charset="0"/>
                <a:ea typeface="Times" panose="02020603050405020304" pitchFamily="18" charset="0"/>
              </a:rPr>
              <a:t>, the modified lysine (K), any amino acid, and either an aspartic acid or a glutamic acid.</a:t>
            </a:r>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60</a:t>
            </a:fld>
            <a:endParaRPr lang="en-US"/>
          </a:p>
        </p:txBody>
      </p:sp>
    </p:spTree>
    <p:extLst>
      <p:ext uri="{BB962C8B-B14F-4D97-AF65-F5344CB8AC3E}">
        <p14:creationId xmlns:p14="http://schemas.microsoft.com/office/powerpoint/2010/main" val="318917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a:t>
            </a:fld>
            <a:endParaRPr lang="en-US" dirty="0"/>
          </a:p>
        </p:txBody>
      </p:sp>
    </p:spTree>
    <p:extLst>
      <p:ext uri="{BB962C8B-B14F-4D97-AF65-F5344CB8AC3E}">
        <p14:creationId xmlns:p14="http://schemas.microsoft.com/office/powerpoint/2010/main" val="863984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61</a:t>
            </a:fld>
            <a:endParaRPr lang="en-US"/>
          </a:p>
        </p:txBody>
      </p:sp>
    </p:spTree>
    <p:extLst>
      <p:ext uri="{BB962C8B-B14F-4D97-AF65-F5344CB8AC3E}">
        <p14:creationId xmlns:p14="http://schemas.microsoft.com/office/powerpoint/2010/main" val="3759453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62</a:t>
            </a:fld>
            <a:endParaRPr lang="en-US"/>
          </a:p>
        </p:txBody>
      </p:sp>
    </p:spTree>
    <p:extLst>
      <p:ext uri="{BB962C8B-B14F-4D97-AF65-F5344CB8AC3E}">
        <p14:creationId xmlns:p14="http://schemas.microsoft.com/office/powerpoint/2010/main" val="4073271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63</a:t>
            </a:fld>
            <a:endParaRPr lang="en-US"/>
          </a:p>
        </p:txBody>
      </p:sp>
    </p:spTree>
    <p:extLst>
      <p:ext uri="{BB962C8B-B14F-4D97-AF65-F5344CB8AC3E}">
        <p14:creationId xmlns:p14="http://schemas.microsoft.com/office/powerpoint/2010/main" val="1262961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1" dirty="0"/>
              <a:t>Figure ##: SDS-PAGE gel, coomassie stain for determination of protein expression and validation of protein purification.  1-BL21(DE3) YPet-Ext.PD1 Induced expression, 2-BL21(DE3)YPet-Ext.PD1 Un-induced, 3-Cell Pellet, 4-Cell Lysate,5-Purified and refolded from inclusion body YPet-PD1, 6-BL21(DE3) CyPet-Ext.PDL1 Induced expression, 7-BL21(DE3)CyPet-Ext.PDL1 Un-induced, 8-Cell Pellet, 9-Cell Lysate,10-Purified and refolded from inclusion body CyPet-PDL1. MW of YPet-Ext.PD1 is 48 </a:t>
            </a:r>
            <a:r>
              <a:rPr lang="en-US" sz="1050" b="1" i="1" dirty="0" err="1"/>
              <a:t>kDA</a:t>
            </a:r>
            <a:r>
              <a:rPr lang="en-US" sz="1050" b="1" i="1" dirty="0"/>
              <a:t> and CyPet-Ext.PDL1 is 58 kDa.</a:t>
            </a:r>
          </a:p>
          <a:p>
            <a:endParaRPr lang="en-US" dirty="0"/>
          </a:p>
        </p:txBody>
      </p:sp>
      <p:sp>
        <p:nvSpPr>
          <p:cNvPr id="4" name="Slide Number Placeholder 3"/>
          <p:cNvSpPr>
            <a:spLocks noGrp="1"/>
          </p:cNvSpPr>
          <p:nvPr>
            <p:ph type="sldNum" sz="quarter" idx="5"/>
          </p:nvPr>
        </p:nvSpPr>
        <p:spPr/>
        <p:txBody>
          <a:bodyPr/>
          <a:lstStyle/>
          <a:p>
            <a:fld id="{EEC8F57E-6596-446A-91B1-84D8A6AF83D7}" type="slidenum">
              <a:rPr lang="en-US" smtClean="0"/>
              <a:t>66</a:t>
            </a:fld>
            <a:endParaRPr lang="en-US"/>
          </a:p>
        </p:txBody>
      </p:sp>
    </p:spTree>
    <p:extLst>
      <p:ext uri="{BB962C8B-B14F-4D97-AF65-F5344CB8AC3E}">
        <p14:creationId xmlns:p14="http://schemas.microsoft.com/office/powerpoint/2010/main" val="3989641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67</a:t>
            </a:fld>
            <a:endParaRPr lang="en-US"/>
          </a:p>
        </p:txBody>
      </p:sp>
    </p:spTree>
    <p:extLst>
      <p:ext uri="{BB962C8B-B14F-4D97-AF65-F5344CB8AC3E}">
        <p14:creationId xmlns:p14="http://schemas.microsoft.com/office/powerpoint/2010/main" val="1191114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AFF80-E251-45B6-8229-4B0E75A36156}" type="slidenum">
              <a:rPr lang="en-US" smtClean="0"/>
              <a:t>69</a:t>
            </a:fld>
            <a:endParaRPr lang="en-US"/>
          </a:p>
        </p:txBody>
      </p:sp>
    </p:spTree>
    <p:extLst>
      <p:ext uri="{BB962C8B-B14F-4D97-AF65-F5344CB8AC3E}">
        <p14:creationId xmlns:p14="http://schemas.microsoft.com/office/powerpoint/2010/main" val="1854010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AFF80-E251-45B6-8229-4B0E75A36156}" type="slidenum">
              <a:rPr lang="en-US" smtClean="0"/>
              <a:t>70</a:t>
            </a:fld>
            <a:endParaRPr lang="en-US" dirty="0"/>
          </a:p>
        </p:txBody>
      </p:sp>
    </p:spTree>
    <p:extLst>
      <p:ext uri="{BB962C8B-B14F-4D97-AF65-F5344CB8AC3E}">
        <p14:creationId xmlns:p14="http://schemas.microsoft.com/office/powerpoint/2010/main" val="234824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5</a:t>
            </a:fld>
            <a:endParaRPr lang="en-US" dirty="0"/>
          </a:p>
        </p:txBody>
      </p:sp>
    </p:spTree>
    <p:extLst>
      <p:ext uri="{BB962C8B-B14F-4D97-AF65-F5344CB8AC3E}">
        <p14:creationId xmlns:p14="http://schemas.microsoft.com/office/powerpoint/2010/main" val="52616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6</a:t>
            </a:fld>
            <a:endParaRPr lang="en-US"/>
          </a:p>
        </p:txBody>
      </p:sp>
    </p:spTree>
    <p:extLst>
      <p:ext uri="{BB962C8B-B14F-4D97-AF65-F5344CB8AC3E}">
        <p14:creationId xmlns:p14="http://schemas.microsoft.com/office/powerpoint/2010/main" val="52033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m:rPr>
                          <m:nor/>
                        </m:rPr>
                        <a:rPr lang="en-US" dirty="0" smtClean="0">
                          <a:cs typeface="Times New Roman" panose="02020603050405020304" pitchFamily="18" charset="0"/>
                        </a:rPr>
                        <m:t>F</m:t>
                      </m:r>
                      <m:r>
                        <m:rPr>
                          <m:nor/>
                        </m:rPr>
                        <a:rPr lang="en-US" dirty="0" smtClean="0">
                          <a:cs typeface="Times New Roman" panose="02020603050405020304" pitchFamily="18" charset="0"/>
                        </a:rPr>
                        <m:t>ö</m:t>
                      </m:r>
                      <m:r>
                        <m:rPr>
                          <m:nor/>
                        </m:rPr>
                        <a:rPr lang="en-US" dirty="0" smtClean="0">
                          <a:cs typeface="Times New Roman" panose="02020603050405020304" pitchFamily="18" charset="0"/>
                        </a:rPr>
                        <m:t>rster</m:t>
                      </m:r>
                      <m:r>
                        <a:rPr lang="en-US" dirty="0">
                          <a:latin typeface="Cambria Math" panose="02040503050406030204" pitchFamily="18" charset="0"/>
                        </a:rPr>
                        <m:t> </m:t>
                      </m:r>
                      <m:r>
                        <m:rPr>
                          <m:sty m:val="p"/>
                        </m:rPr>
                        <a:rPr lang="en-US" dirty="0">
                          <a:latin typeface="Cambria Math" panose="02040503050406030204" pitchFamily="18" charset="0"/>
                        </a:rPr>
                        <m:t>Distance</m:t>
                      </m:r>
                    </m:oMath>
                  </m:oMathPara>
                </a14:m>
                <a:endParaRPr lang="en-US" dirty="0"/>
              </a:p>
              <a:p>
                <a:r>
                  <a:rPr lang="en-US" dirty="0"/>
                  <a:t>Spectral Overlap</a:t>
                </a:r>
              </a:p>
            </p:txBody>
          </p:sp>
        </mc:Choice>
        <mc:Fallback xmlns="">
          <p:sp>
            <p:nvSpPr>
              <p:cNvPr id="3" name="Notes Placeholder 2"/>
              <p:cNvSpPr>
                <a:spLocks noGrp="1"/>
              </p:cNvSpPr>
              <p:nvPr>
                <p:ph type="body" idx="1"/>
              </p:nvPr>
            </p:nvSpPr>
            <p:spPr/>
            <p:txBody>
              <a:bodyPr/>
              <a:lstStyle/>
              <a:p>
                <a:pPr/>
                <a:r>
                  <a:rPr lang="en-US" i="0" dirty="0">
                    <a:latin typeface="Cambria Math" panose="02040503050406030204" pitchFamily="18" charset="0"/>
                    <a:cs typeface="Times New Roman" panose="02020603050405020304" pitchFamily="18" charset="0"/>
                  </a:rPr>
                  <a:t>"Förster"</a:t>
                </a:r>
                <a:r>
                  <a:rPr lang="en-US" i="0" dirty="0">
                    <a:latin typeface="Cambria Math" panose="02040503050406030204" pitchFamily="18" charset="0"/>
                  </a:rPr>
                  <a:t> Distance</a:t>
                </a:r>
                <a:endParaRPr lang="en-US" dirty="0"/>
              </a:p>
              <a:p>
                <a:pPr/>
                <a:r>
                  <a:rPr lang="en-US" dirty="0"/>
                  <a:t>Spectral Overlap</a:t>
                </a:r>
              </a:p>
            </p:txBody>
          </p:sp>
        </mc:Fallback>
      </mc:AlternateContent>
      <p:sp>
        <p:nvSpPr>
          <p:cNvPr id="4" name="Slide Number Placeholder 3"/>
          <p:cNvSpPr>
            <a:spLocks noGrp="1"/>
          </p:cNvSpPr>
          <p:nvPr>
            <p:ph type="sldNum" sz="quarter" idx="5"/>
          </p:nvPr>
        </p:nvSpPr>
        <p:spPr/>
        <p:txBody>
          <a:bodyPr/>
          <a:lstStyle/>
          <a:p>
            <a:fld id="{9AA65CD2-5FFA-421F-9951-FC9982AA7CFF}" type="slidenum">
              <a:rPr lang="en-US" smtClean="0"/>
              <a:t>7</a:t>
            </a:fld>
            <a:endParaRPr lang="en-US"/>
          </a:p>
        </p:txBody>
      </p:sp>
    </p:spTree>
    <p:extLst>
      <p:ext uri="{BB962C8B-B14F-4D97-AF65-F5344CB8AC3E}">
        <p14:creationId xmlns:p14="http://schemas.microsoft.com/office/powerpoint/2010/main" val="2895114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9</a:t>
            </a:fld>
            <a:endParaRPr lang="en-US"/>
          </a:p>
        </p:txBody>
      </p:sp>
    </p:spTree>
    <p:extLst>
      <p:ext uri="{BB962C8B-B14F-4D97-AF65-F5344CB8AC3E}">
        <p14:creationId xmlns:p14="http://schemas.microsoft.com/office/powerpoint/2010/main" val="176290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10</a:t>
            </a:fld>
            <a:endParaRPr lang="en-US"/>
          </a:p>
        </p:txBody>
      </p:sp>
    </p:spTree>
    <p:extLst>
      <p:ext uri="{BB962C8B-B14F-4D97-AF65-F5344CB8AC3E}">
        <p14:creationId xmlns:p14="http://schemas.microsoft.com/office/powerpoint/2010/main" val="151026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4D8F-9049-4F44-B9EF-27FD521ACB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08B9C4-14A6-4333-93E9-C7DE3F21A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2136F-0452-4770-9A71-B22BB65B6EB2}"/>
              </a:ext>
            </a:extLst>
          </p:cNvPr>
          <p:cNvSpPr>
            <a:spLocks noGrp="1"/>
          </p:cNvSpPr>
          <p:nvPr>
            <p:ph type="dt" sz="half" idx="10"/>
          </p:nvPr>
        </p:nvSpPr>
        <p:spPr/>
        <p:txBody>
          <a:bodyPr/>
          <a:lstStyle/>
          <a:p>
            <a:fld id="{99EBABD0-9714-4EAE-92E7-C25785D8EF1C}" type="datetime1">
              <a:rPr lang="en-US" smtClean="0"/>
              <a:t>11/21/2021</a:t>
            </a:fld>
            <a:endParaRPr lang="en-US"/>
          </a:p>
        </p:txBody>
      </p:sp>
      <p:sp>
        <p:nvSpPr>
          <p:cNvPr id="5" name="Footer Placeholder 4">
            <a:extLst>
              <a:ext uri="{FF2B5EF4-FFF2-40B4-BE49-F238E27FC236}">
                <a16:creationId xmlns:a16="http://schemas.microsoft.com/office/drawing/2014/main" id="{958DF32B-02E7-4745-A5DA-E56625A18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81E62-B4B3-4B8A-B936-D6B68079AEB3}"/>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34260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E8AE-33CA-456F-9A2B-475C1AF46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8D2FA-E6A3-472E-AAA4-1FED18933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8D9F2-B430-4D71-A978-DE26D034C6F7}"/>
              </a:ext>
            </a:extLst>
          </p:cNvPr>
          <p:cNvSpPr>
            <a:spLocks noGrp="1"/>
          </p:cNvSpPr>
          <p:nvPr>
            <p:ph type="dt" sz="half" idx="10"/>
          </p:nvPr>
        </p:nvSpPr>
        <p:spPr/>
        <p:txBody>
          <a:bodyPr/>
          <a:lstStyle/>
          <a:p>
            <a:fld id="{4F9FB100-921E-4609-818D-F7427005BE6B}" type="datetime1">
              <a:rPr lang="en-US" smtClean="0"/>
              <a:t>11/21/2021</a:t>
            </a:fld>
            <a:endParaRPr lang="en-US"/>
          </a:p>
        </p:txBody>
      </p:sp>
      <p:sp>
        <p:nvSpPr>
          <p:cNvPr id="5" name="Footer Placeholder 4">
            <a:extLst>
              <a:ext uri="{FF2B5EF4-FFF2-40B4-BE49-F238E27FC236}">
                <a16:creationId xmlns:a16="http://schemas.microsoft.com/office/drawing/2014/main" id="{86F01D40-EAE6-4774-B327-0C6F2B9BC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BE920-E6D9-4AE5-B0FE-5BE4C2E9CE47}"/>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09388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B5088-25BF-4242-9D6E-797CDDB9AD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DFF66D-DAB1-4B17-BF60-C55AC6F92C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7673D-707D-4B87-8AD3-3BC9846E305D}"/>
              </a:ext>
            </a:extLst>
          </p:cNvPr>
          <p:cNvSpPr>
            <a:spLocks noGrp="1"/>
          </p:cNvSpPr>
          <p:nvPr>
            <p:ph type="dt" sz="half" idx="10"/>
          </p:nvPr>
        </p:nvSpPr>
        <p:spPr/>
        <p:txBody>
          <a:bodyPr/>
          <a:lstStyle/>
          <a:p>
            <a:fld id="{792FE12F-3B0E-4FE8-AC74-40B79B783FEB}" type="datetime1">
              <a:rPr lang="en-US" smtClean="0"/>
              <a:t>11/21/2021</a:t>
            </a:fld>
            <a:endParaRPr lang="en-US"/>
          </a:p>
        </p:txBody>
      </p:sp>
      <p:sp>
        <p:nvSpPr>
          <p:cNvPr id="5" name="Footer Placeholder 4">
            <a:extLst>
              <a:ext uri="{FF2B5EF4-FFF2-40B4-BE49-F238E27FC236}">
                <a16:creationId xmlns:a16="http://schemas.microsoft.com/office/drawing/2014/main" id="{D3956BFB-FDFD-4945-98E9-2E7C5FD2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C8306-9A58-486E-AFF1-C1F995E96BA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5283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C9AD-2053-4652-A08A-247A7577BF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ABEAB-E7A5-448B-A986-83BB9CAEFE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7B733-9E92-4625-9BAC-901B5543070C}"/>
              </a:ext>
            </a:extLst>
          </p:cNvPr>
          <p:cNvSpPr>
            <a:spLocks noGrp="1"/>
          </p:cNvSpPr>
          <p:nvPr>
            <p:ph type="dt" sz="half" idx="10"/>
          </p:nvPr>
        </p:nvSpPr>
        <p:spPr/>
        <p:txBody>
          <a:bodyPr/>
          <a:lstStyle/>
          <a:p>
            <a:fld id="{0D6A075F-FFB5-4003-8FE3-B8E0F9F07141}" type="datetime1">
              <a:rPr lang="en-US" smtClean="0"/>
              <a:t>11/21/2021</a:t>
            </a:fld>
            <a:endParaRPr lang="en-US"/>
          </a:p>
        </p:txBody>
      </p:sp>
      <p:sp>
        <p:nvSpPr>
          <p:cNvPr id="5" name="Footer Placeholder 4">
            <a:extLst>
              <a:ext uri="{FF2B5EF4-FFF2-40B4-BE49-F238E27FC236}">
                <a16:creationId xmlns:a16="http://schemas.microsoft.com/office/drawing/2014/main" id="{5E813AEB-5D82-4F7E-95DF-4C036175F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E5557-73B9-4763-8841-9BDE42EFB59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96578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B3B9-A73A-48A5-81EB-BAB7D47BA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FE35B2-E703-42DB-967B-C286677E6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8CFF5-9334-456B-855D-91096CA44FFF}"/>
              </a:ext>
            </a:extLst>
          </p:cNvPr>
          <p:cNvSpPr>
            <a:spLocks noGrp="1"/>
          </p:cNvSpPr>
          <p:nvPr>
            <p:ph type="dt" sz="half" idx="10"/>
          </p:nvPr>
        </p:nvSpPr>
        <p:spPr/>
        <p:txBody>
          <a:bodyPr/>
          <a:lstStyle/>
          <a:p>
            <a:fld id="{23AA32DE-CCFF-4783-AD33-C87E8FFF48B4}" type="datetime1">
              <a:rPr lang="en-US" smtClean="0"/>
              <a:t>11/21/2021</a:t>
            </a:fld>
            <a:endParaRPr lang="en-US"/>
          </a:p>
        </p:txBody>
      </p:sp>
      <p:sp>
        <p:nvSpPr>
          <p:cNvPr id="5" name="Footer Placeholder 4">
            <a:extLst>
              <a:ext uri="{FF2B5EF4-FFF2-40B4-BE49-F238E27FC236}">
                <a16:creationId xmlns:a16="http://schemas.microsoft.com/office/drawing/2014/main" id="{CD3E18A8-572B-4E54-B43D-0D9164981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44F65-81D8-4642-8355-C4A4FD55CA1D}"/>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41697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8017-44D4-4ED5-B414-A07727E5D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E96B5-EED3-473E-9D1A-48DA21C2D5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F1D940-4541-4A98-AFB3-1E4E033D33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E00AB-6DE4-4226-95A6-64031974CC60}"/>
              </a:ext>
            </a:extLst>
          </p:cNvPr>
          <p:cNvSpPr>
            <a:spLocks noGrp="1"/>
          </p:cNvSpPr>
          <p:nvPr>
            <p:ph type="dt" sz="half" idx="10"/>
          </p:nvPr>
        </p:nvSpPr>
        <p:spPr/>
        <p:txBody>
          <a:bodyPr/>
          <a:lstStyle/>
          <a:p>
            <a:fld id="{A68F1A7B-9AB3-4DBC-AAB3-17DF5AA2D77F}" type="datetime1">
              <a:rPr lang="en-US" smtClean="0"/>
              <a:t>11/21/2021</a:t>
            </a:fld>
            <a:endParaRPr lang="en-US"/>
          </a:p>
        </p:txBody>
      </p:sp>
      <p:sp>
        <p:nvSpPr>
          <p:cNvPr id="6" name="Footer Placeholder 5">
            <a:extLst>
              <a:ext uri="{FF2B5EF4-FFF2-40B4-BE49-F238E27FC236}">
                <a16:creationId xmlns:a16="http://schemas.microsoft.com/office/drawing/2014/main" id="{A6395AFC-A995-4B29-9A11-57BAB3740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96B8C-75D8-46DA-B57C-2F45DAD9FEC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1673639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132-B57A-44D5-85B9-0EB92E624C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4EDF3-780D-4EA8-9E80-E3050A29A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1F4E5-0CE5-4807-A133-A4F666E98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87732-601D-495B-9CFE-C520004E5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37C4AB-05BD-42F2-8F71-86E7F7C342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8271BF-D937-43A9-A561-B0E670EEE4ED}"/>
              </a:ext>
            </a:extLst>
          </p:cNvPr>
          <p:cNvSpPr>
            <a:spLocks noGrp="1"/>
          </p:cNvSpPr>
          <p:nvPr>
            <p:ph type="dt" sz="half" idx="10"/>
          </p:nvPr>
        </p:nvSpPr>
        <p:spPr/>
        <p:txBody>
          <a:bodyPr/>
          <a:lstStyle/>
          <a:p>
            <a:fld id="{7F5D11E1-14A8-4A59-BF79-81F3C4C7913A}" type="datetime1">
              <a:rPr lang="en-US" smtClean="0"/>
              <a:t>11/21/2021</a:t>
            </a:fld>
            <a:endParaRPr lang="en-US"/>
          </a:p>
        </p:txBody>
      </p:sp>
      <p:sp>
        <p:nvSpPr>
          <p:cNvPr id="8" name="Footer Placeholder 7">
            <a:extLst>
              <a:ext uri="{FF2B5EF4-FFF2-40B4-BE49-F238E27FC236}">
                <a16:creationId xmlns:a16="http://schemas.microsoft.com/office/drawing/2014/main" id="{DA7A9D1F-98D7-4C33-A467-010547E17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F9B71-5549-425E-B785-206A3B925049}"/>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47910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7270-BB45-4686-B731-4C1F236B2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8397D-E807-4245-8291-7B957B45EE39}"/>
              </a:ext>
            </a:extLst>
          </p:cNvPr>
          <p:cNvSpPr>
            <a:spLocks noGrp="1"/>
          </p:cNvSpPr>
          <p:nvPr>
            <p:ph type="dt" sz="half" idx="10"/>
          </p:nvPr>
        </p:nvSpPr>
        <p:spPr/>
        <p:txBody>
          <a:bodyPr/>
          <a:lstStyle/>
          <a:p>
            <a:fld id="{7F87BE2A-88CF-4327-865C-974C803F79D6}" type="datetime1">
              <a:rPr lang="en-US" smtClean="0"/>
              <a:t>11/21/2021</a:t>
            </a:fld>
            <a:endParaRPr lang="en-US"/>
          </a:p>
        </p:txBody>
      </p:sp>
      <p:sp>
        <p:nvSpPr>
          <p:cNvPr id="4" name="Footer Placeholder 3">
            <a:extLst>
              <a:ext uri="{FF2B5EF4-FFF2-40B4-BE49-F238E27FC236}">
                <a16:creationId xmlns:a16="http://schemas.microsoft.com/office/drawing/2014/main" id="{45FC91AA-0207-43AF-80E5-8CC51EC2A5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0EE3F-B645-4E98-8112-92715EBAD7F3}"/>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15637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70CF0-CD4B-44F8-A75F-7BD4C5448B29}"/>
              </a:ext>
            </a:extLst>
          </p:cNvPr>
          <p:cNvSpPr>
            <a:spLocks noGrp="1"/>
          </p:cNvSpPr>
          <p:nvPr>
            <p:ph type="dt" sz="half" idx="10"/>
          </p:nvPr>
        </p:nvSpPr>
        <p:spPr/>
        <p:txBody>
          <a:bodyPr/>
          <a:lstStyle/>
          <a:p>
            <a:fld id="{55FB82C9-96FA-423D-ABB9-97B87BFC04D5}" type="datetime1">
              <a:rPr lang="en-US" smtClean="0"/>
              <a:t>11/21/2021</a:t>
            </a:fld>
            <a:endParaRPr lang="en-US"/>
          </a:p>
        </p:txBody>
      </p:sp>
      <p:sp>
        <p:nvSpPr>
          <p:cNvPr id="3" name="Footer Placeholder 2">
            <a:extLst>
              <a:ext uri="{FF2B5EF4-FFF2-40B4-BE49-F238E27FC236}">
                <a16:creationId xmlns:a16="http://schemas.microsoft.com/office/drawing/2014/main" id="{4E036BFE-D275-4CCA-ADAB-C65D9A420C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02111-2076-41FF-AC1D-860B88C62DC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6987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54A2-E959-4C33-A3E3-6BCBD64C5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3C9148-1CC1-47CA-AC64-7B2D5EBCAB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E95-6D27-49C0-AF20-0E05D5850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1E0E3-7083-4975-B233-F1ADD2FC2E15}"/>
              </a:ext>
            </a:extLst>
          </p:cNvPr>
          <p:cNvSpPr>
            <a:spLocks noGrp="1"/>
          </p:cNvSpPr>
          <p:nvPr>
            <p:ph type="dt" sz="half" idx="10"/>
          </p:nvPr>
        </p:nvSpPr>
        <p:spPr/>
        <p:txBody>
          <a:bodyPr/>
          <a:lstStyle/>
          <a:p>
            <a:fld id="{474F275B-F506-4B7D-9D70-EE219C9CD15C}" type="datetime1">
              <a:rPr lang="en-US" smtClean="0"/>
              <a:t>11/21/2021</a:t>
            </a:fld>
            <a:endParaRPr lang="en-US"/>
          </a:p>
        </p:txBody>
      </p:sp>
      <p:sp>
        <p:nvSpPr>
          <p:cNvPr id="6" name="Footer Placeholder 5">
            <a:extLst>
              <a:ext uri="{FF2B5EF4-FFF2-40B4-BE49-F238E27FC236}">
                <a16:creationId xmlns:a16="http://schemas.microsoft.com/office/drawing/2014/main" id="{22E0BE2E-F390-4CE7-8461-01C25BAEB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69863-4A10-4780-B3DD-A44543053B06}"/>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9930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24D6-52C1-453A-BABD-75DD4FD0D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FD71D-EFF7-420F-83C1-261F118DE4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328DC9-01C3-44E2-A60B-75DEC58F1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8650E-FF5A-492D-BB05-F5BF10BC01ED}"/>
              </a:ext>
            </a:extLst>
          </p:cNvPr>
          <p:cNvSpPr>
            <a:spLocks noGrp="1"/>
          </p:cNvSpPr>
          <p:nvPr>
            <p:ph type="dt" sz="half" idx="10"/>
          </p:nvPr>
        </p:nvSpPr>
        <p:spPr/>
        <p:txBody>
          <a:bodyPr/>
          <a:lstStyle/>
          <a:p>
            <a:fld id="{A5C397D0-F917-4613-B984-177AB8A0B646}" type="datetime1">
              <a:rPr lang="en-US" smtClean="0"/>
              <a:t>11/21/2021</a:t>
            </a:fld>
            <a:endParaRPr lang="en-US"/>
          </a:p>
        </p:txBody>
      </p:sp>
      <p:sp>
        <p:nvSpPr>
          <p:cNvPr id="6" name="Footer Placeholder 5">
            <a:extLst>
              <a:ext uri="{FF2B5EF4-FFF2-40B4-BE49-F238E27FC236}">
                <a16:creationId xmlns:a16="http://schemas.microsoft.com/office/drawing/2014/main" id="{9010FA5C-9614-4E8A-941A-EB504A528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A2C3C-CF29-47E1-812C-00335601DDDE}"/>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1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33F17-00C0-4CE4-AB1B-9F8D01A5C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BC507-25EA-4691-8B8D-A31744B0B4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21A60-CC54-4F1A-96DA-496401B66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7E0B6-1756-4B3E-8810-AF5BC2AD0C5A}" type="datetime1">
              <a:rPr lang="en-US" smtClean="0"/>
              <a:t>11/21/2021</a:t>
            </a:fld>
            <a:endParaRPr lang="en-US"/>
          </a:p>
        </p:txBody>
      </p:sp>
      <p:sp>
        <p:nvSpPr>
          <p:cNvPr id="5" name="Footer Placeholder 4">
            <a:extLst>
              <a:ext uri="{FF2B5EF4-FFF2-40B4-BE49-F238E27FC236}">
                <a16:creationId xmlns:a16="http://schemas.microsoft.com/office/drawing/2014/main" id="{10F41D6E-72AA-4E8C-AD68-B713B5ECBD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9F172F-B230-4838-A9D0-A39561522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CE88E-89A4-4243-AB1D-44322647EED2}" type="slidenum">
              <a:rPr lang="en-US" smtClean="0"/>
              <a:t>‹#›</a:t>
            </a:fld>
            <a:endParaRPr lang="en-US"/>
          </a:p>
        </p:txBody>
      </p:sp>
    </p:spTree>
    <p:extLst>
      <p:ext uri="{BB962C8B-B14F-4D97-AF65-F5344CB8AC3E}">
        <p14:creationId xmlns:p14="http://schemas.microsoft.com/office/powerpoint/2010/main" val="2270779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2.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tif"/><Relationship Id="rId7"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 Id="rId9"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tif"/><Relationship Id="rId2" Type="http://schemas.openxmlformats.org/officeDocument/2006/relationships/image" Target="../media/image61.tif"/><Relationship Id="rId1" Type="http://schemas.openxmlformats.org/officeDocument/2006/relationships/slideLayout" Target="../slideLayouts/slideLayout4.xml"/><Relationship Id="rId4" Type="http://schemas.openxmlformats.org/officeDocument/2006/relationships/image" Target="../media/image63.tif"/></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66.emf"/><Relationship Id="rId4" Type="http://schemas.openxmlformats.org/officeDocument/2006/relationships/image" Target="../media/image65.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7.t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DC94-62C8-483A-9CAF-C2CE6B1A0E71}"/>
              </a:ext>
            </a:extLst>
          </p:cNvPr>
          <p:cNvSpPr>
            <a:spLocks noGrp="1"/>
          </p:cNvSpPr>
          <p:nvPr>
            <p:ph type="ctrTitle"/>
          </p:nvPr>
        </p:nvSpPr>
        <p:spPr/>
        <p:txBody>
          <a:bodyPr anchor="t">
            <a:noAutofit/>
          </a:bodyPr>
          <a:lstStyle/>
          <a:p>
            <a:pPr marL="0" marR="0" algn="ctr">
              <a:spcBef>
                <a:spcPts val="0"/>
              </a:spcBef>
              <a:spcAft>
                <a:spcPts val="0"/>
              </a:spcAft>
            </a:pPr>
            <a:r>
              <a:rPr lang="en-US" sz="3200" b="1" dirty="0">
                <a:effectLst/>
                <a:latin typeface="+mn-lt"/>
                <a:ea typeface="Times" panose="02020603050405020304" pitchFamily="18" charset="0"/>
                <a:cs typeface="Times New Roman" panose="02020603050405020304" pitchFamily="18" charset="0"/>
              </a:rPr>
              <a:t>Development of </a:t>
            </a:r>
            <a:r>
              <a:rPr lang="en-US" sz="3200" b="1" i="1" dirty="0">
                <a:effectLst/>
                <a:latin typeface="+mn-lt"/>
                <a:ea typeface="Times" panose="02020603050405020304" pitchFamily="18" charset="0"/>
                <a:cs typeface="Times New Roman" panose="02020603050405020304" pitchFamily="18" charset="0"/>
              </a:rPr>
              <a:t>In vitro </a:t>
            </a:r>
            <a:r>
              <a:rPr lang="en-US" sz="3200" b="1" dirty="0">
                <a:effectLst/>
                <a:latin typeface="+mn-lt"/>
                <a:ea typeface="Times" panose="02020603050405020304" pitchFamily="18" charset="0"/>
                <a:cs typeface="Times New Roman" panose="02020603050405020304" pitchFamily="18" charset="0"/>
              </a:rPr>
              <a:t>qFRET Reporter Assays for the Characterization of Non-covalent and Covalent Protein-Protein Interaction</a:t>
            </a:r>
          </a:p>
        </p:txBody>
      </p:sp>
      <p:sp>
        <p:nvSpPr>
          <p:cNvPr id="3" name="Subtitle 2">
            <a:extLst>
              <a:ext uri="{FF2B5EF4-FFF2-40B4-BE49-F238E27FC236}">
                <a16:creationId xmlns:a16="http://schemas.microsoft.com/office/drawing/2014/main" id="{4B5378FF-AEAF-428E-BC49-14868E47BEBF}"/>
              </a:ext>
            </a:extLst>
          </p:cNvPr>
          <p:cNvSpPr>
            <a:spLocks noGrp="1"/>
          </p:cNvSpPr>
          <p:nvPr>
            <p:ph type="subTitle" idx="1"/>
          </p:nvPr>
        </p:nvSpPr>
        <p:spPr>
          <a:xfrm>
            <a:off x="1524000" y="3602037"/>
            <a:ext cx="9652000" cy="2663295"/>
          </a:xfrm>
        </p:spPr>
        <p:txBody>
          <a:bodyPr>
            <a:normAutofit/>
          </a:bodyPr>
          <a:lstStyle/>
          <a:p>
            <a:r>
              <a:rPr lang="en-US" sz="4000" b="1" dirty="0"/>
              <a:t>Vipul Madahar</a:t>
            </a:r>
          </a:p>
          <a:p>
            <a:endParaRPr lang="en-US" sz="3600" dirty="0"/>
          </a:p>
          <a:p>
            <a:endParaRPr lang="en-US" dirty="0"/>
          </a:p>
        </p:txBody>
      </p:sp>
    </p:spTree>
    <p:extLst>
      <p:ext uri="{BB962C8B-B14F-4D97-AF65-F5344CB8AC3E}">
        <p14:creationId xmlns:p14="http://schemas.microsoft.com/office/powerpoint/2010/main" val="353323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9EB7-EDAC-4063-A688-14F061BCA83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aphicFrame>
        <p:nvGraphicFramePr>
          <p:cNvPr id="4" name="Table 3">
            <a:extLst>
              <a:ext uri="{FF2B5EF4-FFF2-40B4-BE49-F238E27FC236}">
                <a16:creationId xmlns:a16="http://schemas.microsoft.com/office/drawing/2014/main" id="{2195A20C-C701-4464-9A7D-4C13DC8DF647}"/>
              </a:ext>
            </a:extLst>
          </p:cNvPr>
          <p:cNvGraphicFramePr>
            <a:graphicFrameLocks noGrp="1"/>
          </p:cNvGraphicFramePr>
          <p:nvPr>
            <p:extLst>
              <p:ext uri="{D42A27DB-BD31-4B8C-83A1-F6EECF244321}">
                <p14:modId xmlns:p14="http://schemas.microsoft.com/office/powerpoint/2010/main" val="2750606646"/>
              </p:ext>
            </p:extLst>
          </p:nvPr>
        </p:nvGraphicFramePr>
        <p:xfrm>
          <a:off x="751416" y="1816928"/>
          <a:ext cx="10847212" cy="4133550"/>
        </p:xfrm>
        <a:graphic>
          <a:graphicData uri="http://schemas.openxmlformats.org/drawingml/2006/table">
            <a:tbl>
              <a:tblPr firstRow="1" bandRow="1">
                <a:tableStyleId>{5C22544A-7EE6-4342-B048-85BDC9FD1C3A}</a:tableStyleId>
              </a:tblPr>
              <a:tblGrid>
                <a:gridCol w="2711803">
                  <a:extLst>
                    <a:ext uri="{9D8B030D-6E8A-4147-A177-3AD203B41FA5}">
                      <a16:colId xmlns:a16="http://schemas.microsoft.com/office/drawing/2014/main" val="1091787238"/>
                    </a:ext>
                  </a:extLst>
                </a:gridCol>
                <a:gridCol w="2711803">
                  <a:extLst>
                    <a:ext uri="{9D8B030D-6E8A-4147-A177-3AD203B41FA5}">
                      <a16:colId xmlns:a16="http://schemas.microsoft.com/office/drawing/2014/main" val="1893056067"/>
                    </a:ext>
                  </a:extLst>
                </a:gridCol>
                <a:gridCol w="2711803">
                  <a:extLst>
                    <a:ext uri="{9D8B030D-6E8A-4147-A177-3AD203B41FA5}">
                      <a16:colId xmlns:a16="http://schemas.microsoft.com/office/drawing/2014/main" val="196147899"/>
                    </a:ext>
                  </a:extLst>
                </a:gridCol>
                <a:gridCol w="2711803">
                  <a:extLst>
                    <a:ext uri="{9D8B030D-6E8A-4147-A177-3AD203B41FA5}">
                      <a16:colId xmlns:a16="http://schemas.microsoft.com/office/drawing/2014/main" val="2707360053"/>
                    </a:ext>
                  </a:extLst>
                </a:gridCol>
              </a:tblGrid>
              <a:tr h="1160372">
                <a:tc>
                  <a:txBody>
                    <a:bodyPr/>
                    <a:lstStyle/>
                    <a:p>
                      <a:pPr marL="0" marR="0" algn="ctr">
                        <a:spcBef>
                          <a:spcPts val="0"/>
                        </a:spcBef>
                        <a:spcAft>
                          <a:spcPts val="0"/>
                        </a:spcAft>
                      </a:pPr>
                      <a:r>
                        <a:rPr lang="en-US" sz="2400" b="1" dirty="0">
                          <a:solidFill>
                            <a:schemeClr val="tx1"/>
                          </a:solidFill>
                          <a:effectLst/>
                          <a:latin typeface="+mn-lt"/>
                        </a:rPr>
                        <a:t>Technique</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2000" dirty="0">
                          <a:solidFill>
                            <a:schemeClr val="tx1"/>
                          </a:solidFill>
                          <a:effectLst/>
                          <a:latin typeface="+mn-lt"/>
                        </a:rPr>
                        <a:t>Surface Plasmon Resonance (SPR)</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mn-lt"/>
                        </a:rPr>
                        <a:t>Isothermal Titration Calorimetry (ITC)</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indent="-37465" algn="ctr">
                        <a:spcBef>
                          <a:spcPts val="0"/>
                        </a:spcBef>
                        <a:spcAft>
                          <a:spcPts val="0"/>
                        </a:spcAft>
                      </a:pPr>
                      <a:r>
                        <a:rPr lang="en-US" sz="2000" dirty="0">
                          <a:solidFill>
                            <a:schemeClr val="tx1"/>
                          </a:solidFill>
                          <a:effectLst/>
                          <a:latin typeface="+mn-lt"/>
                        </a:rPr>
                        <a:t>Quantitative Förster Resonance Energy Transfer (qFRET)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6817278"/>
                  </a:ext>
                </a:extLst>
              </a:tr>
              <a:tr h="1685011">
                <a:tc>
                  <a:txBody>
                    <a:bodyPr/>
                    <a:lstStyle/>
                    <a:p>
                      <a:pPr marL="0" marR="0" algn="ctr">
                        <a:spcBef>
                          <a:spcPts val="0"/>
                        </a:spcBef>
                        <a:spcAft>
                          <a:spcPts val="0"/>
                        </a:spcAft>
                      </a:pPr>
                      <a:r>
                        <a:rPr lang="en-US" sz="2400" b="1" dirty="0">
                          <a:solidFill>
                            <a:schemeClr val="tx1"/>
                          </a:solidFill>
                          <a:effectLst/>
                          <a:latin typeface="+mn-lt"/>
                        </a:rPr>
                        <a:t>Advantages</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4010" marR="0" indent="-342900" algn="ctr">
                        <a:spcBef>
                          <a:spcPts val="0"/>
                        </a:spcBef>
                        <a:spcAft>
                          <a:spcPts val="0"/>
                        </a:spcAft>
                        <a:buFontTx/>
                        <a:buChar char="-"/>
                      </a:pPr>
                      <a:r>
                        <a:rPr lang="en-US" sz="2000" dirty="0">
                          <a:solidFill>
                            <a:schemeClr val="tx1"/>
                          </a:solidFill>
                          <a:effectLst/>
                          <a:latin typeface="+mn-lt"/>
                        </a:rPr>
                        <a:t>Sub nanomolar detection</a:t>
                      </a:r>
                    </a:p>
                    <a:p>
                      <a:pPr marL="0" marR="0" algn="ctr">
                        <a:spcBef>
                          <a:spcPts val="0"/>
                        </a:spcBef>
                        <a:spcAft>
                          <a:spcPts val="0"/>
                        </a:spcAft>
                      </a:pPr>
                      <a:r>
                        <a:rPr lang="en-US" sz="2000" dirty="0">
                          <a:solidFill>
                            <a:schemeClr val="tx1"/>
                          </a:solidFill>
                          <a:effectLst/>
                          <a:latin typeface="+mn-lt"/>
                        </a:rPr>
                        <a:t>- 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28600" marR="0" indent="-256540" algn="ctr">
                        <a:spcBef>
                          <a:spcPts val="0"/>
                        </a:spcBef>
                        <a:spcAft>
                          <a:spcPts val="0"/>
                        </a:spcAft>
                      </a:pPr>
                      <a:r>
                        <a:rPr lang="en-US" sz="2000" dirty="0">
                          <a:solidFill>
                            <a:schemeClr val="tx1"/>
                          </a:solidFill>
                          <a:effectLst/>
                          <a:latin typeface="+mn-lt"/>
                        </a:rPr>
                        <a:t>- Solubilized</a:t>
                      </a:r>
                    </a:p>
                    <a:p>
                      <a:pPr marL="228600" marR="0" indent="-228600" algn="ctr">
                        <a:spcBef>
                          <a:spcPts val="0"/>
                        </a:spcBef>
                        <a:spcAft>
                          <a:spcPts val="0"/>
                        </a:spcAft>
                      </a:pPr>
                      <a:r>
                        <a:rPr lang="en-US" sz="2000" dirty="0">
                          <a:solidFill>
                            <a:schemeClr val="tx1"/>
                          </a:solidFill>
                          <a:effectLst/>
                          <a:latin typeface="+mn-lt"/>
                        </a:rPr>
                        <a:t>- No tag required</a:t>
                      </a:r>
                    </a:p>
                    <a:p>
                      <a:pPr marL="228600" marR="0" indent="-256540" algn="ctr">
                        <a:spcBef>
                          <a:spcPts val="0"/>
                        </a:spcBef>
                        <a:spcAft>
                          <a:spcPts val="0"/>
                        </a:spcAft>
                      </a:pPr>
                      <a:r>
                        <a:rPr lang="en-US" sz="2000" dirty="0">
                          <a:solidFill>
                            <a:schemeClr val="tx1"/>
                          </a:solidFill>
                          <a:effectLst/>
                          <a:latin typeface="+mn-lt"/>
                        </a:rPr>
                        <a:t>- 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r>
                        <a:rPr lang="en-US" sz="2000" dirty="0">
                          <a:solidFill>
                            <a:schemeClr val="tx1"/>
                          </a:solidFill>
                          <a:effectLst/>
                          <a:latin typeface="+mn-lt"/>
                        </a:rPr>
                        <a:t>/kcat/K</a:t>
                      </a:r>
                      <a:r>
                        <a:rPr lang="en-US" sz="2000" baseline="-25000" dirty="0">
                          <a:solidFill>
                            <a:schemeClr val="tx1"/>
                          </a:solidFill>
                          <a:effectLst/>
                          <a:latin typeface="+mn-lt"/>
                        </a:rPr>
                        <a:t>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72110" marR="0" indent="-342900" algn="ctr">
                        <a:spcBef>
                          <a:spcPts val="0"/>
                        </a:spcBef>
                        <a:spcAft>
                          <a:spcPts val="0"/>
                        </a:spcAft>
                        <a:buFontTx/>
                        <a:buChar char="-"/>
                      </a:pPr>
                      <a:r>
                        <a:rPr lang="en-US" sz="2000" dirty="0">
                          <a:solidFill>
                            <a:schemeClr val="tx1"/>
                          </a:solidFill>
                          <a:effectLst/>
                          <a:latin typeface="+mn-lt"/>
                        </a:rPr>
                        <a:t>Solubilized</a:t>
                      </a:r>
                    </a:p>
                    <a:p>
                      <a:pPr marL="169863" marR="0" indent="-141288" algn="ctr">
                        <a:spcBef>
                          <a:spcPts val="0"/>
                        </a:spcBef>
                        <a:spcAft>
                          <a:spcPts val="0"/>
                        </a:spcAft>
                        <a:buFontTx/>
                        <a:buChar char="-"/>
                      </a:pPr>
                      <a:r>
                        <a:rPr lang="en-US" sz="2000" dirty="0">
                          <a:solidFill>
                            <a:schemeClr val="tx1"/>
                          </a:solidFill>
                          <a:effectLst/>
                          <a:latin typeface="+mn-lt"/>
                        </a:rPr>
                        <a:t>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r>
                        <a:rPr lang="en-US" sz="2000" dirty="0">
                          <a:solidFill>
                            <a:schemeClr val="tx1"/>
                          </a:solidFill>
                          <a:effectLst/>
                          <a:latin typeface="+mn-lt"/>
                        </a:rPr>
                        <a:t>/k</a:t>
                      </a:r>
                      <a:r>
                        <a:rPr lang="en-US" sz="2000" baseline="-25000" dirty="0">
                          <a:solidFill>
                            <a:schemeClr val="tx1"/>
                          </a:solidFill>
                          <a:effectLst/>
                          <a:latin typeface="+mn-lt"/>
                        </a:rPr>
                        <a:t>cat</a:t>
                      </a:r>
                      <a:r>
                        <a:rPr lang="en-US" sz="2000" dirty="0">
                          <a:solidFill>
                            <a:schemeClr val="tx1"/>
                          </a:solidFill>
                          <a:effectLst/>
                          <a:latin typeface="+mn-lt"/>
                        </a:rPr>
                        <a:t>/K</a:t>
                      </a:r>
                      <a:r>
                        <a:rPr lang="en-US" sz="2000" baseline="-25000" dirty="0">
                          <a:solidFill>
                            <a:schemeClr val="tx1"/>
                          </a:solidFill>
                          <a:effectLst/>
                          <a:latin typeface="+mn-lt"/>
                        </a:rPr>
                        <a:t>m</a:t>
                      </a:r>
                    </a:p>
                    <a:p>
                      <a:pPr marL="372110" marR="0" indent="-342900" algn="ctr">
                        <a:spcBef>
                          <a:spcPts val="0"/>
                        </a:spcBef>
                        <a:spcAft>
                          <a:spcPts val="0"/>
                        </a:spcAft>
                        <a:buFontTx/>
                        <a:buChar char="-"/>
                      </a:pPr>
                      <a:r>
                        <a:rPr lang="en-US" sz="2000" b="1" baseline="0" dirty="0">
                          <a:solidFill>
                            <a:schemeClr val="tx1"/>
                          </a:solidFill>
                          <a:effectLst/>
                          <a:latin typeface="+mn-lt"/>
                          <a:ea typeface="Times" panose="02020603050405020304" pitchFamily="18" charset="0"/>
                          <a:cs typeface="Times New Roman" panose="02020603050405020304" pitchFamily="18" charset="0"/>
                        </a:rPr>
                        <a:t>HTS Compatible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11729156"/>
                  </a:ext>
                </a:extLst>
              </a:tr>
              <a:tr h="1288167">
                <a:tc>
                  <a:txBody>
                    <a:bodyPr/>
                    <a:lstStyle/>
                    <a:p>
                      <a:pPr marL="0" marR="0" algn="ctr">
                        <a:spcBef>
                          <a:spcPts val="0"/>
                        </a:spcBef>
                        <a:spcAft>
                          <a:spcPts val="0"/>
                        </a:spcAft>
                      </a:pPr>
                      <a:r>
                        <a:rPr lang="en-US" sz="2400" b="1" dirty="0">
                          <a:solidFill>
                            <a:schemeClr val="tx1"/>
                          </a:solidFill>
                          <a:effectLst/>
                          <a:latin typeface="+mn-lt"/>
                        </a:rPr>
                        <a:t>Disadvantages</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2000" dirty="0">
                          <a:solidFill>
                            <a:schemeClr val="tx1"/>
                          </a:solidFill>
                          <a:effectLst/>
                          <a:latin typeface="+mn-lt"/>
                        </a:rPr>
                        <a:t>- Immobilization</a:t>
                      </a:r>
                    </a:p>
                    <a:p>
                      <a:pPr marL="228600" marR="0" indent="-180340" algn="ctr">
                        <a:spcBef>
                          <a:spcPts val="0"/>
                        </a:spcBef>
                        <a:spcAft>
                          <a:spcPts val="0"/>
                        </a:spcAft>
                      </a:pPr>
                      <a:r>
                        <a:rPr lang="en-US" sz="2000" dirty="0">
                          <a:solidFill>
                            <a:schemeClr val="tx1"/>
                          </a:solidFill>
                          <a:effectLst/>
                          <a:latin typeface="+mn-lt"/>
                        </a:rPr>
                        <a:t>- Protein modification</a:t>
                      </a:r>
                    </a:p>
                    <a:p>
                      <a:pPr marL="228600" marR="0" indent="-228600" algn="ctr">
                        <a:spcBef>
                          <a:spcPts val="0"/>
                        </a:spcBef>
                        <a:spcAft>
                          <a:spcPts val="0"/>
                        </a:spcAft>
                      </a:pPr>
                      <a:r>
                        <a:rPr lang="en-US" sz="2000" dirty="0">
                          <a:solidFill>
                            <a:schemeClr val="tx1"/>
                          </a:solidFill>
                          <a:effectLst/>
                          <a:latin typeface="+mn-lt"/>
                        </a:rPr>
                        <a:t>- Specialized instrument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algn="ctr">
                        <a:spcBef>
                          <a:spcPts val="0"/>
                        </a:spcBef>
                        <a:spcAft>
                          <a:spcPts val="0"/>
                        </a:spcAft>
                      </a:pPr>
                      <a:r>
                        <a:rPr lang="en-US" sz="2000" dirty="0">
                          <a:solidFill>
                            <a:schemeClr val="tx1"/>
                          </a:solidFill>
                          <a:effectLst/>
                          <a:latin typeface="+mn-lt"/>
                        </a:rPr>
                        <a:t>- High concentration of protein required</a:t>
                      </a:r>
                    </a:p>
                    <a:p>
                      <a:pPr marL="228600" marR="0" indent="-228600" algn="ctr">
                        <a:spcBef>
                          <a:spcPts val="0"/>
                        </a:spcBef>
                        <a:spcAft>
                          <a:spcPts val="0"/>
                        </a:spcAft>
                      </a:pPr>
                      <a:r>
                        <a:rPr lang="en-US" sz="2000" dirty="0">
                          <a:solidFill>
                            <a:schemeClr val="tx1"/>
                          </a:solidFill>
                          <a:effectLst/>
                          <a:latin typeface="+mn-lt"/>
                        </a:rPr>
                        <a:t>- Specialized instrument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indent="-27940" algn="ctr">
                        <a:spcBef>
                          <a:spcPts val="0"/>
                        </a:spcBef>
                        <a:spcAft>
                          <a:spcPts val="0"/>
                        </a:spcAft>
                      </a:pPr>
                      <a:r>
                        <a:rPr lang="en-US" sz="2000" dirty="0">
                          <a:solidFill>
                            <a:schemeClr val="tx1"/>
                          </a:solidFill>
                          <a:effectLst/>
                          <a:latin typeface="+mn-lt"/>
                        </a:rPr>
                        <a:t>-Fluorescent tag required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3882379119"/>
                  </a:ext>
                </a:extLst>
              </a:tr>
            </a:tbl>
          </a:graphicData>
        </a:graphic>
      </p:graphicFrame>
      <p:sp>
        <p:nvSpPr>
          <p:cNvPr id="5" name="Slide Number Placeholder 4">
            <a:extLst>
              <a:ext uri="{FF2B5EF4-FFF2-40B4-BE49-F238E27FC236}">
                <a16:creationId xmlns:a16="http://schemas.microsoft.com/office/drawing/2014/main" id="{3E1DAB63-7DA1-4D13-9ED0-580C68782172}"/>
              </a:ext>
            </a:extLst>
          </p:cNvPr>
          <p:cNvSpPr>
            <a:spLocks noGrp="1"/>
          </p:cNvSpPr>
          <p:nvPr>
            <p:ph type="sldNum" sz="quarter" idx="12"/>
          </p:nvPr>
        </p:nvSpPr>
        <p:spPr/>
        <p:txBody>
          <a:bodyPr/>
          <a:lstStyle/>
          <a:p>
            <a:fld id="{8F5CE88E-89A4-4243-AB1D-44322647EED2}" type="slidenum">
              <a:rPr lang="en-US" smtClean="0"/>
              <a:t>10</a:t>
            </a:fld>
            <a:endParaRPr lang="en-US"/>
          </a:p>
        </p:txBody>
      </p:sp>
    </p:spTree>
    <p:extLst>
      <p:ext uri="{BB962C8B-B14F-4D97-AF65-F5344CB8AC3E}">
        <p14:creationId xmlns:p14="http://schemas.microsoft.com/office/powerpoint/2010/main" val="322894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11</a:t>
            </a:fld>
            <a:endParaRPr lang="en-US" dirty="0"/>
          </a:p>
        </p:txBody>
      </p:sp>
    </p:spTree>
    <p:extLst>
      <p:ext uri="{BB962C8B-B14F-4D97-AF65-F5344CB8AC3E}">
        <p14:creationId xmlns:p14="http://schemas.microsoft.com/office/powerpoint/2010/main" val="313742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A63A-23E5-4B43-870F-4272797293DE}"/>
              </a:ext>
            </a:extLst>
          </p:cNvPr>
          <p:cNvSpPr>
            <a:spLocks noGrp="1"/>
          </p:cNvSpPr>
          <p:nvPr>
            <p:ph type="ctrTitle"/>
          </p:nvPr>
        </p:nvSpPr>
        <p:spPr>
          <a:xfrm>
            <a:off x="1501422" y="1626822"/>
            <a:ext cx="9426222" cy="2387600"/>
          </a:xfrm>
        </p:spPr>
        <p:txBody>
          <a:bodyPr anchor="ctr">
            <a:noAutofit/>
          </a:bodyPr>
          <a:lstStyle/>
          <a:p>
            <a:br>
              <a:rPr lang="en-US" sz="4400" b="1" dirty="0"/>
            </a:br>
            <a:r>
              <a:rPr lang="en-US" sz="4400" b="1" dirty="0"/>
              <a:t>Development of qFRET based interaction assay of Programmed Death 1 (PD1) and Programmed Death Ligand 1 (PDL1)</a:t>
            </a:r>
          </a:p>
        </p:txBody>
      </p:sp>
    </p:spTree>
    <p:extLst>
      <p:ext uri="{BB962C8B-B14F-4D97-AF65-F5344CB8AC3E}">
        <p14:creationId xmlns:p14="http://schemas.microsoft.com/office/powerpoint/2010/main" val="396036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loud 91">
            <a:extLst>
              <a:ext uri="{FF2B5EF4-FFF2-40B4-BE49-F238E27FC236}">
                <a16:creationId xmlns:a16="http://schemas.microsoft.com/office/drawing/2014/main" id="{7882C472-C319-41F8-92ED-ED07B51B0EB4}"/>
              </a:ext>
            </a:extLst>
          </p:cNvPr>
          <p:cNvSpPr/>
          <p:nvPr/>
        </p:nvSpPr>
        <p:spPr>
          <a:xfrm rot="1878886">
            <a:off x="7450754" y="675267"/>
            <a:ext cx="2513157" cy="2514600"/>
          </a:xfrm>
          <a:custGeom>
            <a:avLst/>
            <a:gdLst>
              <a:gd name="connsiteX0" fmla="*/ 226882 w 2513157"/>
              <a:gd name="connsiteY0" fmla="*/ 836453 h 2514600"/>
              <a:gd name="connsiteX1" fmla="*/ 327117 w 2513157"/>
              <a:gd name="connsiteY1" fmla="*/ 402044 h 2514600"/>
              <a:gd name="connsiteX2" fmla="*/ 814739 w 2513157"/>
              <a:gd name="connsiteY2" fmla="*/ 302799 h 2514600"/>
              <a:gd name="connsiteX3" fmla="*/ 1306376 w 2513157"/>
              <a:gd name="connsiteY3" fmla="*/ 199771 h 2514600"/>
              <a:gd name="connsiteX4" fmla="*/ 1497946 w 2513157"/>
              <a:gd name="connsiteY4" fmla="*/ 11641 h 2514600"/>
              <a:gd name="connsiteX5" fmla="*/ 1735532 w 2513157"/>
              <a:gd name="connsiteY5" fmla="*/ 144414 h 2514600"/>
              <a:gd name="connsiteX6" fmla="*/ 2063057 w 2513157"/>
              <a:gd name="connsiteY6" fmla="*/ 40163 h 2514600"/>
              <a:gd name="connsiteX7" fmla="*/ 2229146 w 2513157"/>
              <a:gd name="connsiteY7" fmla="*/ 324569 h 2514600"/>
              <a:gd name="connsiteX8" fmla="*/ 2442299 w 2513157"/>
              <a:gd name="connsiteY8" fmla="*/ 600593 h 2514600"/>
              <a:gd name="connsiteX9" fmla="*/ 2432759 w 2513157"/>
              <a:gd name="connsiteY9" fmla="*/ 899900 h 2514600"/>
              <a:gd name="connsiteX10" fmla="*/ 2502452 w 2513157"/>
              <a:gd name="connsiteY10" fmla="*/ 1357534 h 2514600"/>
              <a:gd name="connsiteX11" fmla="*/ 2175975 w 2513157"/>
              <a:gd name="connsiteY11" fmla="*/ 1758124 h 2514600"/>
              <a:gd name="connsiteX12" fmla="*/ 2059101 w 2513157"/>
              <a:gd name="connsiteY12" fmla="*/ 2101379 h 2514600"/>
              <a:gd name="connsiteX13" fmla="*/ 1661185 w 2513157"/>
              <a:gd name="connsiteY13" fmla="*/ 2142939 h 2514600"/>
              <a:gd name="connsiteX14" fmla="*/ 1376826 w 2513157"/>
              <a:gd name="connsiteY14" fmla="*/ 2509128 h 2514600"/>
              <a:gd name="connsiteX15" fmla="*/ 958722 w 2513157"/>
              <a:gd name="connsiteY15" fmla="*/ 2285608 h 2514600"/>
              <a:gd name="connsiteX16" fmla="*/ 337647 w 2513157"/>
              <a:gd name="connsiteY16" fmla="*/ 2064766 h 2514600"/>
              <a:gd name="connsiteX17" fmla="*/ 64574 w 2513157"/>
              <a:gd name="connsiteY17" fmla="*/ 1819010 h 2514600"/>
              <a:gd name="connsiteX18" fmla="*/ 122923 w 2513157"/>
              <a:gd name="connsiteY18" fmla="*/ 1487281 h 2514600"/>
              <a:gd name="connsiteX19" fmla="*/ -291 w 2513157"/>
              <a:gd name="connsiteY19" fmla="*/ 1146937 h 2514600"/>
              <a:gd name="connsiteX20" fmla="*/ 224729 w 2513157"/>
              <a:gd name="connsiteY20" fmla="*/ 844428 h 2514600"/>
              <a:gd name="connsiteX21" fmla="*/ 226882 w 2513157"/>
              <a:gd name="connsiteY21" fmla="*/ 836453 h 2514600"/>
              <a:gd name="connsiteX0" fmla="*/ 273014 w 2513157"/>
              <a:gd name="connsiteY0" fmla="*/ 1523719 h 2514600"/>
              <a:gd name="connsiteX1" fmla="*/ 125657 w 2513157"/>
              <a:gd name="connsiteY1" fmla="*/ 1477327 h 2514600"/>
              <a:gd name="connsiteX2" fmla="*/ 403035 w 2513157"/>
              <a:gd name="connsiteY2" fmla="*/ 2031412 h 2514600"/>
              <a:gd name="connsiteX3" fmla="*/ 338578 w 2513157"/>
              <a:gd name="connsiteY3" fmla="*/ 2053590 h 2514600"/>
              <a:gd name="connsiteX4" fmla="*/ 958606 w 2513157"/>
              <a:gd name="connsiteY4" fmla="*/ 2275363 h 2514600"/>
              <a:gd name="connsiteX5" fmla="*/ 919745 w 2513157"/>
              <a:gd name="connsiteY5" fmla="*/ 2174081 h 2514600"/>
              <a:gd name="connsiteX6" fmla="*/ 1677008 w 2513157"/>
              <a:gd name="connsiteY6" fmla="*/ 2022797 h 2514600"/>
              <a:gd name="connsiteX7" fmla="*/ 1661476 w 2513157"/>
              <a:gd name="connsiteY7" fmla="*/ 2133917 h 2514600"/>
              <a:gd name="connsiteX8" fmla="*/ 1985452 w 2513157"/>
              <a:gd name="connsiteY8" fmla="*/ 1336114 h 2514600"/>
              <a:gd name="connsiteX9" fmla="*/ 2174578 w 2513157"/>
              <a:gd name="connsiteY9" fmla="*/ 1751488 h 2514600"/>
              <a:gd name="connsiteX10" fmla="*/ 2431595 w 2513157"/>
              <a:gd name="connsiteY10" fmla="*/ 893730 h 2514600"/>
              <a:gd name="connsiteX11" fmla="*/ 2347358 w 2513157"/>
              <a:gd name="connsiteY11" fmla="*/ 1049496 h 2514600"/>
              <a:gd name="connsiteX12" fmla="*/ 2229496 w 2513157"/>
              <a:gd name="connsiteY12" fmla="*/ 315838 h 2514600"/>
              <a:gd name="connsiteX13" fmla="*/ 2233917 w 2513157"/>
              <a:gd name="connsiteY13" fmla="*/ 389413 h 2514600"/>
              <a:gd name="connsiteX14" fmla="*/ 1691610 w 2513157"/>
              <a:gd name="connsiteY14" fmla="*/ 230039 h 2514600"/>
              <a:gd name="connsiteX15" fmla="*/ 1734776 w 2513157"/>
              <a:gd name="connsiteY15" fmla="*/ 136207 h 2514600"/>
              <a:gd name="connsiteX16" fmla="*/ 1288051 w 2513157"/>
              <a:gd name="connsiteY16" fmla="*/ 274743 h 2514600"/>
              <a:gd name="connsiteX17" fmla="*/ 1308935 w 2513157"/>
              <a:gd name="connsiteY17" fmla="*/ 193833 h 2514600"/>
              <a:gd name="connsiteX18" fmla="*/ 814449 w 2513157"/>
              <a:gd name="connsiteY18" fmla="*/ 302217 h 2514600"/>
              <a:gd name="connsiteX19" fmla="*/ 890076 w 2513157"/>
              <a:gd name="connsiteY19" fmla="*/ 380682 h 2514600"/>
              <a:gd name="connsiteX20" fmla="*/ 240087 w 2513157"/>
              <a:gd name="connsiteY20" fmla="*/ 919051 h 2514600"/>
              <a:gd name="connsiteX21" fmla="*/ 226882 w 2513157"/>
              <a:gd name="connsiteY21" fmla="*/ 836453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3157" h="2514600" fill="none" extrusionOk="0">
                <a:moveTo>
                  <a:pt x="226882" y="836453"/>
                </a:moveTo>
                <a:cubicBezTo>
                  <a:pt x="199705" y="701441"/>
                  <a:pt x="244830" y="515225"/>
                  <a:pt x="327117" y="402044"/>
                </a:cubicBezTo>
                <a:cubicBezTo>
                  <a:pt x="485128" y="227167"/>
                  <a:pt x="654174" y="152632"/>
                  <a:pt x="814739" y="302799"/>
                </a:cubicBezTo>
                <a:cubicBezTo>
                  <a:pt x="938273" y="69421"/>
                  <a:pt x="1150174" y="3106"/>
                  <a:pt x="1306376" y="199771"/>
                </a:cubicBezTo>
                <a:cubicBezTo>
                  <a:pt x="1337238" y="118005"/>
                  <a:pt x="1412804" y="19797"/>
                  <a:pt x="1497946" y="11641"/>
                </a:cubicBezTo>
                <a:cubicBezTo>
                  <a:pt x="1596395" y="-11545"/>
                  <a:pt x="1683599" y="38227"/>
                  <a:pt x="1735532" y="144414"/>
                </a:cubicBezTo>
                <a:cubicBezTo>
                  <a:pt x="1793095" y="6787"/>
                  <a:pt x="1958250" y="-35952"/>
                  <a:pt x="2063057" y="40163"/>
                </a:cubicBezTo>
                <a:cubicBezTo>
                  <a:pt x="2145193" y="93865"/>
                  <a:pt x="2218211" y="213676"/>
                  <a:pt x="2229146" y="324569"/>
                </a:cubicBezTo>
                <a:cubicBezTo>
                  <a:pt x="2350050" y="357895"/>
                  <a:pt x="2403640" y="488304"/>
                  <a:pt x="2442299" y="600593"/>
                </a:cubicBezTo>
                <a:cubicBezTo>
                  <a:pt x="2489439" y="705346"/>
                  <a:pt x="2459815" y="795993"/>
                  <a:pt x="2432759" y="899900"/>
                </a:cubicBezTo>
                <a:cubicBezTo>
                  <a:pt x="2546092" y="1031209"/>
                  <a:pt x="2542064" y="1209174"/>
                  <a:pt x="2502452" y="1357534"/>
                </a:cubicBezTo>
                <a:cubicBezTo>
                  <a:pt x="2477266" y="1582153"/>
                  <a:pt x="2338648" y="1737552"/>
                  <a:pt x="2175975" y="1758124"/>
                </a:cubicBezTo>
                <a:cubicBezTo>
                  <a:pt x="2194721" y="1909376"/>
                  <a:pt x="2119264" y="1997429"/>
                  <a:pt x="2059101" y="2101379"/>
                </a:cubicBezTo>
                <a:cubicBezTo>
                  <a:pt x="1943840" y="2235885"/>
                  <a:pt x="1791054" y="2250200"/>
                  <a:pt x="1661185" y="2142939"/>
                </a:cubicBezTo>
                <a:cubicBezTo>
                  <a:pt x="1635981" y="2309043"/>
                  <a:pt x="1499899" y="2442225"/>
                  <a:pt x="1376826" y="2509128"/>
                </a:cubicBezTo>
                <a:cubicBezTo>
                  <a:pt x="1185029" y="2576298"/>
                  <a:pt x="1051103" y="2487093"/>
                  <a:pt x="958722" y="2285608"/>
                </a:cubicBezTo>
                <a:cubicBezTo>
                  <a:pt x="734234" y="2452753"/>
                  <a:pt x="500218" y="2322755"/>
                  <a:pt x="337647" y="2064766"/>
                </a:cubicBezTo>
                <a:cubicBezTo>
                  <a:pt x="229978" y="2103209"/>
                  <a:pt x="102848" y="1981107"/>
                  <a:pt x="64574" y="1819010"/>
                </a:cubicBezTo>
                <a:cubicBezTo>
                  <a:pt x="15521" y="1710959"/>
                  <a:pt x="61281" y="1562903"/>
                  <a:pt x="122923" y="1487281"/>
                </a:cubicBezTo>
                <a:cubicBezTo>
                  <a:pt x="37489" y="1402657"/>
                  <a:pt x="-8643" y="1272818"/>
                  <a:pt x="-291" y="1146937"/>
                </a:cubicBezTo>
                <a:cubicBezTo>
                  <a:pt x="3894" y="987354"/>
                  <a:pt x="123090" y="836425"/>
                  <a:pt x="224729" y="844428"/>
                </a:cubicBezTo>
                <a:cubicBezTo>
                  <a:pt x="225524" y="841673"/>
                  <a:pt x="226822" y="839081"/>
                  <a:pt x="226882" y="836453"/>
                </a:cubicBezTo>
                <a:close/>
              </a:path>
              <a:path w="2513157" h="2514600" fill="none" extrusionOk="0">
                <a:moveTo>
                  <a:pt x="273014" y="1523719"/>
                </a:moveTo>
                <a:cubicBezTo>
                  <a:pt x="226083" y="1520586"/>
                  <a:pt x="176315" y="1506608"/>
                  <a:pt x="125657" y="1477327"/>
                </a:cubicBezTo>
                <a:moveTo>
                  <a:pt x="403035" y="2031412"/>
                </a:moveTo>
                <a:cubicBezTo>
                  <a:pt x="386122" y="2040071"/>
                  <a:pt x="362554" y="2048515"/>
                  <a:pt x="338578" y="2053590"/>
                </a:cubicBezTo>
                <a:moveTo>
                  <a:pt x="958606" y="2275363"/>
                </a:moveTo>
                <a:cubicBezTo>
                  <a:pt x="944089" y="2249319"/>
                  <a:pt x="934349" y="2205614"/>
                  <a:pt x="919745" y="2174081"/>
                </a:cubicBezTo>
                <a:moveTo>
                  <a:pt x="1677008" y="2022797"/>
                </a:moveTo>
                <a:cubicBezTo>
                  <a:pt x="1683370" y="2060989"/>
                  <a:pt x="1669108" y="2092804"/>
                  <a:pt x="1661476" y="2133917"/>
                </a:cubicBezTo>
                <a:moveTo>
                  <a:pt x="1985452" y="1336114"/>
                </a:moveTo>
                <a:cubicBezTo>
                  <a:pt x="2074159" y="1416475"/>
                  <a:pt x="2191654" y="1594535"/>
                  <a:pt x="2174578" y="1751488"/>
                </a:cubicBezTo>
                <a:moveTo>
                  <a:pt x="2431595" y="893730"/>
                </a:moveTo>
                <a:cubicBezTo>
                  <a:pt x="2409929" y="960523"/>
                  <a:pt x="2388210" y="1005603"/>
                  <a:pt x="2347358" y="1049496"/>
                </a:cubicBezTo>
                <a:moveTo>
                  <a:pt x="2229496" y="315838"/>
                </a:moveTo>
                <a:cubicBezTo>
                  <a:pt x="2235009" y="334558"/>
                  <a:pt x="2237224" y="366064"/>
                  <a:pt x="2233917" y="389413"/>
                </a:cubicBezTo>
                <a:moveTo>
                  <a:pt x="1691610" y="230039"/>
                </a:moveTo>
                <a:cubicBezTo>
                  <a:pt x="1704126" y="193715"/>
                  <a:pt x="1724824" y="161917"/>
                  <a:pt x="1734776" y="136207"/>
                </a:cubicBezTo>
                <a:moveTo>
                  <a:pt x="1288051" y="274743"/>
                </a:moveTo>
                <a:cubicBezTo>
                  <a:pt x="1297380" y="247554"/>
                  <a:pt x="1299661" y="220680"/>
                  <a:pt x="1308935" y="193833"/>
                </a:cubicBezTo>
                <a:moveTo>
                  <a:pt x="814449" y="302217"/>
                </a:moveTo>
                <a:cubicBezTo>
                  <a:pt x="838787" y="322932"/>
                  <a:pt x="870214" y="350278"/>
                  <a:pt x="890076" y="380682"/>
                </a:cubicBezTo>
                <a:moveTo>
                  <a:pt x="240087" y="919051"/>
                </a:moveTo>
                <a:cubicBezTo>
                  <a:pt x="233986" y="887358"/>
                  <a:pt x="232980" y="862052"/>
                  <a:pt x="226882" y="836453"/>
                </a:cubicBezTo>
              </a:path>
              <a:path w="2513157" h="2514600" stroke="0" extrusionOk="0">
                <a:moveTo>
                  <a:pt x="226882" y="836453"/>
                </a:moveTo>
                <a:cubicBezTo>
                  <a:pt x="207319" y="676192"/>
                  <a:pt x="220467" y="529566"/>
                  <a:pt x="327117" y="402044"/>
                </a:cubicBezTo>
                <a:cubicBezTo>
                  <a:pt x="479168" y="222538"/>
                  <a:pt x="648300" y="175836"/>
                  <a:pt x="814739" y="302799"/>
                </a:cubicBezTo>
                <a:cubicBezTo>
                  <a:pt x="892514" y="72004"/>
                  <a:pt x="1156869" y="10268"/>
                  <a:pt x="1306376" y="199771"/>
                </a:cubicBezTo>
                <a:cubicBezTo>
                  <a:pt x="1326896" y="88789"/>
                  <a:pt x="1423064" y="31310"/>
                  <a:pt x="1497946" y="11641"/>
                </a:cubicBezTo>
                <a:cubicBezTo>
                  <a:pt x="1604169" y="-4130"/>
                  <a:pt x="1682225" y="39831"/>
                  <a:pt x="1735532" y="144414"/>
                </a:cubicBezTo>
                <a:cubicBezTo>
                  <a:pt x="1809368" y="14536"/>
                  <a:pt x="1942211" y="-20461"/>
                  <a:pt x="2063057" y="40163"/>
                </a:cubicBezTo>
                <a:cubicBezTo>
                  <a:pt x="2147742" y="69343"/>
                  <a:pt x="2204221" y="209263"/>
                  <a:pt x="2229146" y="324569"/>
                </a:cubicBezTo>
                <a:cubicBezTo>
                  <a:pt x="2345987" y="371072"/>
                  <a:pt x="2415386" y="466912"/>
                  <a:pt x="2442299" y="600593"/>
                </a:cubicBezTo>
                <a:cubicBezTo>
                  <a:pt x="2452668" y="696463"/>
                  <a:pt x="2472226" y="812950"/>
                  <a:pt x="2432759" y="899900"/>
                </a:cubicBezTo>
                <a:cubicBezTo>
                  <a:pt x="2524889" y="1057883"/>
                  <a:pt x="2532438" y="1205411"/>
                  <a:pt x="2502452" y="1357534"/>
                </a:cubicBezTo>
                <a:cubicBezTo>
                  <a:pt x="2483275" y="1599445"/>
                  <a:pt x="2349859" y="1746158"/>
                  <a:pt x="2175975" y="1758124"/>
                </a:cubicBezTo>
                <a:cubicBezTo>
                  <a:pt x="2179655" y="1886198"/>
                  <a:pt x="2135928" y="1999465"/>
                  <a:pt x="2059101" y="2101379"/>
                </a:cubicBezTo>
                <a:cubicBezTo>
                  <a:pt x="1912480" y="2238034"/>
                  <a:pt x="1775463" y="2241700"/>
                  <a:pt x="1661185" y="2142939"/>
                </a:cubicBezTo>
                <a:cubicBezTo>
                  <a:pt x="1608225" y="2324417"/>
                  <a:pt x="1499133" y="2437487"/>
                  <a:pt x="1376826" y="2509128"/>
                </a:cubicBezTo>
                <a:cubicBezTo>
                  <a:pt x="1217303" y="2556832"/>
                  <a:pt x="1040271" y="2478030"/>
                  <a:pt x="958722" y="2285608"/>
                </a:cubicBezTo>
                <a:cubicBezTo>
                  <a:pt x="708112" y="2525192"/>
                  <a:pt x="481936" y="2377391"/>
                  <a:pt x="337647" y="2064766"/>
                </a:cubicBezTo>
                <a:cubicBezTo>
                  <a:pt x="214071" y="2098493"/>
                  <a:pt x="122690" y="1966539"/>
                  <a:pt x="64574" y="1819010"/>
                </a:cubicBezTo>
                <a:cubicBezTo>
                  <a:pt x="36987" y="1706175"/>
                  <a:pt x="46461" y="1576918"/>
                  <a:pt x="122923" y="1487281"/>
                </a:cubicBezTo>
                <a:cubicBezTo>
                  <a:pt x="51256" y="1447792"/>
                  <a:pt x="-18897" y="1287332"/>
                  <a:pt x="-291" y="1146937"/>
                </a:cubicBezTo>
                <a:cubicBezTo>
                  <a:pt x="17775" y="964433"/>
                  <a:pt x="93430" y="860172"/>
                  <a:pt x="224729" y="844428"/>
                </a:cubicBezTo>
                <a:cubicBezTo>
                  <a:pt x="225641" y="841934"/>
                  <a:pt x="226152" y="839227"/>
                  <a:pt x="226882" y="836453"/>
                </a:cubicBezTo>
                <a:close/>
              </a:path>
              <a:path w="2513157" h="2514600" fill="none" stroke="0" extrusionOk="0">
                <a:moveTo>
                  <a:pt x="273014" y="1523719"/>
                </a:moveTo>
                <a:cubicBezTo>
                  <a:pt x="222446" y="1525869"/>
                  <a:pt x="172492" y="1504252"/>
                  <a:pt x="125657" y="1477327"/>
                </a:cubicBezTo>
                <a:moveTo>
                  <a:pt x="403035" y="2031412"/>
                </a:moveTo>
                <a:cubicBezTo>
                  <a:pt x="381992" y="2044589"/>
                  <a:pt x="357863" y="2047075"/>
                  <a:pt x="338578" y="2053590"/>
                </a:cubicBezTo>
                <a:moveTo>
                  <a:pt x="958606" y="2275363"/>
                </a:moveTo>
                <a:cubicBezTo>
                  <a:pt x="945448" y="2245495"/>
                  <a:pt x="924051" y="2211321"/>
                  <a:pt x="919745" y="2174081"/>
                </a:cubicBezTo>
                <a:moveTo>
                  <a:pt x="1677008" y="2022797"/>
                </a:moveTo>
                <a:cubicBezTo>
                  <a:pt x="1666070" y="2063499"/>
                  <a:pt x="1669355" y="2090259"/>
                  <a:pt x="1661476" y="2133917"/>
                </a:cubicBezTo>
                <a:moveTo>
                  <a:pt x="1985452" y="1336114"/>
                </a:moveTo>
                <a:cubicBezTo>
                  <a:pt x="2085790" y="1419440"/>
                  <a:pt x="2174375" y="1593924"/>
                  <a:pt x="2174578" y="1751488"/>
                </a:cubicBezTo>
                <a:moveTo>
                  <a:pt x="2431595" y="893730"/>
                </a:moveTo>
                <a:cubicBezTo>
                  <a:pt x="2402194" y="944603"/>
                  <a:pt x="2386404" y="1007348"/>
                  <a:pt x="2347358" y="1049496"/>
                </a:cubicBezTo>
                <a:moveTo>
                  <a:pt x="2229496" y="315838"/>
                </a:moveTo>
                <a:cubicBezTo>
                  <a:pt x="2228839" y="339743"/>
                  <a:pt x="2230134" y="366517"/>
                  <a:pt x="2233917" y="389413"/>
                </a:cubicBezTo>
                <a:moveTo>
                  <a:pt x="1691610" y="230039"/>
                </a:moveTo>
                <a:cubicBezTo>
                  <a:pt x="1698222" y="190998"/>
                  <a:pt x="1717354" y="161170"/>
                  <a:pt x="1734776" y="136207"/>
                </a:cubicBezTo>
                <a:moveTo>
                  <a:pt x="1288051" y="274743"/>
                </a:moveTo>
                <a:cubicBezTo>
                  <a:pt x="1291008" y="248897"/>
                  <a:pt x="1297816" y="223880"/>
                  <a:pt x="1308935" y="193833"/>
                </a:cubicBezTo>
                <a:moveTo>
                  <a:pt x="814449" y="302217"/>
                </a:moveTo>
                <a:cubicBezTo>
                  <a:pt x="839787" y="324613"/>
                  <a:pt x="869683" y="357088"/>
                  <a:pt x="890076" y="380682"/>
                </a:cubicBezTo>
                <a:moveTo>
                  <a:pt x="240087" y="919051"/>
                </a:moveTo>
                <a:cubicBezTo>
                  <a:pt x="230358" y="891393"/>
                  <a:pt x="229573" y="861823"/>
                  <a:pt x="226882" y="836453"/>
                </a:cubicBezTo>
              </a:path>
            </a:pathLst>
          </a:custGeom>
          <a:solidFill>
            <a:schemeClr val="accent2">
              <a:lumMod val="20000"/>
              <a:lumOff val="80000"/>
            </a:schemeClr>
          </a:solidFill>
          <a:ln w="22225">
            <a:solidFill>
              <a:schemeClr val="accent2">
                <a:lumMod val="75000"/>
                <a:alpha val="2000"/>
              </a:schemeClr>
            </a:solidFill>
            <a:prstDash val="lgDashDot"/>
            <a:bevel/>
            <a:extLst>
              <a:ext uri="{C807C97D-BFC1-408E-A445-0C87EB9F89A2}">
                <ask:lineSketchStyleProps xmlns:ask="http://schemas.microsoft.com/office/drawing/2018/sketchyshapes" sd="1219033472">
                  <a:prstGeom prst="cloud">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TextBox 280">
            <a:extLst>
              <a:ext uri="{FF2B5EF4-FFF2-40B4-BE49-F238E27FC236}">
                <a16:creationId xmlns:a16="http://schemas.microsoft.com/office/drawing/2014/main" id="{8BB86636-3F2D-427B-B06E-8ED95F6F00DA}"/>
              </a:ext>
            </a:extLst>
          </p:cNvPr>
          <p:cNvSpPr txBox="1"/>
          <p:nvPr/>
        </p:nvSpPr>
        <p:spPr>
          <a:xfrm>
            <a:off x="6107142" y="2285114"/>
            <a:ext cx="1628250" cy="461665"/>
          </a:xfrm>
          <a:prstGeom prst="rect">
            <a:avLst/>
          </a:prstGeom>
          <a:noFill/>
        </p:spPr>
        <p:txBody>
          <a:bodyPr wrap="square" rtlCol="0">
            <a:spAutoFit/>
          </a:bodyPr>
          <a:lstStyle/>
          <a:p>
            <a:r>
              <a:rPr lang="en-US" sz="2400" b="1" dirty="0">
                <a:solidFill>
                  <a:schemeClr val="accent1">
                    <a:lumMod val="75000"/>
                  </a:schemeClr>
                </a:solidFill>
              </a:rPr>
              <a:t>Anti-PDLs</a:t>
            </a:r>
          </a:p>
        </p:txBody>
      </p:sp>
      <p:grpSp>
        <p:nvGrpSpPr>
          <p:cNvPr id="267" name="Group 266">
            <a:extLst>
              <a:ext uri="{FF2B5EF4-FFF2-40B4-BE49-F238E27FC236}">
                <a16:creationId xmlns:a16="http://schemas.microsoft.com/office/drawing/2014/main" id="{67E9419F-1937-4801-B6C8-A030C3FA0250}"/>
              </a:ext>
            </a:extLst>
          </p:cNvPr>
          <p:cNvGrpSpPr/>
          <p:nvPr/>
        </p:nvGrpSpPr>
        <p:grpSpPr>
          <a:xfrm rot="21147706">
            <a:off x="6774487" y="2685992"/>
            <a:ext cx="833571" cy="770560"/>
            <a:chOff x="5744834" y="3207490"/>
            <a:chExt cx="833571" cy="770560"/>
          </a:xfrm>
        </p:grpSpPr>
        <p:sp>
          <p:nvSpPr>
            <p:cNvPr id="268" name="Flowchart: Alternate Process 267">
              <a:extLst>
                <a:ext uri="{FF2B5EF4-FFF2-40B4-BE49-F238E27FC236}">
                  <a16:creationId xmlns:a16="http://schemas.microsoft.com/office/drawing/2014/main" id="{938098D3-8A08-4742-8108-75E838C10783}"/>
                </a:ext>
              </a:extLst>
            </p:cNvPr>
            <p:cNvSpPr/>
            <p:nvPr/>
          </p:nvSpPr>
          <p:spPr>
            <a:xfrm>
              <a:off x="5752707" y="3465610"/>
              <a:ext cx="476416"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Flowchart: Alternate Process 268">
              <a:extLst>
                <a:ext uri="{FF2B5EF4-FFF2-40B4-BE49-F238E27FC236}">
                  <a16:creationId xmlns:a16="http://schemas.microsoft.com/office/drawing/2014/main" id="{CB560F42-FF62-4FB1-8C45-14A9F6305E2C}"/>
                </a:ext>
              </a:extLst>
            </p:cNvPr>
            <p:cNvSpPr/>
            <p:nvPr/>
          </p:nvSpPr>
          <p:spPr>
            <a:xfrm>
              <a:off x="5744834" y="3620355"/>
              <a:ext cx="476416"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Flowchart: Delay 269">
              <a:extLst>
                <a:ext uri="{FF2B5EF4-FFF2-40B4-BE49-F238E27FC236}">
                  <a16:creationId xmlns:a16="http://schemas.microsoft.com/office/drawing/2014/main" id="{DD5375A2-F086-45DF-948D-FE430B3B6E70}"/>
                </a:ext>
              </a:extLst>
            </p:cNvPr>
            <p:cNvSpPr/>
            <p:nvPr/>
          </p:nvSpPr>
          <p:spPr>
            <a:xfrm rot="1775583">
              <a:off x="6303800" y="3863885"/>
              <a:ext cx="209898" cy="114165"/>
            </a:xfrm>
            <a:prstGeom prst="flowChartDelay">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lowchart: Delay 270">
              <a:extLst>
                <a:ext uri="{FF2B5EF4-FFF2-40B4-BE49-F238E27FC236}">
                  <a16:creationId xmlns:a16="http://schemas.microsoft.com/office/drawing/2014/main" id="{C84FDDE8-5479-44A5-86DC-E5146CCEB9CD}"/>
                </a:ext>
              </a:extLst>
            </p:cNvPr>
            <p:cNvSpPr/>
            <p:nvPr/>
          </p:nvSpPr>
          <p:spPr>
            <a:xfrm rot="12575583">
              <a:off x="6143790" y="3773459"/>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Flowchart: Delay 271">
              <a:extLst>
                <a:ext uri="{FF2B5EF4-FFF2-40B4-BE49-F238E27FC236}">
                  <a16:creationId xmlns:a16="http://schemas.microsoft.com/office/drawing/2014/main" id="{9820AA5A-4518-4DC2-B2B9-8766872A5E27}"/>
                </a:ext>
              </a:extLst>
            </p:cNvPr>
            <p:cNvSpPr/>
            <p:nvPr/>
          </p:nvSpPr>
          <p:spPr>
            <a:xfrm rot="1775583">
              <a:off x="6368507" y="3743811"/>
              <a:ext cx="209898" cy="114165"/>
            </a:xfrm>
            <a:prstGeom prst="flowChartDelay">
              <a:avLst/>
            </a:prstGeom>
            <a:solidFill>
              <a:schemeClr val="bg2">
                <a:lumMod val="9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lowchart: Delay 272">
              <a:extLst>
                <a:ext uri="{FF2B5EF4-FFF2-40B4-BE49-F238E27FC236}">
                  <a16:creationId xmlns:a16="http://schemas.microsoft.com/office/drawing/2014/main" id="{F9C53E70-AE7B-4B56-A681-D1746490CA3F}"/>
                </a:ext>
              </a:extLst>
            </p:cNvPr>
            <p:cNvSpPr/>
            <p:nvPr/>
          </p:nvSpPr>
          <p:spPr>
            <a:xfrm rot="12575583">
              <a:off x="6190307" y="3641244"/>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Flowchart: Delay 273">
              <a:extLst>
                <a:ext uri="{FF2B5EF4-FFF2-40B4-BE49-F238E27FC236}">
                  <a16:creationId xmlns:a16="http://schemas.microsoft.com/office/drawing/2014/main" id="{7DF851CA-FFE0-4D2D-ACF7-FFF488DD1FD5}"/>
                </a:ext>
              </a:extLst>
            </p:cNvPr>
            <p:cNvSpPr/>
            <p:nvPr/>
          </p:nvSpPr>
          <p:spPr>
            <a:xfrm rot="19779250">
              <a:off x="6345094" y="3337900"/>
              <a:ext cx="209898" cy="114165"/>
            </a:xfrm>
            <a:prstGeom prst="flowChartDelay">
              <a:avLst/>
            </a:prstGeom>
            <a:solidFill>
              <a:schemeClr val="bg2">
                <a:lumMod val="9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Flowchart: Delay 274">
              <a:extLst>
                <a:ext uri="{FF2B5EF4-FFF2-40B4-BE49-F238E27FC236}">
                  <a16:creationId xmlns:a16="http://schemas.microsoft.com/office/drawing/2014/main" id="{FE731C53-503D-4F8C-BF1E-F0AC525EBA09}"/>
                </a:ext>
              </a:extLst>
            </p:cNvPr>
            <p:cNvSpPr/>
            <p:nvPr/>
          </p:nvSpPr>
          <p:spPr>
            <a:xfrm rot="9008962">
              <a:off x="6196806" y="3425693"/>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Flowchart: Delay 275">
              <a:extLst>
                <a:ext uri="{FF2B5EF4-FFF2-40B4-BE49-F238E27FC236}">
                  <a16:creationId xmlns:a16="http://schemas.microsoft.com/office/drawing/2014/main" id="{6A6EFD3E-5EC6-4A92-98D7-33674184501D}"/>
                </a:ext>
              </a:extLst>
            </p:cNvPr>
            <p:cNvSpPr/>
            <p:nvPr/>
          </p:nvSpPr>
          <p:spPr>
            <a:xfrm rot="19779250">
              <a:off x="6301886" y="3207490"/>
              <a:ext cx="209898" cy="114165"/>
            </a:xfrm>
            <a:prstGeom prst="flowChartDelay">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Flowchart: Delay 276">
              <a:extLst>
                <a:ext uri="{FF2B5EF4-FFF2-40B4-BE49-F238E27FC236}">
                  <a16:creationId xmlns:a16="http://schemas.microsoft.com/office/drawing/2014/main" id="{AFD04575-4A10-49E8-8FDB-11F3EE1CD7AB}"/>
                </a:ext>
              </a:extLst>
            </p:cNvPr>
            <p:cNvSpPr/>
            <p:nvPr/>
          </p:nvSpPr>
          <p:spPr>
            <a:xfrm rot="8979250">
              <a:off x="6138291" y="3300174"/>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73F8B4EB-0599-4EE6-AAF0-DF1770DE2004}"/>
              </a:ext>
            </a:extLst>
          </p:cNvPr>
          <p:cNvSpPr/>
          <p:nvPr/>
        </p:nvSpPr>
        <p:spPr>
          <a:xfrm>
            <a:off x="4191568" y="4438572"/>
            <a:ext cx="45719" cy="528878"/>
          </a:xfrm>
          <a:custGeom>
            <a:avLst/>
            <a:gdLst>
              <a:gd name="connsiteX0" fmla="*/ 0 w 45719"/>
              <a:gd name="connsiteY0" fmla="*/ 0 h 528878"/>
              <a:gd name="connsiteX1" fmla="*/ 45719 w 45719"/>
              <a:gd name="connsiteY1" fmla="*/ 0 h 528878"/>
              <a:gd name="connsiteX2" fmla="*/ 45719 w 45719"/>
              <a:gd name="connsiteY2" fmla="*/ 528878 h 528878"/>
              <a:gd name="connsiteX3" fmla="*/ 0 w 45719"/>
              <a:gd name="connsiteY3" fmla="*/ 528878 h 528878"/>
              <a:gd name="connsiteX4" fmla="*/ 0 w 45719"/>
              <a:gd name="connsiteY4" fmla="*/ 0 h 5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528878" fill="none" extrusionOk="0">
                <a:moveTo>
                  <a:pt x="0" y="0"/>
                </a:moveTo>
                <a:cubicBezTo>
                  <a:pt x="20926" y="-1430"/>
                  <a:pt x="36494" y="4219"/>
                  <a:pt x="45719" y="0"/>
                </a:cubicBezTo>
                <a:cubicBezTo>
                  <a:pt x="73621" y="210385"/>
                  <a:pt x="-310" y="273080"/>
                  <a:pt x="45719" y="528878"/>
                </a:cubicBezTo>
                <a:cubicBezTo>
                  <a:pt x="25503" y="532977"/>
                  <a:pt x="11115" y="526697"/>
                  <a:pt x="0" y="528878"/>
                </a:cubicBezTo>
                <a:cubicBezTo>
                  <a:pt x="-18374" y="363645"/>
                  <a:pt x="53090" y="189699"/>
                  <a:pt x="0" y="0"/>
                </a:cubicBezTo>
                <a:close/>
              </a:path>
              <a:path w="45719" h="528878" stroke="0" extrusionOk="0">
                <a:moveTo>
                  <a:pt x="0" y="0"/>
                </a:moveTo>
                <a:cubicBezTo>
                  <a:pt x="18173" y="-1477"/>
                  <a:pt x="31455" y="3772"/>
                  <a:pt x="45719" y="0"/>
                </a:cubicBezTo>
                <a:cubicBezTo>
                  <a:pt x="59504" y="232377"/>
                  <a:pt x="-12129" y="314092"/>
                  <a:pt x="45719" y="528878"/>
                </a:cubicBezTo>
                <a:cubicBezTo>
                  <a:pt x="35821" y="534031"/>
                  <a:pt x="18356" y="527054"/>
                  <a:pt x="0" y="528878"/>
                </a:cubicBezTo>
                <a:cubicBezTo>
                  <a:pt x="-60954" y="377583"/>
                  <a:pt x="25065" y="115721"/>
                  <a:pt x="0" y="0"/>
                </a:cubicBezTo>
                <a:close/>
              </a:path>
            </a:pathLst>
          </a:custGeom>
          <a:solidFill>
            <a:schemeClr val="bg1">
              <a:lumMod val="75000"/>
            </a:schemeClr>
          </a:solidFill>
          <a:ln w="25400">
            <a:solidFill>
              <a:schemeClr val="bg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loud 3">
            <a:extLst>
              <a:ext uri="{FF2B5EF4-FFF2-40B4-BE49-F238E27FC236}">
                <a16:creationId xmlns:a16="http://schemas.microsoft.com/office/drawing/2014/main" id="{E1342C3E-F21E-4821-99AB-6CDFD50D6368}"/>
              </a:ext>
            </a:extLst>
          </p:cNvPr>
          <p:cNvSpPr/>
          <p:nvPr/>
        </p:nvSpPr>
        <p:spPr>
          <a:xfrm rot="1878886">
            <a:off x="2847076" y="651370"/>
            <a:ext cx="2513157" cy="2604935"/>
          </a:xfrm>
          <a:custGeom>
            <a:avLst/>
            <a:gdLst>
              <a:gd name="connsiteX0" fmla="*/ 226882 w 2513157"/>
              <a:gd name="connsiteY0" fmla="*/ 866502 h 2604935"/>
              <a:gd name="connsiteX1" fmla="*/ 327117 w 2513157"/>
              <a:gd name="connsiteY1" fmla="*/ 416488 h 2604935"/>
              <a:gd name="connsiteX2" fmla="*/ 814739 w 2513157"/>
              <a:gd name="connsiteY2" fmla="*/ 313677 h 2604935"/>
              <a:gd name="connsiteX3" fmla="*/ 1306376 w 2513157"/>
              <a:gd name="connsiteY3" fmla="*/ 206947 h 2604935"/>
              <a:gd name="connsiteX4" fmla="*/ 1497946 w 2513157"/>
              <a:gd name="connsiteY4" fmla="*/ 12059 h 2604935"/>
              <a:gd name="connsiteX5" fmla="*/ 1735532 w 2513157"/>
              <a:gd name="connsiteY5" fmla="*/ 149602 h 2604935"/>
              <a:gd name="connsiteX6" fmla="*/ 2063057 w 2513157"/>
              <a:gd name="connsiteY6" fmla="*/ 41606 h 2604935"/>
              <a:gd name="connsiteX7" fmla="*/ 2229146 w 2513157"/>
              <a:gd name="connsiteY7" fmla="*/ 336229 h 2604935"/>
              <a:gd name="connsiteX8" fmla="*/ 2442299 w 2513157"/>
              <a:gd name="connsiteY8" fmla="*/ 622169 h 2604935"/>
              <a:gd name="connsiteX9" fmla="*/ 2432759 w 2513157"/>
              <a:gd name="connsiteY9" fmla="*/ 932229 h 2604935"/>
              <a:gd name="connsiteX10" fmla="*/ 2502452 w 2513157"/>
              <a:gd name="connsiteY10" fmla="*/ 1406303 h 2604935"/>
              <a:gd name="connsiteX11" fmla="*/ 2175975 w 2513157"/>
              <a:gd name="connsiteY11" fmla="*/ 1821283 h 2604935"/>
              <a:gd name="connsiteX12" fmla="*/ 2059101 w 2513157"/>
              <a:gd name="connsiteY12" fmla="*/ 2176869 h 2604935"/>
              <a:gd name="connsiteX13" fmla="*/ 1661185 w 2513157"/>
              <a:gd name="connsiteY13" fmla="*/ 2219923 h 2604935"/>
              <a:gd name="connsiteX14" fmla="*/ 1376826 w 2513157"/>
              <a:gd name="connsiteY14" fmla="*/ 2599266 h 2604935"/>
              <a:gd name="connsiteX15" fmla="*/ 958722 w 2513157"/>
              <a:gd name="connsiteY15" fmla="*/ 2367717 h 2604935"/>
              <a:gd name="connsiteX16" fmla="*/ 337647 w 2513157"/>
              <a:gd name="connsiteY16" fmla="*/ 2138941 h 2604935"/>
              <a:gd name="connsiteX17" fmla="*/ 64574 w 2513157"/>
              <a:gd name="connsiteY17" fmla="*/ 1884356 h 2604935"/>
              <a:gd name="connsiteX18" fmla="*/ 122923 w 2513157"/>
              <a:gd name="connsiteY18" fmla="*/ 1540710 h 2604935"/>
              <a:gd name="connsiteX19" fmla="*/ -291 w 2513157"/>
              <a:gd name="connsiteY19" fmla="*/ 1188139 h 2604935"/>
              <a:gd name="connsiteX20" fmla="*/ 224729 w 2513157"/>
              <a:gd name="connsiteY20" fmla="*/ 874763 h 2604935"/>
              <a:gd name="connsiteX21" fmla="*/ 226882 w 2513157"/>
              <a:gd name="connsiteY21" fmla="*/ 866502 h 2604935"/>
              <a:gd name="connsiteX0" fmla="*/ 273014 w 2513157"/>
              <a:gd name="connsiteY0" fmla="*/ 1578457 h 2604935"/>
              <a:gd name="connsiteX1" fmla="*/ 125657 w 2513157"/>
              <a:gd name="connsiteY1" fmla="*/ 1530399 h 2604935"/>
              <a:gd name="connsiteX2" fmla="*/ 403035 w 2513157"/>
              <a:gd name="connsiteY2" fmla="*/ 2104389 h 2604935"/>
              <a:gd name="connsiteX3" fmla="*/ 338578 w 2513157"/>
              <a:gd name="connsiteY3" fmla="*/ 2127363 h 2604935"/>
              <a:gd name="connsiteX4" fmla="*/ 958606 w 2513157"/>
              <a:gd name="connsiteY4" fmla="*/ 2357104 h 2604935"/>
              <a:gd name="connsiteX5" fmla="*/ 919745 w 2513157"/>
              <a:gd name="connsiteY5" fmla="*/ 2252183 h 2604935"/>
              <a:gd name="connsiteX6" fmla="*/ 1677008 w 2513157"/>
              <a:gd name="connsiteY6" fmla="*/ 2095465 h 2604935"/>
              <a:gd name="connsiteX7" fmla="*/ 1661476 w 2513157"/>
              <a:gd name="connsiteY7" fmla="*/ 2210576 h 2604935"/>
              <a:gd name="connsiteX8" fmla="*/ 1985452 w 2513157"/>
              <a:gd name="connsiteY8" fmla="*/ 1384112 h 2604935"/>
              <a:gd name="connsiteX9" fmla="*/ 2174578 w 2513157"/>
              <a:gd name="connsiteY9" fmla="*/ 1814409 h 2604935"/>
              <a:gd name="connsiteX10" fmla="*/ 2431595 w 2513157"/>
              <a:gd name="connsiteY10" fmla="*/ 925837 h 2604935"/>
              <a:gd name="connsiteX11" fmla="*/ 2347358 w 2513157"/>
              <a:gd name="connsiteY11" fmla="*/ 1087198 h 2604935"/>
              <a:gd name="connsiteX12" fmla="*/ 2229496 w 2513157"/>
              <a:gd name="connsiteY12" fmla="*/ 327184 h 2604935"/>
              <a:gd name="connsiteX13" fmla="*/ 2233917 w 2513157"/>
              <a:gd name="connsiteY13" fmla="*/ 403403 h 2604935"/>
              <a:gd name="connsiteX14" fmla="*/ 1691610 w 2513157"/>
              <a:gd name="connsiteY14" fmla="*/ 238303 h 2604935"/>
              <a:gd name="connsiteX15" fmla="*/ 1734776 w 2513157"/>
              <a:gd name="connsiteY15" fmla="*/ 141100 h 2604935"/>
              <a:gd name="connsiteX16" fmla="*/ 1288051 w 2513157"/>
              <a:gd name="connsiteY16" fmla="*/ 284613 h 2604935"/>
              <a:gd name="connsiteX17" fmla="*/ 1308935 w 2513157"/>
              <a:gd name="connsiteY17" fmla="*/ 200797 h 2604935"/>
              <a:gd name="connsiteX18" fmla="*/ 814449 w 2513157"/>
              <a:gd name="connsiteY18" fmla="*/ 313074 h 2604935"/>
              <a:gd name="connsiteX19" fmla="*/ 890076 w 2513157"/>
              <a:gd name="connsiteY19" fmla="*/ 394358 h 2604935"/>
              <a:gd name="connsiteX20" fmla="*/ 240087 w 2513157"/>
              <a:gd name="connsiteY20" fmla="*/ 952067 h 2604935"/>
              <a:gd name="connsiteX21" fmla="*/ 226882 w 2513157"/>
              <a:gd name="connsiteY21" fmla="*/ 866502 h 260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3157" h="2604935" fill="none" extrusionOk="0">
                <a:moveTo>
                  <a:pt x="226882" y="866502"/>
                </a:moveTo>
                <a:cubicBezTo>
                  <a:pt x="204618" y="715955"/>
                  <a:pt x="235893" y="522023"/>
                  <a:pt x="327117" y="416488"/>
                </a:cubicBezTo>
                <a:cubicBezTo>
                  <a:pt x="501625" y="240126"/>
                  <a:pt x="654329" y="162148"/>
                  <a:pt x="814739" y="313677"/>
                </a:cubicBezTo>
                <a:cubicBezTo>
                  <a:pt x="927353" y="64443"/>
                  <a:pt x="1124427" y="8802"/>
                  <a:pt x="1306376" y="206947"/>
                </a:cubicBezTo>
                <a:cubicBezTo>
                  <a:pt x="1341918" y="106933"/>
                  <a:pt x="1413670" y="23514"/>
                  <a:pt x="1497946" y="12059"/>
                </a:cubicBezTo>
                <a:cubicBezTo>
                  <a:pt x="1596609" y="-11918"/>
                  <a:pt x="1681923" y="42746"/>
                  <a:pt x="1735532" y="149602"/>
                </a:cubicBezTo>
                <a:cubicBezTo>
                  <a:pt x="1808865" y="13391"/>
                  <a:pt x="1964246" y="-42811"/>
                  <a:pt x="2063057" y="41606"/>
                </a:cubicBezTo>
                <a:cubicBezTo>
                  <a:pt x="2138149" y="101089"/>
                  <a:pt x="2213813" y="208867"/>
                  <a:pt x="2229146" y="336229"/>
                </a:cubicBezTo>
                <a:cubicBezTo>
                  <a:pt x="2336821" y="373522"/>
                  <a:pt x="2405535" y="497938"/>
                  <a:pt x="2442299" y="622169"/>
                </a:cubicBezTo>
                <a:cubicBezTo>
                  <a:pt x="2471873" y="725404"/>
                  <a:pt x="2457083" y="816007"/>
                  <a:pt x="2432759" y="932229"/>
                </a:cubicBezTo>
                <a:cubicBezTo>
                  <a:pt x="2522190" y="1067448"/>
                  <a:pt x="2551834" y="1262353"/>
                  <a:pt x="2502452" y="1406303"/>
                </a:cubicBezTo>
                <a:cubicBezTo>
                  <a:pt x="2491928" y="1652556"/>
                  <a:pt x="2339848" y="1802536"/>
                  <a:pt x="2175975" y="1821283"/>
                </a:cubicBezTo>
                <a:cubicBezTo>
                  <a:pt x="2190996" y="1973590"/>
                  <a:pt x="2128770" y="2082536"/>
                  <a:pt x="2059101" y="2176869"/>
                </a:cubicBezTo>
                <a:cubicBezTo>
                  <a:pt x="1925841" y="2333946"/>
                  <a:pt x="1803744" y="2333846"/>
                  <a:pt x="1661185" y="2219923"/>
                </a:cubicBezTo>
                <a:cubicBezTo>
                  <a:pt x="1623430" y="2405982"/>
                  <a:pt x="1503862" y="2537846"/>
                  <a:pt x="1376826" y="2599266"/>
                </a:cubicBezTo>
                <a:cubicBezTo>
                  <a:pt x="1174437" y="2673239"/>
                  <a:pt x="1051517" y="2582123"/>
                  <a:pt x="958722" y="2367717"/>
                </a:cubicBezTo>
                <a:cubicBezTo>
                  <a:pt x="706686" y="2509708"/>
                  <a:pt x="468752" y="2441699"/>
                  <a:pt x="337647" y="2138941"/>
                </a:cubicBezTo>
                <a:cubicBezTo>
                  <a:pt x="233768" y="2182747"/>
                  <a:pt x="107213" y="2053003"/>
                  <a:pt x="64574" y="1884356"/>
                </a:cubicBezTo>
                <a:cubicBezTo>
                  <a:pt x="20440" y="1770309"/>
                  <a:pt x="61381" y="1622955"/>
                  <a:pt x="122923" y="1540710"/>
                </a:cubicBezTo>
                <a:cubicBezTo>
                  <a:pt x="38554" y="1442816"/>
                  <a:pt x="-1535" y="1297927"/>
                  <a:pt x="-291" y="1188139"/>
                </a:cubicBezTo>
                <a:cubicBezTo>
                  <a:pt x="-11509" y="1023998"/>
                  <a:pt x="120054" y="872080"/>
                  <a:pt x="224729" y="874763"/>
                </a:cubicBezTo>
                <a:cubicBezTo>
                  <a:pt x="225751" y="871734"/>
                  <a:pt x="226564" y="869246"/>
                  <a:pt x="226882" y="866502"/>
                </a:cubicBezTo>
                <a:close/>
              </a:path>
              <a:path w="2513157" h="2604935" fill="none" extrusionOk="0">
                <a:moveTo>
                  <a:pt x="273014" y="1578457"/>
                </a:moveTo>
                <a:cubicBezTo>
                  <a:pt x="225870" y="1575928"/>
                  <a:pt x="174138" y="1563225"/>
                  <a:pt x="125657" y="1530399"/>
                </a:cubicBezTo>
                <a:moveTo>
                  <a:pt x="403035" y="2104389"/>
                </a:moveTo>
                <a:cubicBezTo>
                  <a:pt x="385014" y="2114215"/>
                  <a:pt x="363036" y="2121756"/>
                  <a:pt x="338578" y="2127363"/>
                </a:cubicBezTo>
                <a:moveTo>
                  <a:pt x="958606" y="2357104"/>
                </a:moveTo>
                <a:cubicBezTo>
                  <a:pt x="944028" y="2329570"/>
                  <a:pt x="932047" y="2287149"/>
                  <a:pt x="919745" y="2252183"/>
                </a:cubicBezTo>
                <a:moveTo>
                  <a:pt x="1677008" y="2095465"/>
                </a:moveTo>
                <a:cubicBezTo>
                  <a:pt x="1676389" y="2134579"/>
                  <a:pt x="1669132" y="2168455"/>
                  <a:pt x="1661476" y="2210576"/>
                </a:cubicBezTo>
                <a:moveTo>
                  <a:pt x="1985452" y="1384112"/>
                </a:moveTo>
                <a:cubicBezTo>
                  <a:pt x="2072075" y="1467480"/>
                  <a:pt x="2193257" y="1653068"/>
                  <a:pt x="2174578" y="1814409"/>
                </a:cubicBezTo>
                <a:moveTo>
                  <a:pt x="2431595" y="925837"/>
                </a:moveTo>
                <a:cubicBezTo>
                  <a:pt x="2410157" y="994233"/>
                  <a:pt x="2388775" y="1041585"/>
                  <a:pt x="2347358" y="1087198"/>
                </a:cubicBezTo>
                <a:moveTo>
                  <a:pt x="2229496" y="327184"/>
                </a:moveTo>
                <a:cubicBezTo>
                  <a:pt x="2233479" y="350447"/>
                  <a:pt x="2237975" y="379499"/>
                  <a:pt x="2233917" y="403403"/>
                </a:cubicBezTo>
                <a:moveTo>
                  <a:pt x="1691610" y="238303"/>
                </a:moveTo>
                <a:cubicBezTo>
                  <a:pt x="1706122" y="197627"/>
                  <a:pt x="1720726" y="169193"/>
                  <a:pt x="1734776" y="141100"/>
                </a:cubicBezTo>
                <a:moveTo>
                  <a:pt x="1288051" y="284613"/>
                </a:moveTo>
                <a:cubicBezTo>
                  <a:pt x="1296989" y="256346"/>
                  <a:pt x="1299707" y="229156"/>
                  <a:pt x="1308935" y="200797"/>
                </a:cubicBezTo>
                <a:moveTo>
                  <a:pt x="814449" y="313074"/>
                </a:moveTo>
                <a:cubicBezTo>
                  <a:pt x="837095" y="333939"/>
                  <a:pt x="874652" y="362576"/>
                  <a:pt x="890076" y="394358"/>
                </a:cubicBezTo>
                <a:moveTo>
                  <a:pt x="240087" y="952067"/>
                </a:moveTo>
                <a:cubicBezTo>
                  <a:pt x="233971" y="918792"/>
                  <a:pt x="234258" y="892180"/>
                  <a:pt x="226882" y="866502"/>
                </a:cubicBezTo>
              </a:path>
              <a:path w="2513157" h="2604935" stroke="0" extrusionOk="0">
                <a:moveTo>
                  <a:pt x="226882" y="866502"/>
                </a:moveTo>
                <a:cubicBezTo>
                  <a:pt x="189126" y="689346"/>
                  <a:pt x="231262" y="544169"/>
                  <a:pt x="327117" y="416488"/>
                </a:cubicBezTo>
                <a:cubicBezTo>
                  <a:pt x="472894" y="229008"/>
                  <a:pt x="618005" y="183108"/>
                  <a:pt x="814739" y="313677"/>
                </a:cubicBezTo>
                <a:cubicBezTo>
                  <a:pt x="900651" y="65959"/>
                  <a:pt x="1149297" y="52168"/>
                  <a:pt x="1306376" y="206947"/>
                </a:cubicBezTo>
                <a:cubicBezTo>
                  <a:pt x="1329807" y="93900"/>
                  <a:pt x="1432967" y="37032"/>
                  <a:pt x="1497946" y="12059"/>
                </a:cubicBezTo>
                <a:cubicBezTo>
                  <a:pt x="1592234" y="-5759"/>
                  <a:pt x="1682913" y="40025"/>
                  <a:pt x="1735532" y="149602"/>
                </a:cubicBezTo>
                <a:cubicBezTo>
                  <a:pt x="1791797" y="12403"/>
                  <a:pt x="1936171" y="-15737"/>
                  <a:pt x="2063057" y="41606"/>
                </a:cubicBezTo>
                <a:cubicBezTo>
                  <a:pt x="2149179" y="86320"/>
                  <a:pt x="2208171" y="210884"/>
                  <a:pt x="2229146" y="336229"/>
                </a:cubicBezTo>
                <a:cubicBezTo>
                  <a:pt x="2347050" y="384669"/>
                  <a:pt x="2438883" y="489286"/>
                  <a:pt x="2442299" y="622169"/>
                </a:cubicBezTo>
                <a:cubicBezTo>
                  <a:pt x="2459204" y="722618"/>
                  <a:pt x="2466192" y="836937"/>
                  <a:pt x="2432759" y="932229"/>
                </a:cubicBezTo>
                <a:cubicBezTo>
                  <a:pt x="2512983" y="1077158"/>
                  <a:pt x="2532159" y="1245574"/>
                  <a:pt x="2502452" y="1406303"/>
                </a:cubicBezTo>
                <a:cubicBezTo>
                  <a:pt x="2471441" y="1637580"/>
                  <a:pt x="2343459" y="1800369"/>
                  <a:pt x="2175975" y="1821283"/>
                </a:cubicBezTo>
                <a:cubicBezTo>
                  <a:pt x="2192764" y="1942619"/>
                  <a:pt x="2134055" y="2080671"/>
                  <a:pt x="2059101" y="2176869"/>
                </a:cubicBezTo>
                <a:cubicBezTo>
                  <a:pt x="1935871" y="2314386"/>
                  <a:pt x="1753263" y="2307181"/>
                  <a:pt x="1661185" y="2219923"/>
                </a:cubicBezTo>
                <a:cubicBezTo>
                  <a:pt x="1594367" y="2406968"/>
                  <a:pt x="1504268" y="2536497"/>
                  <a:pt x="1376826" y="2599266"/>
                </a:cubicBezTo>
                <a:cubicBezTo>
                  <a:pt x="1219156" y="2623787"/>
                  <a:pt x="1043373" y="2565033"/>
                  <a:pt x="958722" y="2367717"/>
                </a:cubicBezTo>
                <a:cubicBezTo>
                  <a:pt x="727639" y="2578751"/>
                  <a:pt x="506390" y="2480458"/>
                  <a:pt x="337647" y="2138941"/>
                </a:cubicBezTo>
                <a:cubicBezTo>
                  <a:pt x="213029" y="2198163"/>
                  <a:pt x="112025" y="2044013"/>
                  <a:pt x="64574" y="1884356"/>
                </a:cubicBezTo>
                <a:cubicBezTo>
                  <a:pt x="25964" y="1784823"/>
                  <a:pt x="54334" y="1633118"/>
                  <a:pt x="122923" y="1540710"/>
                </a:cubicBezTo>
                <a:cubicBezTo>
                  <a:pt x="50314" y="1496854"/>
                  <a:pt x="-41946" y="1345609"/>
                  <a:pt x="-291" y="1188139"/>
                </a:cubicBezTo>
                <a:cubicBezTo>
                  <a:pt x="14969" y="1015920"/>
                  <a:pt x="81943" y="890451"/>
                  <a:pt x="224729" y="874763"/>
                </a:cubicBezTo>
                <a:cubicBezTo>
                  <a:pt x="225930" y="872422"/>
                  <a:pt x="226033" y="869731"/>
                  <a:pt x="226882" y="866502"/>
                </a:cubicBezTo>
                <a:close/>
              </a:path>
              <a:path w="2513157" h="2604935" fill="none" stroke="0" extrusionOk="0">
                <a:moveTo>
                  <a:pt x="273014" y="1578457"/>
                </a:moveTo>
                <a:cubicBezTo>
                  <a:pt x="224373" y="1573347"/>
                  <a:pt x="171710" y="1561544"/>
                  <a:pt x="125657" y="1530399"/>
                </a:cubicBezTo>
                <a:moveTo>
                  <a:pt x="403035" y="2104389"/>
                </a:moveTo>
                <a:cubicBezTo>
                  <a:pt x="382274" y="2116567"/>
                  <a:pt x="359244" y="2122202"/>
                  <a:pt x="338578" y="2127363"/>
                </a:cubicBezTo>
                <a:moveTo>
                  <a:pt x="958606" y="2357104"/>
                </a:moveTo>
                <a:cubicBezTo>
                  <a:pt x="949193" y="2329108"/>
                  <a:pt x="923717" y="2290794"/>
                  <a:pt x="919745" y="2252183"/>
                </a:cubicBezTo>
                <a:moveTo>
                  <a:pt x="1677008" y="2095465"/>
                </a:moveTo>
                <a:cubicBezTo>
                  <a:pt x="1665881" y="2137585"/>
                  <a:pt x="1669442" y="2169990"/>
                  <a:pt x="1661476" y="2210576"/>
                </a:cubicBezTo>
                <a:moveTo>
                  <a:pt x="1985452" y="1384112"/>
                </a:moveTo>
                <a:cubicBezTo>
                  <a:pt x="2064937" y="1477952"/>
                  <a:pt x="2172685" y="1676080"/>
                  <a:pt x="2174578" y="1814409"/>
                </a:cubicBezTo>
                <a:moveTo>
                  <a:pt x="2431595" y="925837"/>
                </a:moveTo>
                <a:cubicBezTo>
                  <a:pt x="2409262" y="985063"/>
                  <a:pt x="2394563" y="1044268"/>
                  <a:pt x="2347358" y="1087198"/>
                </a:cubicBezTo>
                <a:moveTo>
                  <a:pt x="2229496" y="327184"/>
                </a:moveTo>
                <a:cubicBezTo>
                  <a:pt x="2229099" y="351985"/>
                  <a:pt x="2229732" y="379797"/>
                  <a:pt x="2233917" y="403403"/>
                </a:cubicBezTo>
                <a:moveTo>
                  <a:pt x="1691610" y="238303"/>
                </a:moveTo>
                <a:cubicBezTo>
                  <a:pt x="1698358" y="198201"/>
                  <a:pt x="1717560" y="164471"/>
                  <a:pt x="1734776" y="141100"/>
                </a:cubicBezTo>
                <a:moveTo>
                  <a:pt x="1288051" y="284613"/>
                </a:moveTo>
                <a:cubicBezTo>
                  <a:pt x="1288857" y="260882"/>
                  <a:pt x="1298096" y="231066"/>
                  <a:pt x="1308935" y="200797"/>
                </a:cubicBezTo>
                <a:moveTo>
                  <a:pt x="814449" y="313074"/>
                </a:moveTo>
                <a:cubicBezTo>
                  <a:pt x="833464" y="337776"/>
                  <a:pt x="868847" y="367385"/>
                  <a:pt x="890076" y="394358"/>
                </a:cubicBezTo>
                <a:moveTo>
                  <a:pt x="240087" y="952067"/>
                </a:moveTo>
                <a:cubicBezTo>
                  <a:pt x="227844" y="923003"/>
                  <a:pt x="229490" y="890750"/>
                  <a:pt x="226882" y="866502"/>
                </a:cubicBezTo>
              </a:path>
            </a:pathLst>
          </a:custGeom>
          <a:solidFill>
            <a:schemeClr val="accent2">
              <a:lumMod val="20000"/>
              <a:lumOff val="80000"/>
            </a:schemeClr>
          </a:solidFill>
          <a:ln w="22225">
            <a:solidFill>
              <a:schemeClr val="accent2">
                <a:lumMod val="75000"/>
                <a:alpha val="2000"/>
              </a:schemeClr>
            </a:solidFill>
            <a:prstDash val="lgDashDot"/>
            <a:bevel/>
            <a:extLst>
              <a:ext uri="{C807C97D-BFC1-408E-A445-0C87EB9F89A2}">
                <ask:lineSketchStyleProps xmlns:ask="http://schemas.microsoft.com/office/drawing/2018/sketchyshapes" sd="1219033472">
                  <a:prstGeom prst="cloud">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3D06169C-4175-46DD-8B56-2943DA579AFC}"/>
              </a:ext>
            </a:extLst>
          </p:cNvPr>
          <p:cNvGrpSpPr/>
          <p:nvPr/>
        </p:nvGrpSpPr>
        <p:grpSpPr>
          <a:xfrm>
            <a:off x="4015272" y="2843291"/>
            <a:ext cx="197631" cy="342323"/>
            <a:chOff x="4015272" y="2843291"/>
            <a:chExt cx="197631" cy="342323"/>
          </a:xfrm>
        </p:grpSpPr>
        <p:cxnSp>
          <p:nvCxnSpPr>
            <p:cNvPr id="52" name="Straight Connector 51">
              <a:extLst>
                <a:ext uri="{FF2B5EF4-FFF2-40B4-BE49-F238E27FC236}">
                  <a16:creationId xmlns:a16="http://schemas.microsoft.com/office/drawing/2014/main" id="{19385305-EE1C-4121-99BD-722950D8BC1B}"/>
                </a:ext>
              </a:extLst>
            </p:cNvPr>
            <p:cNvCxnSpPr>
              <a:cxnSpLocks/>
            </p:cNvCxnSpPr>
            <p:nvPr/>
          </p:nvCxnSpPr>
          <p:spPr>
            <a:xfrm>
              <a:off x="4015272" y="2856626"/>
              <a:ext cx="0" cy="3289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C0C986-18C7-4767-8A57-D717ADE0E2AA}"/>
                </a:ext>
              </a:extLst>
            </p:cNvPr>
            <p:cNvCxnSpPr>
              <a:cxnSpLocks/>
            </p:cNvCxnSpPr>
            <p:nvPr/>
          </p:nvCxnSpPr>
          <p:spPr>
            <a:xfrm>
              <a:off x="4212903" y="2843291"/>
              <a:ext cx="0" cy="333196"/>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FE8A64-BB7A-4A3D-B5CC-2FD09646CE9F}"/>
                </a:ext>
              </a:extLst>
            </p:cNvPr>
            <p:cNvCxnSpPr>
              <a:cxnSpLocks/>
            </p:cNvCxnSpPr>
            <p:nvPr/>
          </p:nvCxnSpPr>
          <p:spPr>
            <a:xfrm flipH="1">
              <a:off x="4015273" y="2995691"/>
              <a:ext cx="19691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4636C26F-3812-43C2-90B4-038EB6C22629}"/>
              </a:ext>
            </a:extLst>
          </p:cNvPr>
          <p:cNvSpPr/>
          <p:nvPr/>
        </p:nvSpPr>
        <p:spPr>
          <a:xfrm rot="10800000">
            <a:off x="3271582" y="2400520"/>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0DAF2660-175B-4607-9B1B-D5530038ECD1}"/>
              </a:ext>
            </a:extLst>
          </p:cNvPr>
          <p:cNvCxnSpPr>
            <a:cxnSpLocks/>
          </p:cNvCxnSpPr>
          <p:nvPr/>
        </p:nvCxnSpPr>
        <p:spPr>
          <a:xfrm>
            <a:off x="4477511" y="4209200"/>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3E277E-2929-431A-94B4-8F321BDBEA79}"/>
              </a:ext>
            </a:extLst>
          </p:cNvPr>
          <p:cNvCxnSpPr>
            <a:cxnSpLocks/>
          </p:cNvCxnSpPr>
          <p:nvPr/>
        </p:nvCxnSpPr>
        <p:spPr>
          <a:xfrm>
            <a:off x="4652226" y="4190548"/>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C1827FB-7907-4BA6-A7EB-FB52AA8051E3}"/>
              </a:ext>
            </a:extLst>
          </p:cNvPr>
          <p:cNvSpPr/>
          <p:nvPr/>
        </p:nvSpPr>
        <p:spPr>
          <a:xfrm>
            <a:off x="3973694" y="4218483"/>
            <a:ext cx="136939" cy="239543"/>
          </a:xfrm>
          <a:custGeom>
            <a:avLst/>
            <a:gdLst>
              <a:gd name="connsiteX0" fmla="*/ 0 w 136939"/>
              <a:gd name="connsiteY0" fmla="*/ 22824 h 239543"/>
              <a:gd name="connsiteX1" fmla="*/ 22824 w 136939"/>
              <a:gd name="connsiteY1" fmla="*/ 0 h 239543"/>
              <a:gd name="connsiteX2" fmla="*/ 114115 w 136939"/>
              <a:gd name="connsiteY2" fmla="*/ 0 h 239543"/>
              <a:gd name="connsiteX3" fmla="*/ 136939 w 136939"/>
              <a:gd name="connsiteY3" fmla="*/ 22824 h 239543"/>
              <a:gd name="connsiteX4" fmla="*/ 136939 w 136939"/>
              <a:gd name="connsiteY4" fmla="*/ 216719 h 239543"/>
              <a:gd name="connsiteX5" fmla="*/ 114115 w 136939"/>
              <a:gd name="connsiteY5" fmla="*/ 239543 h 239543"/>
              <a:gd name="connsiteX6" fmla="*/ 22824 w 136939"/>
              <a:gd name="connsiteY6" fmla="*/ 239543 h 239543"/>
              <a:gd name="connsiteX7" fmla="*/ 0 w 136939"/>
              <a:gd name="connsiteY7" fmla="*/ 216719 h 239543"/>
              <a:gd name="connsiteX8" fmla="*/ 0 w 136939"/>
              <a:gd name="connsiteY8" fmla="*/ 22824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39" h="239543" fill="none" extrusionOk="0">
                <a:moveTo>
                  <a:pt x="0" y="22824"/>
                </a:moveTo>
                <a:cubicBezTo>
                  <a:pt x="1556" y="8114"/>
                  <a:pt x="10902" y="2054"/>
                  <a:pt x="22824" y="0"/>
                </a:cubicBezTo>
                <a:cubicBezTo>
                  <a:pt x="58565" y="-5459"/>
                  <a:pt x="82012" y="2252"/>
                  <a:pt x="114115" y="0"/>
                </a:cubicBezTo>
                <a:cubicBezTo>
                  <a:pt x="124681" y="2533"/>
                  <a:pt x="135625" y="7094"/>
                  <a:pt x="136939" y="22824"/>
                </a:cubicBezTo>
                <a:cubicBezTo>
                  <a:pt x="145032" y="117702"/>
                  <a:pt x="126924" y="146968"/>
                  <a:pt x="136939" y="216719"/>
                </a:cubicBezTo>
                <a:cubicBezTo>
                  <a:pt x="137180" y="227048"/>
                  <a:pt x="125353" y="242878"/>
                  <a:pt x="114115" y="239543"/>
                </a:cubicBezTo>
                <a:cubicBezTo>
                  <a:pt x="74525" y="242265"/>
                  <a:pt x="47125" y="239086"/>
                  <a:pt x="22824" y="239543"/>
                </a:cubicBezTo>
                <a:cubicBezTo>
                  <a:pt x="8640" y="239556"/>
                  <a:pt x="-426" y="227356"/>
                  <a:pt x="0" y="216719"/>
                </a:cubicBezTo>
                <a:cubicBezTo>
                  <a:pt x="-1921" y="162487"/>
                  <a:pt x="15678" y="113934"/>
                  <a:pt x="0" y="22824"/>
                </a:cubicBezTo>
                <a:close/>
              </a:path>
              <a:path w="136939" h="239543" stroke="0" extrusionOk="0">
                <a:moveTo>
                  <a:pt x="0" y="22824"/>
                </a:moveTo>
                <a:cubicBezTo>
                  <a:pt x="-141" y="7511"/>
                  <a:pt x="10715" y="-677"/>
                  <a:pt x="22824" y="0"/>
                </a:cubicBezTo>
                <a:cubicBezTo>
                  <a:pt x="59045" y="-7936"/>
                  <a:pt x="91866" y="8692"/>
                  <a:pt x="114115" y="0"/>
                </a:cubicBezTo>
                <a:cubicBezTo>
                  <a:pt x="128795" y="635"/>
                  <a:pt x="138625" y="9880"/>
                  <a:pt x="136939" y="22824"/>
                </a:cubicBezTo>
                <a:cubicBezTo>
                  <a:pt x="150808" y="75440"/>
                  <a:pt x="129377" y="127257"/>
                  <a:pt x="136939" y="216719"/>
                </a:cubicBezTo>
                <a:cubicBezTo>
                  <a:pt x="138677" y="228522"/>
                  <a:pt x="127353" y="243207"/>
                  <a:pt x="114115" y="239543"/>
                </a:cubicBezTo>
                <a:cubicBezTo>
                  <a:pt x="71097" y="239855"/>
                  <a:pt x="53049" y="237211"/>
                  <a:pt x="22824" y="239543"/>
                </a:cubicBezTo>
                <a:cubicBezTo>
                  <a:pt x="6547" y="239712"/>
                  <a:pt x="-3266" y="228119"/>
                  <a:pt x="0" y="216719"/>
                </a:cubicBezTo>
                <a:cubicBezTo>
                  <a:pt x="-4100" y="138014"/>
                  <a:pt x="21848" y="100829"/>
                  <a:pt x="0" y="2282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A896BFC6-4527-42EC-97F8-732061838780}"/>
              </a:ext>
            </a:extLst>
          </p:cNvPr>
          <p:cNvSpPr/>
          <p:nvPr/>
        </p:nvSpPr>
        <p:spPr>
          <a:xfrm>
            <a:off x="4140030" y="4209818"/>
            <a:ext cx="132738" cy="239543"/>
          </a:xfrm>
          <a:custGeom>
            <a:avLst/>
            <a:gdLst>
              <a:gd name="connsiteX0" fmla="*/ 0 w 132738"/>
              <a:gd name="connsiteY0" fmla="*/ 22123 h 239543"/>
              <a:gd name="connsiteX1" fmla="*/ 22123 w 132738"/>
              <a:gd name="connsiteY1" fmla="*/ 0 h 239543"/>
              <a:gd name="connsiteX2" fmla="*/ 110615 w 132738"/>
              <a:gd name="connsiteY2" fmla="*/ 0 h 239543"/>
              <a:gd name="connsiteX3" fmla="*/ 132738 w 132738"/>
              <a:gd name="connsiteY3" fmla="*/ 22123 h 239543"/>
              <a:gd name="connsiteX4" fmla="*/ 132738 w 132738"/>
              <a:gd name="connsiteY4" fmla="*/ 217420 h 239543"/>
              <a:gd name="connsiteX5" fmla="*/ 110615 w 132738"/>
              <a:gd name="connsiteY5" fmla="*/ 239543 h 239543"/>
              <a:gd name="connsiteX6" fmla="*/ 22123 w 132738"/>
              <a:gd name="connsiteY6" fmla="*/ 239543 h 239543"/>
              <a:gd name="connsiteX7" fmla="*/ 0 w 132738"/>
              <a:gd name="connsiteY7" fmla="*/ 217420 h 239543"/>
              <a:gd name="connsiteX8" fmla="*/ 0 w 132738"/>
              <a:gd name="connsiteY8" fmla="*/ 22123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38" h="239543" fill="none" extrusionOk="0">
                <a:moveTo>
                  <a:pt x="0" y="22123"/>
                </a:moveTo>
                <a:cubicBezTo>
                  <a:pt x="-2636" y="10745"/>
                  <a:pt x="8904" y="-1353"/>
                  <a:pt x="22123" y="0"/>
                </a:cubicBezTo>
                <a:cubicBezTo>
                  <a:pt x="40822" y="-9544"/>
                  <a:pt x="71639" y="2504"/>
                  <a:pt x="110615" y="0"/>
                </a:cubicBezTo>
                <a:cubicBezTo>
                  <a:pt x="122315" y="966"/>
                  <a:pt x="132602" y="10736"/>
                  <a:pt x="132738" y="22123"/>
                </a:cubicBezTo>
                <a:cubicBezTo>
                  <a:pt x="141125" y="97075"/>
                  <a:pt x="115484" y="126404"/>
                  <a:pt x="132738" y="217420"/>
                </a:cubicBezTo>
                <a:cubicBezTo>
                  <a:pt x="131369" y="232136"/>
                  <a:pt x="121628" y="241347"/>
                  <a:pt x="110615" y="239543"/>
                </a:cubicBezTo>
                <a:cubicBezTo>
                  <a:pt x="85588" y="245981"/>
                  <a:pt x="46661" y="238583"/>
                  <a:pt x="22123" y="239543"/>
                </a:cubicBezTo>
                <a:cubicBezTo>
                  <a:pt x="11664" y="241488"/>
                  <a:pt x="-1159" y="226338"/>
                  <a:pt x="0" y="217420"/>
                </a:cubicBezTo>
                <a:cubicBezTo>
                  <a:pt x="-7803" y="136241"/>
                  <a:pt x="18559" y="85091"/>
                  <a:pt x="0" y="22123"/>
                </a:cubicBezTo>
                <a:close/>
              </a:path>
              <a:path w="132738" h="239543" stroke="0" extrusionOk="0">
                <a:moveTo>
                  <a:pt x="0" y="22123"/>
                </a:moveTo>
                <a:cubicBezTo>
                  <a:pt x="1558" y="10849"/>
                  <a:pt x="10862" y="1666"/>
                  <a:pt x="22123" y="0"/>
                </a:cubicBezTo>
                <a:cubicBezTo>
                  <a:pt x="42912" y="-975"/>
                  <a:pt x="67488" y="2200"/>
                  <a:pt x="110615" y="0"/>
                </a:cubicBezTo>
                <a:cubicBezTo>
                  <a:pt x="122533" y="-149"/>
                  <a:pt x="130436" y="10888"/>
                  <a:pt x="132738" y="22123"/>
                </a:cubicBezTo>
                <a:cubicBezTo>
                  <a:pt x="153332" y="67786"/>
                  <a:pt x="123581" y="175778"/>
                  <a:pt x="132738" y="217420"/>
                </a:cubicBezTo>
                <a:cubicBezTo>
                  <a:pt x="131645" y="230174"/>
                  <a:pt x="124334" y="239064"/>
                  <a:pt x="110615" y="239543"/>
                </a:cubicBezTo>
                <a:cubicBezTo>
                  <a:pt x="85384" y="242545"/>
                  <a:pt x="43095" y="235388"/>
                  <a:pt x="22123" y="239543"/>
                </a:cubicBezTo>
                <a:cubicBezTo>
                  <a:pt x="10389" y="239585"/>
                  <a:pt x="1719" y="228508"/>
                  <a:pt x="0" y="217420"/>
                </a:cubicBezTo>
                <a:cubicBezTo>
                  <a:pt x="-7771" y="137177"/>
                  <a:pt x="7501" y="85644"/>
                  <a:pt x="0" y="22123"/>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40161B1-D787-4C4F-ACFD-75B1D4AA136A}"/>
              </a:ext>
            </a:extLst>
          </p:cNvPr>
          <p:cNvSpPr/>
          <p:nvPr/>
        </p:nvSpPr>
        <p:spPr>
          <a:xfrm>
            <a:off x="4146854" y="3766517"/>
            <a:ext cx="149179" cy="411893"/>
          </a:xfrm>
          <a:custGeom>
            <a:avLst/>
            <a:gdLst>
              <a:gd name="connsiteX0" fmla="*/ 0 w 149179"/>
              <a:gd name="connsiteY0" fmla="*/ 24864 h 411893"/>
              <a:gd name="connsiteX1" fmla="*/ 24864 w 149179"/>
              <a:gd name="connsiteY1" fmla="*/ 0 h 411893"/>
              <a:gd name="connsiteX2" fmla="*/ 124315 w 149179"/>
              <a:gd name="connsiteY2" fmla="*/ 0 h 411893"/>
              <a:gd name="connsiteX3" fmla="*/ 149179 w 149179"/>
              <a:gd name="connsiteY3" fmla="*/ 24864 h 411893"/>
              <a:gd name="connsiteX4" fmla="*/ 149179 w 149179"/>
              <a:gd name="connsiteY4" fmla="*/ 387029 h 411893"/>
              <a:gd name="connsiteX5" fmla="*/ 124315 w 149179"/>
              <a:gd name="connsiteY5" fmla="*/ 411893 h 411893"/>
              <a:gd name="connsiteX6" fmla="*/ 24864 w 149179"/>
              <a:gd name="connsiteY6" fmla="*/ 411893 h 411893"/>
              <a:gd name="connsiteX7" fmla="*/ 0 w 149179"/>
              <a:gd name="connsiteY7" fmla="*/ 387029 h 411893"/>
              <a:gd name="connsiteX8" fmla="*/ 0 w 149179"/>
              <a:gd name="connsiteY8" fmla="*/ 24864 h 41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1893" fill="none" extrusionOk="0">
                <a:moveTo>
                  <a:pt x="0" y="24864"/>
                </a:moveTo>
                <a:cubicBezTo>
                  <a:pt x="547" y="11531"/>
                  <a:pt x="12528" y="987"/>
                  <a:pt x="24864" y="0"/>
                </a:cubicBezTo>
                <a:cubicBezTo>
                  <a:pt x="53984" y="-7508"/>
                  <a:pt x="77465" y="5784"/>
                  <a:pt x="124315" y="0"/>
                </a:cubicBezTo>
                <a:cubicBezTo>
                  <a:pt x="136903" y="775"/>
                  <a:pt x="148388" y="9679"/>
                  <a:pt x="149179" y="24864"/>
                </a:cubicBezTo>
                <a:cubicBezTo>
                  <a:pt x="185191" y="177388"/>
                  <a:pt x="110628" y="280198"/>
                  <a:pt x="149179" y="387029"/>
                </a:cubicBezTo>
                <a:cubicBezTo>
                  <a:pt x="147200" y="399094"/>
                  <a:pt x="135439" y="410914"/>
                  <a:pt x="124315" y="411893"/>
                </a:cubicBezTo>
                <a:cubicBezTo>
                  <a:pt x="81186" y="417867"/>
                  <a:pt x="61180" y="411469"/>
                  <a:pt x="24864" y="411893"/>
                </a:cubicBezTo>
                <a:cubicBezTo>
                  <a:pt x="9718" y="413311"/>
                  <a:pt x="1949" y="399992"/>
                  <a:pt x="0" y="387029"/>
                </a:cubicBezTo>
                <a:cubicBezTo>
                  <a:pt x="-39388" y="305966"/>
                  <a:pt x="7140" y="190185"/>
                  <a:pt x="0" y="24864"/>
                </a:cubicBezTo>
                <a:close/>
              </a:path>
              <a:path w="149179" h="411893" stroke="0" extrusionOk="0">
                <a:moveTo>
                  <a:pt x="0" y="24864"/>
                </a:moveTo>
                <a:cubicBezTo>
                  <a:pt x="-769" y="10080"/>
                  <a:pt x="8746" y="-1522"/>
                  <a:pt x="24864" y="0"/>
                </a:cubicBezTo>
                <a:cubicBezTo>
                  <a:pt x="61090" y="-34"/>
                  <a:pt x="78764" y="9559"/>
                  <a:pt x="124315" y="0"/>
                </a:cubicBezTo>
                <a:cubicBezTo>
                  <a:pt x="135678" y="3371"/>
                  <a:pt x="147738" y="10154"/>
                  <a:pt x="149179" y="24864"/>
                </a:cubicBezTo>
                <a:cubicBezTo>
                  <a:pt x="181220" y="132764"/>
                  <a:pt x="128561" y="225950"/>
                  <a:pt x="149179" y="387029"/>
                </a:cubicBezTo>
                <a:cubicBezTo>
                  <a:pt x="150019" y="396742"/>
                  <a:pt x="137491" y="413983"/>
                  <a:pt x="124315" y="411893"/>
                </a:cubicBezTo>
                <a:cubicBezTo>
                  <a:pt x="100481" y="412358"/>
                  <a:pt x="45010" y="400184"/>
                  <a:pt x="24864" y="411893"/>
                </a:cubicBezTo>
                <a:cubicBezTo>
                  <a:pt x="13068" y="410683"/>
                  <a:pt x="82" y="402846"/>
                  <a:pt x="0" y="387029"/>
                </a:cubicBezTo>
                <a:cubicBezTo>
                  <a:pt x="-39158" y="305355"/>
                  <a:pt x="566" y="18327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E130BDAA-BF39-4180-B604-EFB8CC6C3DFE}"/>
              </a:ext>
            </a:extLst>
          </p:cNvPr>
          <p:cNvSpPr/>
          <p:nvPr/>
        </p:nvSpPr>
        <p:spPr>
          <a:xfrm>
            <a:off x="3955488" y="3767999"/>
            <a:ext cx="149179" cy="419590"/>
          </a:xfrm>
          <a:custGeom>
            <a:avLst/>
            <a:gdLst>
              <a:gd name="connsiteX0" fmla="*/ 0 w 149179"/>
              <a:gd name="connsiteY0" fmla="*/ 24864 h 419590"/>
              <a:gd name="connsiteX1" fmla="*/ 24864 w 149179"/>
              <a:gd name="connsiteY1" fmla="*/ 0 h 419590"/>
              <a:gd name="connsiteX2" fmla="*/ 124315 w 149179"/>
              <a:gd name="connsiteY2" fmla="*/ 0 h 419590"/>
              <a:gd name="connsiteX3" fmla="*/ 149179 w 149179"/>
              <a:gd name="connsiteY3" fmla="*/ 24864 h 419590"/>
              <a:gd name="connsiteX4" fmla="*/ 149179 w 149179"/>
              <a:gd name="connsiteY4" fmla="*/ 394726 h 419590"/>
              <a:gd name="connsiteX5" fmla="*/ 124315 w 149179"/>
              <a:gd name="connsiteY5" fmla="*/ 419590 h 419590"/>
              <a:gd name="connsiteX6" fmla="*/ 24864 w 149179"/>
              <a:gd name="connsiteY6" fmla="*/ 419590 h 419590"/>
              <a:gd name="connsiteX7" fmla="*/ 0 w 149179"/>
              <a:gd name="connsiteY7" fmla="*/ 394726 h 419590"/>
              <a:gd name="connsiteX8" fmla="*/ 0 w 149179"/>
              <a:gd name="connsiteY8" fmla="*/ 24864 h 41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9590" fill="none" extrusionOk="0">
                <a:moveTo>
                  <a:pt x="0" y="24864"/>
                </a:moveTo>
                <a:cubicBezTo>
                  <a:pt x="1590" y="13499"/>
                  <a:pt x="11470" y="3497"/>
                  <a:pt x="24864" y="0"/>
                </a:cubicBezTo>
                <a:cubicBezTo>
                  <a:pt x="56934" y="-9198"/>
                  <a:pt x="76662" y="9914"/>
                  <a:pt x="124315" y="0"/>
                </a:cubicBezTo>
                <a:cubicBezTo>
                  <a:pt x="138674" y="-778"/>
                  <a:pt x="147410" y="10448"/>
                  <a:pt x="149179" y="24864"/>
                </a:cubicBezTo>
                <a:cubicBezTo>
                  <a:pt x="165172" y="134969"/>
                  <a:pt x="140687" y="268911"/>
                  <a:pt x="149179" y="394726"/>
                </a:cubicBezTo>
                <a:cubicBezTo>
                  <a:pt x="147736" y="405516"/>
                  <a:pt x="138343" y="415585"/>
                  <a:pt x="124315" y="419590"/>
                </a:cubicBezTo>
                <a:cubicBezTo>
                  <a:pt x="99072" y="428565"/>
                  <a:pt x="68914" y="415713"/>
                  <a:pt x="24864" y="419590"/>
                </a:cubicBezTo>
                <a:cubicBezTo>
                  <a:pt x="9961" y="419638"/>
                  <a:pt x="1143" y="406397"/>
                  <a:pt x="0" y="394726"/>
                </a:cubicBezTo>
                <a:cubicBezTo>
                  <a:pt x="-26454" y="238891"/>
                  <a:pt x="36937" y="198154"/>
                  <a:pt x="0" y="24864"/>
                </a:cubicBezTo>
                <a:close/>
              </a:path>
              <a:path w="149179" h="419590" stroke="0" extrusionOk="0">
                <a:moveTo>
                  <a:pt x="0" y="24864"/>
                </a:moveTo>
                <a:cubicBezTo>
                  <a:pt x="-1208" y="10387"/>
                  <a:pt x="9838" y="485"/>
                  <a:pt x="24864" y="0"/>
                </a:cubicBezTo>
                <a:cubicBezTo>
                  <a:pt x="65380" y="-10650"/>
                  <a:pt x="84019" y="9160"/>
                  <a:pt x="124315" y="0"/>
                </a:cubicBezTo>
                <a:cubicBezTo>
                  <a:pt x="136193" y="-1410"/>
                  <a:pt x="147740" y="14086"/>
                  <a:pt x="149179" y="24864"/>
                </a:cubicBezTo>
                <a:cubicBezTo>
                  <a:pt x="167764" y="187250"/>
                  <a:pt x="110364" y="267702"/>
                  <a:pt x="149179" y="394726"/>
                </a:cubicBezTo>
                <a:cubicBezTo>
                  <a:pt x="149829" y="407121"/>
                  <a:pt x="136439" y="419344"/>
                  <a:pt x="124315" y="419590"/>
                </a:cubicBezTo>
                <a:cubicBezTo>
                  <a:pt x="75446" y="421389"/>
                  <a:pt x="61897" y="416699"/>
                  <a:pt x="24864" y="419590"/>
                </a:cubicBezTo>
                <a:cubicBezTo>
                  <a:pt x="10883" y="420002"/>
                  <a:pt x="-1495" y="406724"/>
                  <a:pt x="0" y="394726"/>
                </a:cubicBezTo>
                <a:cubicBezTo>
                  <a:pt x="-13103" y="214628"/>
                  <a:pt x="29510" y="18336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9A91CE-03EC-43AD-A916-340DD4AB8009}"/>
              </a:ext>
            </a:extLst>
          </p:cNvPr>
          <p:cNvSpPr/>
          <p:nvPr/>
        </p:nvSpPr>
        <p:spPr>
          <a:xfrm>
            <a:off x="3596964" y="3936682"/>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F74F7BE9-7E50-4A85-A88A-71B949F91D04}"/>
              </a:ext>
            </a:extLst>
          </p:cNvPr>
          <p:cNvSpPr/>
          <p:nvPr/>
        </p:nvSpPr>
        <p:spPr>
          <a:xfrm rot="1945278">
            <a:off x="3360096" y="3766544"/>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037B4D-C391-4B11-B5B0-00805F011056}"/>
              </a:ext>
            </a:extLst>
          </p:cNvPr>
          <p:cNvSpPr>
            <a:spLocks noGrp="1"/>
          </p:cNvSpPr>
          <p:nvPr>
            <p:ph type="title"/>
          </p:nvPr>
        </p:nvSpPr>
        <p:spPr/>
        <p:txBody>
          <a:bodyPr anchor="t">
            <a:normAutofit/>
          </a:bodyPr>
          <a:lstStyle/>
          <a:p>
            <a:r>
              <a:rPr lang="en-US" sz="3200" b="1" dirty="0"/>
              <a:t>PD1-PDL1 Interaction a Target for Cancer Therapy</a:t>
            </a:r>
            <a:endParaRPr lang="en-US" sz="3200" dirty="0"/>
          </a:p>
        </p:txBody>
      </p:sp>
      <p:sp>
        <p:nvSpPr>
          <p:cNvPr id="6" name="Teardrop 5">
            <a:extLst>
              <a:ext uri="{FF2B5EF4-FFF2-40B4-BE49-F238E27FC236}">
                <a16:creationId xmlns:a16="http://schemas.microsoft.com/office/drawing/2014/main" id="{B490DC1F-E1D9-4AE8-B673-AE3C62C67DD4}"/>
              </a:ext>
            </a:extLst>
          </p:cNvPr>
          <p:cNvSpPr/>
          <p:nvPr/>
        </p:nvSpPr>
        <p:spPr>
          <a:xfrm rot="1162271">
            <a:off x="3272429" y="4574958"/>
            <a:ext cx="2079656" cy="1628744"/>
          </a:xfrm>
          <a:custGeom>
            <a:avLst/>
            <a:gdLst>
              <a:gd name="connsiteX0" fmla="*/ 0 w 2079656"/>
              <a:gd name="connsiteY0" fmla="*/ 814372 h 1628744"/>
              <a:gd name="connsiteX1" fmla="*/ 1039828 w 2079656"/>
              <a:gd name="connsiteY1" fmla="*/ 0 h 1628744"/>
              <a:gd name="connsiteX2" fmla="*/ 1804122 w 2079656"/>
              <a:gd name="connsiteY2" fmla="*/ 215792 h 1628744"/>
              <a:gd name="connsiteX3" fmla="*/ 2079656 w 2079656"/>
              <a:gd name="connsiteY3" fmla="*/ 814372 h 1628744"/>
              <a:gd name="connsiteX4" fmla="*/ 1039828 w 2079656"/>
              <a:gd name="connsiteY4" fmla="*/ 1628744 h 1628744"/>
              <a:gd name="connsiteX5" fmla="*/ 0 w 2079656"/>
              <a:gd name="connsiteY5" fmla="*/ 814372 h 162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656" h="1628744" fill="none" extrusionOk="0">
                <a:moveTo>
                  <a:pt x="0" y="814372"/>
                </a:moveTo>
                <a:cubicBezTo>
                  <a:pt x="-120284" y="346187"/>
                  <a:pt x="449497" y="15111"/>
                  <a:pt x="1039828" y="0"/>
                </a:cubicBezTo>
                <a:cubicBezTo>
                  <a:pt x="1289849" y="-45236"/>
                  <a:pt x="1541676" y="82605"/>
                  <a:pt x="1804122" y="215792"/>
                </a:cubicBezTo>
                <a:cubicBezTo>
                  <a:pt x="2017574" y="431981"/>
                  <a:pt x="2089791" y="617282"/>
                  <a:pt x="2079656" y="814372"/>
                </a:cubicBezTo>
                <a:cubicBezTo>
                  <a:pt x="2003470" y="1251814"/>
                  <a:pt x="1644286" y="1653423"/>
                  <a:pt x="1039828" y="1628744"/>
                </a:cubicBezTo>
                <a:cubicBezTo>
                  <a:pt x="498319" y="1677529"/>
                  <a:pt x="12322" y="1391753"/>
                  <a:pt x="0" y="814372"/>
                </a:cubicBezTo>
                <a:close/>
              </a:path>
              <a:path w="2079656" h="1628744" stroke="0" extrusionOk="0">
                <a:moveTo>
                  <a:pt x="0" y="814372"/>
                </a:moveTo>
                <a:cubicBezTo>
                  <a:pt x="-17733" y="353669"/>
                  <a:pt x="314172" y="56814"/>
                  <a:pt x="1039828" y="0"/>
                </a:cubicBezTo>
                <a:cubicBezTo>
                  <a:pt x="1348833" y="11419"/>
                  <a:pt x="1503829" y="73379"/>
                  <a:pt x="1804122" y="215792"/>
                </a:cubicBezTo>
                <a:cubicBezTo>
                  <a:pt x="1953973" y="448364"/>
                  <a:pt x="2071009" y="662641"/>
                  <a:pt x="2079656" y="814372"/>
                </a:cubicBezTo>
                <a:cubicBezTo>
                  <a:pt x="2012884" y="1227604"/>
                  <a:pt x="1627836" y="1635303"/>
                  <a:pt x="1039828" y="1628744"/>
                </a:cubicBezTo>
                <a:cubicBezTo>
                  <a:pt x="565858" y="1640644"/>
                  <a:pt x="19083" y="1224865"/>
                  <a:pt x="0" y="814372"/>
                </a:cubicBezTo>
                <a:close/>
              </a:path>
            </a:pathLst>
          </a:custGeom>
          <a:solidFill>
            <a:schemeClr val="accent5">
              <a:lumMod val="40000"/>
              <a:lumOff val="60000"/>
            </a:schemeClr>
          </a:solidFill>
          <a:ln w="25400">
            <a:extLst>
              <a:ext uri="{C807C97D-BFC1-408E-A445-0C87EB9F89A2}">
                <ask:lineSketchStyleProps xmlns:ask="http://schemas.microsoft.com/office/drawing/2018/sketchyshapes" sd="1219033472">
                  <a:prstGeom prst="teardrop">
                    <a:avLst>
                      <a:gd name="adj" fmla="val 735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D864A2-50DB-471B-96EB-F9EFB307433C}"/>
              </a:ext>
            </a:extLst>
          </p:cNvPr>
          <p:cNvSpPr/>
          <p:nvPr/>
        </p:nvSpPr>
        <p:spPr>
          <a:xfrm rot="1092158">
            <a:off x="3901980" y="5054707"/>
            <a:ext cx="807574" cy="635468"/>
          </a:xfrm>
          <a:custGeom>
            <a:avLst/>
            <a:gdLst>
              <a:gd name="connsiteX0" fmla="*/ 0 w 807574"/>
              <a:gd name="connsiteY0" fmla="*/ 317734 h 635468"/>
              <a:gd name="connsiteX1" fmla="*/ 403787 w 807574"/>
              <a:gd name="connsiteY1" fmla="*/ 0 h 635468"/>
              <a:gd name="connsiteX2" fmla="*/ 807574 w 807574"/>
              <a:gd name="connsiteY2" fmla="*/ 317734 h 635468"/>
              <a:gd name="connsiteX3" fmla="*/ 403787 w 807574"/>
              <a:gd name="connsiteY3" fmla="*/ 635468 h 635468"/>
              <a:gd name="connsiteX4" fmla="*/ 0 w 807574"/>
              <a:gd name="connsiteY4" fmla="*/ 317734 h 63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574" h="635468" fill="none" extrusionOk="0">
                <a:moveTo>
                  <a:pt x="0" y="317734"/>
                </a:moveTo>
                <a:cubicBezTo>
                  <a:pt x="-57017" y="155654"/>
                  <a:pt x="171915" y="7763"/>
                  <a:pt x="403787" y="0"/>
                </a:cubicBezTo>
                <a:cubicBezTo>
                  <a:pt x="619088" y="-1652"/>
                  <a:pt x="793510" y="112715"/>
                  <a:pt x="807574" y="317734"/>
                </a:cubicBezTo>
                <a:cubicBezTo>
                  <a:pt x="818246" y="494515"/>
                  <a:pt x="602850" y="670116"/>
                  <a:pt x="403787" y="635468"/>
                </a:cubicBezTo>
                <a:cubicBezTo>
                  <a:pt x="184165" y="644685"/>
                  <a:pt x="19442" y="484308"/>
                  <a:pt x="0" y="317734"/>
                </a:cubicBezTo>
                <a:close/>
              </a:path>
              <a:path w="807574" h="635468" stroke="0" extrusionOk="0">
                <a:moveTo>
                  <a:pt x="0" y="317734"/>
                </a:moveTo>
                <a:cubicBezTo>
                  <a:pt x="-17383" y="142898"/>
                  <a:pt x="230587" y="11529"/>
                  <a:pt x="403787" y="0"/>
                </a:cubicBezTo>
                <a:cubicBezTo>
                  <a:pt x="632852" y="6783"/>
                  <a:pt x="769516" y="121607"/>
                  <a:pt x="807574" y="317734"/>
                </a:cubicBezTo>
                <a:cubicBezTo>
                  <a:pt x="834988" y="500289"/>
                  <a:pt x="639719" y="627671"/>
                  <a:pt x="403787" y="635468"/>
                </a:cubicBezTo>
                <a:cubicBezTo>
                  <a:pt x="200315" y="629680"/>
                  <a:pt x="-14906" y="490741"/>
                  <a:pt x="0" y="317734"/>
                </a:cubicBezTo>
                <a:close/>
              </a:path>
            </a:pathLst>
          </a:custGeom>
          <a:solidFill>
            <a:schemeClr val="accent1">
              <a:lumMod val="75000"/>
              <a:alpha val="57000"/>
            </a:schemeClr>
          </a:solidFill>
          <a:ln>
            <a:solidFill>
              <a:schemeClr val="tx2">
                <a:lumMod val="20000"/>
                <a:lumOff val="8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5280638E-DEFB-4F5E-9FBE-90216D892C7B}"/>
              </a:ext>
            </a:extLst>
          </p:cNvPr>
          <p:cNvSpPr/>
          <p:nvPr/>
        </p:nvSpPr>
        <p:spPr>
          <a:xfrm rot="21214904">
            <a:off x="3107080" y="873721"/>
            <a:ext cx="2230908" cy="2013926"/>
          </a:xfrm>
          <a:custGeom>
            <a:avLst/>
            <a:gdLst>
              <a:gd name="connsiteX0" fmla="*/ 0 w 2230908"/>
              <a:gd name="connsiteY0" fmla="*/ 1006963 h 2013926"/>
              <a:gd name="connsiteX1" fmla="*/ 1115454 w 2230908"/>
              <a:gd name="connsiteY1" fmla="*/ 0 h 2013926"/>
              <a:gd name="connsiteX2" fmla="*/ 1839384 w 2230908"/>
              <a:gd name="connsiteY2" fmla="*/ 353444 h 2013926"/>
              <a:gd name="connsiteX3" fmla="*/ 2230908 w 2230908"/>
              <a:gd name="connsiteY3" fmla="*/ 1006963 h 2013926"/>
              <a:gd name="connsiteX4" fmla="*/ 1115454 w 2230908"/>
              <a:gd name="connsiteY4" fmla="*/ 2013926 h 2013926"/>
              <a:gd name="connsiteX5" fmla="*/ 0 w 2230908"/>
              <a:gd name="connsiteY5" fmla="*/ 1006963 h 20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908" h="2013926" fill="none" extrusionOk="0">
                <a:moveTo>
                  <a:pt x="0" y="1006963"/>
                </a:moveTo>
                <a:cubicBezTo>
                  <a:pt x="-180896" y="423131"/>
                  <a:pt x="399093" y="94443"/>
                  <a:pt x="1115454" y="0"/>
                </a:cubicBezTo>
                <a:cubicBezTo>
                  <a:pt x="1348667" y="-77212"/>
                  <a:pt x="1560975" y="169372"/>
                  <a:pt x="1839384" y="353444"/>
                </a:cubicBezTo>
                <a:cubicBezTo>
                  <a:pt x="2121211" y="582935"/>
                  <a:pt x="2236126" y="790379"/>
                  <a:pt x="2230908" y="1006963"/>
                </a:cubicBezTo>
                <a:cubicBezTo>
                  <a:pt x="2051690" y="1534106"/>
                  <a:pt x="1754638" y="2032847"/>
                  <a:pt x="1115454" y="2013926"/>
                </a:cubicBezTo>
                <a:cubicBezTo>
                  <a:pt x="556878" y="2099478"/>
                  <a:pt x="10664" y="1673543"/>
                  <a:pt x="0" y="1006963"/>
                </a:cubicBezTo>
                <a:close/>
              </a:path>
              <a:path w="2230908" h="2013926" stroke="0" extrusionOk="0">
                <a:moveTo>
                  <a:pt x="0" y="1006963"/>
                </a:moveTo>
                <a:cubicBezTo>
                  <a:pt x="-97247" y="390849"/>
                  <a:pt x="460982" y="14421"/>
                  <a:pt x="1115454" y="0"/>
                </a:cubicBezTo>
                <a:cubicBezTo>
                  <a:pt x="1382694" y="5459"/>
                  <a:pt x="1551470" y="119297"/>
                  <a:pt x="1839384" y="353444"/>
                </a:cubicBezTo>
                <a:cubicBezTo>
                  <a:pt x="2069571" y="601390"/>
                  <a:pt x="2226127" y="815552"/>
                  <a:pt x="2230908" y="1006963"/>
                </a:cubicBezTo>
                <a:cubicBezTo>
                  <a:pt x="2083356" y="1482364"/>
                  <a:pt x="1790653" y="2042189"/>
                  <a:pt x="1115454" y="2013926"/>
                </a:cubicBezTo>
                <a:cubicBezTo>
                  <a:pt x="574257" y="2022806"/>
                  <a:pt x="9651" y="1543232"/>
                  <a:pt x="0" y="1006963"/>
                </a:cubicBezTo>
                <a:close/>
              </a:path>
            </a:pathLst>
          </a:custGeom>
          <a:solidFill>
            <a:schemeClr val="accent2">
              <a:lumMod val="40000"/>
              <a:lumOff val="60000"/>
            </a:schemeClr>
          </a:solidFill>
          <a:ln w="12700">
            <a:solidFill>
              <a:schemeClr val="accent2">
                <a:lumMod val="75000"/>
              </a:schemeClr>
            </a:solidFill>
            <a:extLst>
              <a:ext uri="{C807C97D-BFC1-408E-A445-0C87EB9F89A2}">
                <ask:lineSketchStyleProps xmlns:ask="http://schemas.microsoft.com/office/drawing/2018/sketchyshapes" sd="1219033472">
                  <a:prstGeom prst="teardrop">
                    <a:avLst>
                      <a:gd name="adj" fmla="val 649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269DE5-D0B3-44CC-941F-BAEB8B82CCB7}"/>
              </a:ext>
            </a:extLst>
          </p:cNvPr>
          <p:cNvSpPr/>
          <p:nvPr/>
        </p:nvSpPr>
        <p:spPr>
          <a:xfrm>
            <a:off x="3551073" y="1270240"/>
            <a:ext cx="1137986" cy="1246061"/>
          </a:xfrm>
          <a:custGeom>
            <a:avLst/>
            <a:gdLst>
              <a:gd name="connsiteX0" fmla="*/ 0 w 1137986"/>
              <a:gd name="connsiteY0" fmla="*/ 623031 h 1246061"/>
              <a:gd name="connsiteX1" fmla="*/ 568993 w 1137986"/>
              <a:gd name="connsiteY1" fmla="*/ 0 h 1246061"/>
              <a:gd name="connsiteX2" fmla="*/ 1137986 w 1137986"/>
              <a:gd name="connsiteY2" fmla="*/ 623031 h 1246061"/>
              <a:gd name="connsiteX3" fmla="*/ 568993 w 1137986"/>
              <a:gd name="connsiteY3" fmla="*/ 1246062 h 1246061"/>
              <a:gd name="connsiteX4" fmla="*/ 0 w 1137986"/>
              <a:gd name="connsiteY4" fmla="*/ 623031 h 124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86" h="1246061" fill="none" extrusionOk="0">
                <a:moveTo>
                  <a:pt x="0" y="623031"/>
                </a:moveTo>
                <a:cubicBezTo>
                  <a:pt x="-31563" y="286358"/>
                  <a:pt x="187459" y="58906"/>
                  <a:pt x="568993" y="0"/>
                </a:cubicBezTo>
                <a:cubicBezTo>
                  <a:pt x="847613" y="-7637"/>
                  <a:pt x="1095866" y="190474"/>
                  <a:pt x="1137986" y="623031"/>
                </a:cubicBezTo>
                <a:cubicBezTo>
                  <a:pt x="1152580" y="968901"/>
                  <a:pt x="875113" y="1257822"/>
                  <a:pt x="568993" y="1246062"/>
                </a:cubicBezTo>
                <a:cubicBezTo>
                  <a:pt x="266690" y="1278596"/>
                  <a:pt x="75488" y="932543"/>
                  <a:pt x="0" y="623031"/>
                </a:cubicBezTo>
                <a:close/>
              </a:path>
              <a:path w="1137986" h="1246061" stroke="0" extrusionOk="0">
                <a:moveTo>
                  <a:pt x="0" y="623031"/>
                </a:moveTo>
                <a:cubicBezTo>
                  <a:pt x="-45672" y="280632"/>
                  <a:pt x="307076" y="12113"/>
                  <a:pt x="568993" y="0"/>
                </a:cubicBezTo>
                <a:cubicBezTo>
                  <a:pt x="924299" y="45958"/>
                  <a:pt x="1075487" y="245033"/>
                  <a:pt x="1137986" y="623031"/>
                </a:cubicBezTo>
                <a:cubicBezTo>
                  <a:pt x="1150182" y="970269"/>
                  <a:pt x="926276" y="1220105"/>
                  <a:pt x="568993" y="1246062"/>
                </a:cubicBezTo>
                <a:cubicBezTo>
                  <a:pt x="333934" y="1222598"/>
                  <a:pt x="-27251" y="962601"/>
                  <a:pt x="0" y="623031"/>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9F86100-1B67-404E-8C24-C13AC67530FE}"/>
              </a:ext>
            </a:extLst>
          </p:cNvPr>
          <p:cNvSpPr/>
          <p:nvPr/>
        </p:nvSpPr>
        <p:spPr>
          <a:xfrm flipV="1">
            <a:off x="3571775" y="1247380"/>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1E025B5-7903-41EA-BFC1-56D2A79F54A4}"/>
              </a:ext>
            </a:extLst>
          </p:cNvPr>
          <p:cNvSpPr/>
          <p:nvPr/>
        </p:nvSpPr>
        <p:spPr>
          <a:xfrm flipV="1">
            <a:off x="3662497" y="1121406"/>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29DADF7-1975-43DF-BCB8-2CFE6EE1EA93}"/>
              </a:ext>
            </a:extLst>
          </p:cNvPr>
          <p:cNvSpPr/>
          <p:nvPr/>
        </p:nvSpPr>
        <p:spPr>
          <a:xfrm flipV="1">
            <a:off x="3367928" y="142314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16C350A-7B3A-4181-AF7D-42358A795ED2}"/>
              </a:ext>
            </a:extLst>
          </p:cNvPr>
          <p:cNvSpPr/>
          <p:nvPr/>
        </p:nvSpPr>
        <p:spPr>
          <a:xfrm flipV="1">
            <a:off x="4867032" y="21085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6D1C137-F640-40F1-AE95-A26155603B63}"/>
              </a:ext>
            </a:extLst>
          </p:cNvPr>
          <p:cNvSpPr/>
          <p:nvPr/>
        </p:nvSpPr>
        <p:spPr>
          <a:xfrm flipV="1">
            <a:off x="4957754" y="1982609"/>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E300882-EC75-435F-AFD3-A34DC7955150}"/>
              </a:ext>
            </a:extLst>
          </p:cNvPr>
          <p:cNvSpPr/>
          <p:nvPr/>
        </p:nvSpPr>
        <p:spPr>
          <a:xfrm flipV="1">
            <a:off x="4663185" y="228434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F999054-3910-4F9D-8307-DED3A63B933B}"/>
              </a:ext>
            </a:extLst>
          </p:cNvPr>
          <p:cNvSpPr/>
          <p:nvPr/>
        </p:nvSpPr>
        <p:spPr>
          <a:xfrm flipV="1">
            <a:off x="4515611" y="1340471"/>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B777EFC-2A20-4F48-9B0B-44AE70CA3D1A}"/>
              </a:ext>
            </a:extLst>
          </p:cNvPr>
          <p:cNvSpPr/>
          <p:nvPr/>
        </p:nvSpPr>
        <p:spPr>
          <a:xfrm flipV="1">
            <a:off x="4683938" y="140028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AB68EC5-791C-4800-8EA2-079E98BD015D}"/>
              </a:ext>
            </a:extLst>
          </p:cNvPr>
          <p:cNvSpPr/>
          <p:nvPr/>
        </p:nvSpPr>
        <p:spPr>
          <a:xfrm flipV="1">
            <a:off x="3913119" y="26642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77BCC66-2667-4C97-AB7D-E15219019C64}"/>
              </a:ext>
            </a:extLst>
          </p:cNvPr>
          <p:cNvSpPr/>
          <p:nvPr/>
        </p:nvSpPr>
        <p:spPr>
          <a:xfrm flipV="1">
            <a:off x="3349598" y="211942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B97856E-C7EF-4B74-993D-C3F328230E11}"/>
              </a:ext>
            </a:extLst>
          </p:cNvPr>
          <p:cNvSpPr/>
          <p:nvPr/>
        </p:nvSpPr>
        <p:spPr>
          <a:xfrm flipV="1">
            <a:off x="3531228" y="2351202"/>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FCDE047-97D6-44C6-BA3F-61802DAAA9E0}"/>
              </a:ext>
            </a:extLst>
          </p:cNvPr>
          <p:cNvSpPr/>
          <p:nvPr/>
        </p:nvSpPr>
        <p:spPr>
          <a:xfrm flipV="1">
            <a:off x="4568043" y="264142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AC945E-B143-4970-BA25-C750100E0E81}"/>
              </a:ext>
            </a:extLst>
          </p:cNvPr>
          <p:cNvSpPr/>
          <p:nvPr/>
        </p:nvSpPr>
        <p:spPr>
          <a:xfrm>
            <a:off x="4385428"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34515" y="-3525"/>
                  <a:pt x="80955" y="5874"/>
                  <a:pt x="144190" y="0"/>
                </a:cubicBezTo>
                <a:cubicBezTo>
                  <a:pt x="129663" y="117883"/>
                  <a:pt x="144397" y="231803"/>
                  <a:pt x="144190" y="336652"/>
                </a:cubicBezTo>
                <a:cubicBezTo>
                  <a:pt x="75167" y="337079"/>
                  <a:pt x="34447" y="332884"/>
                  <a:pt x="0" y="336652"/>
                </a:cubicBezTo>
                <a:cubicBezTo>
                  <a:pt x="8303" y="170820"/>
                  <a:pt x="-8467" y="124397"/>
                  <a:pt x="0" y="0"/>
                </a:cubicBezTo>
                <a:close/>
              </a:path>
              <a:path w="144190" h="336652" stroke="0" extrusionOk="0">
                <a:moveTo>
                  <a:pt x="0" y="0"/>
                </a:moveTo>
                <a:cubicBezTo>
                  <a:pt x="35354" y="-4368"/>
                  <a:pt x="82052" y="4295"/>
                  <a:pt x="144190" y="0"/>
                </a:cubicBezTo>
                <a:cubicBezTo>
                  <a:pt x="151305" y="166683"/>
                  <a:pt x="133809" y="206503"/>
                  <a:pt x="144190" y="336652"/>
                </a:cubicBezTo>
                <a:cubicBezTo>
                  <a:pt x="82580" y="340701"/>
                  <a:pt x="42709" y="330435"/>
                  <a:pt x="0" y="336652"/>
                </a:cubicBezTo>
                <a:cubicBezTo>
                  <a:pt x="-16357" y="197956"/>
                  <a:pt x="-7584" y="14453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40836108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C00539E-E5E5-40AC-AF3A-C3E21ED6C5D7}"/>
              </a:ext>
            </a:extLst>
          </p:cNvPr>
          <p:cNvSpPr/>
          <p:nvPr/>
        </p:nvSpPr>
        <p:spPr>
          <a:xfrm>
            <a:off x="4575080"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53575" y="5707"/>
                  <a:pt x="101666" y="-2170"/>
                  <a:pt x="144190" y="0"/>
                </a:cubicBezTo>
                <a:cubicBezTo>
                  <a:pt x="145930" y="128234"/>
                  <a:pt x="131795" y="265102"/>
                  <a:pt x="144190" y="336652"/>
                </a:cubicBezTo>
                <a:cubicBezTo>
                  <a:pt x="76275" y="340728"/>
                  <a:pt x="51135" y="343839"/>
                  <a:pt x="0" y="336652"/>
                </a:cubicBezTo>
                <a:cubicBezTo>
                  <a:pt x="-1555" y="180548"/>
                  <a:pt x="11072" y="91425"/>
                  <a:pt x="0" y="0"/>
                </a:cubicBezTo>
                <a:close/>
              </a:path>
              <a:path w="144190" h="336652" stroke="0" extrusionOk="0">
                <a:moveTo>
                  <a:pt x="0" y="0"/>
                </a:moveTo>
                <a:cubicBezTo>
                  <a:pt x="33714" y="-2600"/>
                  <a:pt x="111268" y="2925"/>
                  <a:pt x="144190" y="0"/>
                </a:cubicBezTo>
                <a:cubicBezTo>
                  <a:pt x="135597" y="76856"/>
                  <a:pt x="153154" y="173189"/>
                  <a:pt x="144190" y="336652"/>
                </a:cubicBezTo>
                <a:cubicBezTo>
                  <a:pt x="103420" y="342774"/>
                  <a:pt x="68282" y="337388"/>
                  <a:pt x="0" y="336652"/>
                </a:cubicBezTo>
                <a:cubicBezTo>
                  <a:pt x="2583" y="208691"/>
                  <a:pt x="-3356" y="7288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EF3793B2-F00F-4DD3-B406-7CF897AAA780}"/>
              </a:ext>
            </a:extLst>
          </p:cNvPr>
          <p:cNvSpPr/>
          <p:nvPr/>
        </p:nvSpPr>
        <p:spPr>
          <a:xfrm rot="12745278">
            <a:off x="3244397" y="3191968"/>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E62953BC-35C3-4790-8CE8-66B77752266B}"/>
              </a:ext>
            </a:extLst>
          </p:cNvPr>
          <p:cNvSpPr/>
          <p:nvPr/>
        </p:nvSpPr>
        <p:spPr>
          <a:xfrm rot="12745278">
            <a:off x="3369148" y="3415664"/>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FCB12E36-6E81-4056-BAC4-77A49DDDD43D}"/>
              </a:ext>
            </a:extLst>
          </p:cNvPr>
          <p:cNvSpPr/>
          <p:nvPr/>
        </p:nvSpPr>
        <p:spPr>
          <a:xfrm rot="10588055">
            <a:off x="3945967" y="3067649"/>
            <a:ext cx="153900" cy="351441"/>
          </a:xfrm>
          <a:custGeom>
            <a:avLst/>
            <a:gdLst>
              <a:gd name="connsiteX0" fmla="*/ 0 w 153900"/>
              <a:gd name="connsiteY0" fmla="*/ 25651 h 351441"/>
              <a:gd name="connsiteX1" fmla="*/ 25651 w 153900"/>
              <a:gd name="connsiteY1" fmla="*/ 0 h 351441"/>
              <a:gd name="connsiteX2" fmla="*/ 128249 w 153900"/>
              <a:gd name="connsiteY2" fmla="*/ 0 h 351441"/>
              <a:gd name="connsiteX3" fmla="*/ 153900 w 153900"/>
              <a:gd name="connsiteY3" fmla="*/ 25651 h 351441"/>
              <a:gd name="connsiteX4" fmla="*/ 153900 w 153900"/>
              <a:gd name="connsiteY4" fmla="*/ 325790 h 351441"/>
              <a:gd name="connsiteX5" fmla="*/ 128249 w 153900"/>
              <a:gd name="connsiteY5" fmla="*/ 351441 h 351441"/>
              <a:gd name="connsiteX6" fmla="*/ 25651 w 153900"/>
              <a:gd name="connsiteY6" fmla="*/ 351441 h 351441"/>
              <a:gd name="connsiteX7" fmla="*/ 0 w 153900"/>
              <a:gd name="connsiteY7" fmla="*/ 325790 h 351441"/>
              <a:gd name="connsiteX8" fmla="*/ 0 w 153900"/>
              <a:gd name="connsiteY8" fmla="*/ 25651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0" h="351441" fill="none" extrusionOk="0">
                <a:moveTo>
                  <a:pt x="0" y="25651"/>
                </a:moveTo>
                <a:cubicBezTo>
                  <a:pt x="2146" y="8580"/>
                  <a:pt x="12627" y="3439"/>
                  <a:pt x="25651" y="0"/>
                </a:cubicBezTo>
                <a:cubicBezTo>
                  <a:pt x="58536" y="-613"/>
                  <a:pt x="103106" y="2665"/>
                  <a:pt x="128249" y="0"/>
                </a:cubicBezTo>
                <a:cubicBezTo>
                  <a:pt x="140406" y="2497"/>
                  <a:pt x="153555" y="10663"/>
                  <a:pt x="153900" y="25651"/>
                </a:cubicBezTo>
                <a:cubicBezTo>
                  <a:pt x="173383" y="93972"/>
                  <a:pt x="135490" y="178531"/>
                  <a:pt x="153900" y="325790"/>
                </a:cubicBezTo>
                <a:cubicBezTo>
                  <a:pt x="154001" y="339004"/>
                  <a:pt x="141551" y="353550"/>
                  <a:pt x="128249" y="351441"/>
                </a:cubicBezTo>
                <a:cubicBezTo>
                  <a:pt x="85025" y="360301"/>
                  <a:pt x="62996" y="350898"/>
                  <a:pt x="25651" y="351441"/>
                </a:cubicBezTo>
                <a:cubicBezTo>
                  <a:pt x="10138" y="351452"/>
                  <a:pt x="-63" y="339664"/>
                  <a:pt x="0" y="325790"/>
                </a:cubicBezTo>
                <a:cubicBezTo>
                  <a:pt x="-27134" y="222676"/>
                  <a:pt x="7857" y="124972"/>
                  <a:pt x="0" y="25651"/>
                </a:cubicBezTo>
                <a:close/>
              </a:path>
              <a:path w="153900" h="351441" stroke="0" extrusionOk="0">
                <a:moveTo>
                  <a:pt x="0" y="25651"/>
                </a:moveTo>
                <a:cubicBezTo>
                  <a:pt x="-183" y="7951"/>
                  <a:pt x="12889" y="-1918"/>
                  <a:pt x="25651" y="0"/>
                </a:cubicBezTo>
                <a:cubicBezTo>
                  <a:pt x="68886" y="-2460"/>
                  <a:pt x="104249" y="6982"/>
                  <a:pt x="128249" y="0"/>
                </a:cubicBezTo>
                <a:cubicBezTo>
                  <a:pt x="145430" y="922"/>
                  <a:pt x="157334" y="10793"/>
                  <a:pt x="153900" y="25651"/>
                </a:cubicBezTo>
                <a:cubicBezTo>
                  <a:pt x="155456" y="137165"/>
                  <a:pt x="148642" y="248782"/>
                  <a:pt x="153900" y="325790"/>
                </a:cubicBezTo>
                <a:cubicBezTo>
                  <a:pt x="156463" y="338774"/>
                  <a:pt x="142821" y="353783"/>
                  <a:pt x="128249" y="351441"/>
                </a:cubicBezTo>
                <a:cubicBezTo>
                  <a:pt x="95293" y="357134"/>
                  <a:pt x="72001" y="344234"/>
                  <a:pt x="25651" y="351441"/>
                </a:cubicBezTo>
                <a:cubicBezTo>
                  <a:pt x="9228" y="351545"/>
                  <a:pt x="-2249" y="339127"/>
                  <a:pt x="0" y="325790"/>
                </a:cubicBezTo>
                <a:cubicBezTo>
                  <a:pt x="-35927" y="189601"/>
                  <a:pt x="34578" y="147680"/>
                  <a:pt x="0" y="25651"/>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053E829-F5C7-431F-B451-4054EB0523ED}"/>
              </a:ext>
            </a:extLst>
          </p:cNvPr>
          <p:cNvSpPr/>
          <p:nvPr/>
        </p:nvSpPr>
        <p:spPr>
          <a:xfrm rot="10588055">
            <a:off x="4128812" y="3067503"/>
            <a:ext cx="149179" cy="351441"/>
          </a:xfrm>
          <a:custGeom>
            <a:avLst/>
            <a:gdLst>
              <a:gd name="connsiteX0" fmla="*/ 0 w 149179"/>
              <a:gd name="connsiteY0" fmla="*/ 24864 h 351441"/>
              <a:gd name="connsiteX1" fmla="*/ 24864 w 149179"/>
              <a:gd name="connsiteY1" fmla="*/ 0 h 351441"/>
              <a:gd name="connsiteX2" fmla="*/ 124315 w 149179"/>
              <a:gd name="connsiteY2" fmla="*/ 0 h 351441"/>
              <a:gd name="connsiteX3" fmla="*/ 149179 w 149179"/>
              <a:gd name="connsiteY3" fmla="*/ 24864 h 351441"/>
              <a:gd name="connsiteX4" fmla="*/ 149179 w 149179"/>
              <a:gd name="connsiteY4" fmla="*/ 326577 h 351441"/>
              <a:gd name="connsiteX5" fmla="*/ 124315 w 149179"/>
              <a:gd name="connsiteY5" fmla="*/ 351441 h 351441"/>
              <a:gd name="connsiteX6" fmla="*/ 24864 w 149179"/>
              <a:gd name="connsiteY6" fmla="*/ 351441 h 351441"/>
              <a:gd name="connsiteX7" fmla="*/ 0 w 149179"/>
              <a:gd name="connsiteY7" fmla="*/ 326577 h 351441"/>
              <a:gd name="connsiteX8" fmla="*/ 0 w 149179"/>
              <a:gd name="connsiteY8" fmla="*/ 24864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351441" fill="none" extrusionOk="0">
                <a:moveTo>
                  <a:pt x="0" y="24864"/>
                </a:moveTo>
                <a:cubicBezTo>
                  <a:pt x="-3700" y="12311"/>
                  <a:pt x="9842" y="-1742"/>
                  <a:pt x="24864" y="0"/>
                </a:cubicBezTo>
                <a:cubicBezTo>
                  <a:pt x="74200" y="-1690"/>
                  <a:pt x="88615" y="9383"/>
                  <a:pt x="124315" y="0"/>
                </a:cubicBezTo>
                <a:cubicBezTo>
                  <a:pt x="136896" y="2144"/>
                  <a:pt x="148635" y="14457"/>
                  <a:pt x="149179" y="24864"/>
                </a:cubicBezTo>
                <a:cubicBezTo>
                  <a:pt x="177934" y="141073"/>
                  <a:pt x="121419" y="224764"/>
                  <a:pt x="149179" y="326577"/>
                </a:cubicBezTo>
                <a:cubicBezTo>
                  <a:pt x="147239" y="343849"/>
                  <a:pt x="136848" y="353236"/>
                  <a:pt x="124315" y="351441"/>
                </a:cubicBezTo>
                <a:cubicBezTo>
                  <a:pt x="101641" y="351541"/>
                  <a:pt x="57648" y="341135"/>
                  <a:pt x="24864" y="351441"/>
                </a:cubicBezTo>
                <a:cubicBezTo>
                  <a:pt x="13445" y="353999"/>
                  <a:pt x="-412" y="339137"/>
                  <a:pt x="0" y="326577"/>
                </a:cubicBezTo>
                <a:cubicBezTo>
                  <a:pt x="-29745" y="196006"/>
                  <a:pt x="20074" y="153175"/>
                  <a:pt x="0" y="24864"/>
                </a:cubicBezTo>
                <a:close/>
              </a:path>
              <a:path w="149179" h="351441" stroke="0" extrusionOk="0">
                <a:moveTo>
                  <a:pt x="0" y="24864"/>
                </a:moveTo>
                <a:cubicBezTo>
                  <a:pt x="1508" y="12046"/>
                  <a:pt x="12615" y="2581"/>
                  <a:pt x="24864" y="0"/>
                </a:cubicBezTo>
                <a:cubicBezTo>
                  <a:pt x="70998" y="-10065"/>
                  <a:pt x="78188" y="7069"/>
                  <a:pt x="124315" y="0"/>
                </a:cubicBezTo>
                <a:cubicBezTo>
                  <a:pt x="137411" y="-315"/>
                  <a:pt x="147862" y="11695"/>
                  <a:pt x="149179" y="24864"/>
                </a:cubicBezTo>
                <a:cubicBezTo>
                  <a:pt x="149215" y="160853"/>
                  <a:pt x="123468" y="227141"/>
                  <a:pt x="149179" y="326577"/>
                </a:cubicBezTo>
                <a:cubicBezTo>
                  <a:pt x="148689" y="340549"/>
                  <a:pt x="141212" y="350432"/>
                  <a:pt x="124315" y="351441"/>
                </a:cubicBezTo>
                <a:cubicBezTo>
                  <a:pt x="78554" y="357733"/>
                  <a:pt x="50061" y="348040"/>
                  <a:pt x="24864" y="351441"/>
                </a:cubicBezTo>
                <a:cubicBezTo>
                  <a:pt x="11697" y="351490"/>
                  <a:pt x="2897" y="338405"/>
                  <a:pt x="0" y="326577"/>
                </a:cubicBezTo>
                <a:cubicBezTo>
                  <a:pt x="-765" y="265141"/>
                  <a:pt x="11842" y="127716"/>
                  <a:pt x="0" y="2486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018EA4B3-E770-4D34-B383-D6EFF070A969}"/>
              </a:ext>
            </a:extLst>
          </p:cNvPr>
          <p:cNvSpPr/>
          <p:nvPr/>
        </p:nvSpPr>
        <p:spPr>
          <a:xfrm rot="10588055">
            <a:off x="4124292" y="3388034"/>
            <a:ext cx="193161" cy="348724"/>
          </a:xfrm>
          <a:custGeom>
            <a:avLst/>
            <a:gdLst>
              <a:gd name="connsiteX0" fmla="*/ 0 w 193161"/>
              <a:gd name="connsiteY0" fmla="*/ 32194 h 348724"/>
              <a:gd name="connsiteX1" fmla="*/ 32194 w 193161"/>
              <a:gd name="connsiteY1" fmla="*/ 0 h 348724"/>
              <a:gd name="connsiteX2" fmla="*/ 160967 w 193161"/>
              <a:gd name="connsiteY2" fmla="*/ 0 h 348724"/>
              <a:gd name="connsiteX3" fmla="*/ 193161 w 193161"/>
              <a:gd name="connsiteY3" fmla="*/ 32194 h 348724"/>
              <a:gd name="connsiteX4" fmla="*/ 193161 w 193161"/>
              <a:gd name="connsiteY4" fmla="*/ 316530 h 348724"/>
              <a:gd name="connsiteX5" fmla="*/ 160967 w 193161"/>
              <a:gd name="connsiteY5" fmla="*/ 348724 h 348724"/>
              <a:gd name="connsiteX6" fmla="*/ 32194 w 193161"/>
              <a:gd name="connsiteY6" fmla="*/ 348724 h 348724"/>
              <a:gd name="connsiteX7" fmla="*/ 0 w 193161"/>
              <a:gd name="connsiteY7" fmla="*/ 316530 h 348724"/>
              <a:gd name="connsiteX8" fmla="*/ 0 w 193161"/>
              <a:gd name="connsiteY8" fmla="*/ 32194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48724" fill="none" extrusionOk="0">
                <a:moveTo>
                  <a:pt x="0" y="32194"/>
                </a:moveTo>
                <a:cubicBezTo>
                  <a:pt x="2164" y="15990"/>
                  <a:pt x="15402" y="698"/>
                  <a:pt x="32194" y="0"/>
                </a:cubicBezTo>
                <a:cubicBezTo>
                  <a:pt x="76850" y="-4160"/>
                  <a:pt x="102833" y="5168"/>
                  <a:pt x="160967" y="0"/>
                </a:cubicBezTo>
                <a:cubicBezTo>
                  <a:pt x="178210" y="364"/>
                  <a:pt x="191116" y="10658"/>
                  <a:pt x="193161" y="32194"/>
                </a:cubicBezTo>
                <a:cubicBezTo>
                  <a:pt x="214506" y="127282"/>
                  <a:pt x="172659" y="235195"/>
                  <a:pt x="193161" y="316530"/>
                </a:cubicBezTo>
                <a:cubicBezTo>
                  <a:pt x="192098" y="333415"/>
                  <a:pt x="176834" y="348005"/>
                  <a:pt x="160967" y="348724"/>
                </a:cubicBezTo>
                <a:cubicBezTo>
                  <a:pt x="105352" y="363235"/>
                  <a:pt x="93668" y="345456"/>
                  <a:pt x="32194" y="348724"/>
                </a:cubicBezTo>
                <a:cubicBezTo>
                  <a:pt x="11940" y="351205"/>
                  <a:pt x="1400" y="333758"/>
                  <a:pt x="0" y="316530"/>
                </a:cubicBezTo>
                <a:cubicBezTo>
                  <a:pt x="-25278" y="185163"/>
                  <a:pt x="19852" y="111003"/>
                  <a:pt x="0" y="32194"/>
                </a:cubicBezTo>
                <a:close/>
              </a:path>
              <a:path w="193161" h="348724" stroke="0" extrusionOk="0">
                <a:moveTo>
                  <a:pt x="0" y="32194"/>
                </a:moveTo>
                <a:cubicBezTo>
                  <a:pt x="-1046" y="12983"/>
                  <a:pt x="11710" y="-1725"/>
                  <a:pt x="32194" y="0"/>
                </a:cubicBezTo>
                <a:cubicBezTo>
                  <a:pt x="86693" y="-7492"/>
                  <a:pt x="120555" y="9113"/>
                  <a:pt x="160967" y="0"/>
                </a:cubicBezTo>
                <a:cubicBezTo>
                  <a:pt x="177954" y="1128"/>
                  <a:pt x="192212" y="13769"/>
                  <a:pt x="193161" y="32194"/>
                </a:cubicBezTo>
                <a:cubicBezTo>
                  <a:pt x="206446" y="124122"/>
                  <a:pt x="189576" y="246402"/>
                  <a:pt x="193161" y="316530"/>
                </a:cubicBezTo>
                <a:cubicBezTo>
                  <a:pt x="194161" y="329527"/>
                  <a:pt x="178067" y="351278"/>
                  <a:pt x="160967" y="348724"/>
                </a:cubicBezTo>
                <a:cubicBezTo>
                  <a:pt x="111394" y="360347"/>
                  <a:pt x="67650" y="340669"/>
                  <a:pt x="32194" y="348724"/>
                </a:cubicBezTo>
                <a:cubicBezTo>
                  <a:pt x="17830" y="346588"/>
                  <a:pt x="117" y="337274"/>
                  <a:pt x="0" y="316530"/>
                </a:cubicBezTo>
                <a:cubicBezTo>
                  <a:pt x="-22309" y="179481"/>
                  <a:pt x="22726" y="166624"/>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4C10C9FB-43B3-442E-AFAB-E1788DC0B1E4}"/>
              </a:ext>
            </a:extLst>
          </p:cNvPr>
          <p:cNvSpPr/>
          <p:nvPr/>
        </p:nvSpPr>
        <p:spPr>
          <a:xfrm rot="10588055">
            <a:off x="3932843" y="3388036"/>
            <a:ext cx="193161" cy="355240"/>
          </a:xfrm>
          <a:custGeom>
            <a:avLst/>
            <a:gdLst>
              <a:gd name="connsiteX0" fmla="*/ 0 w 193161"/>
              <a:gd name="connsiteY0" fmla="*/ 32194 h 355240"/>
              <a:gd name="connsiteX1" fmla="*/ 32194 w 193161"/>
              <a:gd name="connsiteY1" fmla="*/ 0 h 355240"/>
              <a:gd name="connsiteX2" fmla="*/ 160967 w 193161"/>
              <a:gd name="connsiteY2" fmla="*/ 0 h 355240"/>
              <a:gd name="connsiteX3" fmla="*/ 193161 w 193161"/>
              <a:gd name="connsiteY3" fmla="*/ 32194 h 355240"/>
              <a:gd name="connsiteX4" fmla="*/ 193161 w 193161"/>
              <a:gd name="connsiteY4" fmla="*/ 323046 h 355240"/>
              <a:gd name="connsiteX5" fmla="*/ 160967 w 193161"/>
              <a:gd name="connsiteY5" fmla="*/ 355240 h 355240"/>
              <a:gd name="connsiteX6" fmla="*/ 32194 w 193161"/>
              <a:gd name="connsiteY6" fmla="*/ 355240 h 355240"/>
              <a:gd name="connsiteX7" fmla="*/ 0 w 193161"/>
              <a:gd name="connsiteY7" fmla="*/ 323046 h 355240"/>
              <a:gd name="connsiteX8" fmla="*/ 0 w 193161"/>
              <a:gd name="connsiteY8" fmla="*/ 32194 h 3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55240" fill="none" extrusionOk="0">
                <a:moveTo>
                  <a:pt x="0" y="32194"/>
                </a:moveTo>
                <a:cubicBezTo>
                  <a:pt x="361" y="14951"/>
                  <a:pt x="14889" y="4915"/>
                  <a:pt x="32194" y="0"/>
                </a:cubicBezTo>
                <a:cubicBezTo>
                  <a:pt x="74657" y="-11357"/>
                  <a:pt x="111651" y="13091"/>
                  <a:pt x="160967" y="0"/>
                </a:cubicBezTo>
                <a:cubicBezTo>
                  <a:pt x="179013" y="-330"/>
                  <a:pt x="190765" y="13488"/>
                  <a:pt x="193161" y="32194"/>
                </a:cubicBezTo>
                <a:cubicBezTo>
                  <a:pt x="224430" y="104194"/>
                  <a:pt x="158538" y="262544"/>
                  <a:pt x="193161" y="323046"/>
                </a:cubicBezTo>
                <a:cubicBezTo>
                  <a:pt x="191407" y="337250"/>
                  <a:pt x="178957" y="352395"/>
                  <a:pt x="160967" y="355240"/>
                </a:cubicBezTo>
                <a:cubicBezTo>
                  <a:pt x="108131" y="366926"/>
                  <a:pt x="76271" y="343940"/>
                  <a:pt x="32194" y="355240"/>
                </a:cubicBezTo>
                <a:cubicBezTo>
                  <a:pt x="10157" y="355415"/>
                  <a:pt x="1462" y="338190"/>
                  <a:pt x="0" y="323046"/>
                </a:cubicBezTo>
                <a:cubicBezTo>
                  <a:pt x="-11598" y="247438"/>
                  <a:pt x="9460" y="104311"/>
                  <a:pt x="0" y="32194"/>
                </a:cubicBezTo>
                <a:close/>
              </a:path>
              <a:path w="193161" h="355240" stroke="0" extrusionOk="0">
                <a:moveTo>
                  <a:pt x="0" y="32194"/>
                </a:moveTo>
                <a:cubicBezTo>
                  <a:pt x="-1451" y="13519"/>
                  <a:pt x="9583" y="1813"/>
                  <a:pt x="32194" y="0"/>
                </a:cubicBezTo>
                <a:cubicBezTo>
                  <a:pt x="59162" y="-5711"/>
                  <a:pt x="117626" y="6401"/>
                  <a:pt x="160967" y="0"/>
                </a:cubicBezTo>
                <a:cubicBezTo>
                  <a:pt x="176220" y="-1922"/>
                  <a:pt x="191815" y="17176"/>
                  <a:pt x="193161" y="32194"/>
                </a:cubicBezTo>
                <a:cubicBezTo>
                  <a:pt x="194792" y="137801"/>
                  <a:pt x="166173" y="237158"/>
                  <a:pt x="193161" y="323046"/>
                </a:cubicBezTo>
                <a:cubicBezTo>
                  <a:pt x="194519" y="338031"/>
                  <a:pt x="177031" y="354977"/>
                  <a:pt x="160967" y="355240"/>
                </a:cubicBezTo>
                <a:cubicBezTo>
                  <a:pt x="106802" y="355816"/>
                  <a:pt x="60465" y="353245"/>
                  <a:pt x="32194" y="355240"/>
                </a:cubicBezTo>
                <a:cubicBezTo>
                  <a:pt x="13970" y="355975"/>
                  <a:pt x="-2457" y="337976"/>
                  <a:pt x="0" y="323046"/>
                </a:cubicBezTo>
                <a:cubicBezTo>
                  <a:pt x="-18234" y="223175"/>
                  <a:pt x="1224" y="166301"/>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5130524-7A4F-481E-8D42-AE0070CE8EF9}"/>
              </a:ext>
            </a:extLst>
          </p:cNvPr>
          <p:cNvSpPr/>
          <p:nvPr/>
        </p:nvSpPr>
        <p:spPr>
          <a:xfrm rot="1092158">
            <a:off x="2980013" y="542194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E2054C6-6834-48D2-B1ED-25D0DF20EE58}"/>
              </a:ext>
            </a:extLst>
          </p:cNvPr>
          <p:cNvSpPr/>
          <p:nvPr/>
        </p:nvSpPr>
        <p:spPr>
          <a:xfrm rot="1092158">
            <a:off x="3014262" y="5217627"/>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3C432E45-F7DE-4C92-BA8C-8A5F74317674}"/>
              </a:ext>
            </a:extLst>
          </p:cNvPr>
          <p:cNvSpPr/>
          <p:nvPr/>
        </p:nvSpPr>
        <p:spPr>
          <a:xfrm rot="1092158">
            <a:off x="2798202" y="5315990"/>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CCAF059-7CDB-4142-9613-BDAF47CB2C53}"/>
              </a:ext>
            </a:extLst>
          </p:cNvPr>
          <p:cNvSpPr/>
          <p:nvPr/>
        </p:nvSpPr>
        <p:spPr>
          <a:xfrm rot="1092158">
            <a:off x="2784982" y="513231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CF825743-952E-4F59-9FC6-A71754D19BB7}"/>
              </a:ext>
            </a:extLst>
          </p:cNvPr>
          <p:cNvSpPr/>
          <p:nvPr/>
        </p:nvSpPr>
        <p:spPr>
          <a:xfrm rot="1092158">
            <a:off x="2922980" y="5040479"/>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A063FDD2-230E-4A6A-91F6-98FB79DC9D8F}"/>
              </a:ext>
            </a:extLst>
          </p:cNvPr>
          <p:cNvSpPr/>
          <p:nvPr/>
        </p:nvSpPr>
        <p:spPr>
          <a:xfrm rot="1092158">
            <a:off x="2957229" y="483616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2508B58-E52C-4D66-B345-91F520D2D27E}"/>
              </a:ext>
            </a:extLst>
          </p:cNvPr>
          <p:cNvSpPr/>
          <p:nvPr/>
        </p:nvSpPr>
        <p:spPr>
          <a:xfrm rot="1092158">
            <a:off x="2741169" y="493452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B0702483-B1B5-482F-897A-6EBC3C09DD53}"/>
              </a:ext>
            </a:extLst>
          </p:cNvPr>
          <p:cNvSpPr/>
          <p:nvPr/>
        </p:nvSpPr>
        <p:spPr>
          <a:xfrm rot="1092158">
            <a:off x="2727949" y="4750852"/>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A3FE71EC-C19A-45CA-9746-FCD9774DC2A1}"/>
              </a:ext>
            </a:extLst>
          </p:cNvPr>
          <p:cNvSpPr txBox="1"/>
          <p:nvPr/>
        </p:nvSpPr>
        <p:spPr>
          <a:xfrm>
            <a:off x="4485775" y="688258"/>
            <a:ext cx="2155124" cy="369332"/>
          </a:xfrm>
          <a:prstGeom prst="rect">
            <a:avLst/>
          </a:prstGeom>
          <a:noFill/>
        </p:spPr>
        <p:txBody>
          <a:bodyPr wrap="square" rtlCol="0">
            <a:spAutoFit/>
          </a:bodyPr>
          <a:lstStyle/>
          <a:p>
            <a:r>
              <a:rPr lang="en-US" dirty="0"/>
              <a:t>Cancer Cell</a:t>
            </a:r>
          </a:p>
        </p:txBody>
      </p:sp>
      <p:sp>
        <p:nvSpPr>
          <p:cNvPr id="71" name="TextBox 70">
            <a:extLst>
              <a:ext uri="{FF2B5EF4-FFF2-40B4-BE49-F238E27FC236}">
                <a16:creationId xmlns:a16="http://schemas.microsoft.com/office/drawing/2014/main" id="{55723DE7-02BC-4E21-BCD4-D7B3CEDC0959}"/>
              </a:ext>
            </a:extLst>
          </p:cNvPr>
          <p:cNvSpPr txBox="1"/>
          <p:nvPr/>
        </p:nvSpPr>
        <p:spPr>
          <a:xfrm>
            <a:off x="3641708" y="6194755"/>
            <a:ext cx="2155124" cy="369332"/>
          </a:xfrm>
          <a:prstGeom prst="rect">
            <a:avLst/>
          </a:prstGeom>
          <a:noFill/>
        </p:spPr>
        <p:txBody>
          <a:bodyPr wrap="square" rtlCol="0">
            <a:spAutoFit/>
          </a:bodyPr>
          <a:lstStyle/>
          <a:p>
            <a:r>
              <a:rPr lang="en-US" dirty="0"/>
              <a:t>Cytotoxic T-Cell</a:t>
            </a:r>
          </a:p>
        </p:txBody>
      </p:sp>
      <p:sp>
        <p:nvSpPr>
          <p:cNvPr id="72" name="TextBox 71">
            <a:extLst>
              <a:ext uri="{FF2B5EF4-FFF2-40B4-BE49-F238E27FC236}">
                <a16:creationId xmlns:a16="http://schemas.microsoft.com/office/drawing/2014/main" id="{F8FC0328-F18D-4657-85C1-46BA6D4E74AB}"/>
              </a:ext>
            </a:extLst>
          </p:cNvPr>
          <p:cNvSpPr txBox="1"/>
          <p:nvPr/>
        </p:nvSpPr>
        <p:spPr>
          <a:xfrm>
            <a:off x="1460156" y="4387466"/>
            <a:ext cx="2155124" cy="646331"/>
          </a:xfrm>
          <a:prstGeom prst="rect">
            <a:avLst/>
          </a:prstGeom>
          <a:noFill/>
        </p:spPr>
        <p:txBody>
          <a:bodyPr wrap="square" rtlCol="0">
            <a:spAutoFit/>
          </a:bodyPr>
          <a:lstStyle/>
          <a:p>
            <a:r>
              <a:rPr lang="en-US" dirty="0"/>
              <a:t>Cytokine release inhibited </a:t>
            </a:r>
          </a:p>
        </p:txBody>
      </p:sp>
      <p:cxnSp>
        <p:nvCxnSpPr>
          <p:cNvPr id="82" name="Connector: Curved 81">
            <a:extLst>
              <a:ext uri="{FF2B5EF4-FFF2-40B4-BE49-F238E27FC236}">
                <a16:creationId xmlns:a16="http://schemas.microsoft.com/office/drawing/2014/main" id="{AE38767C-BE08-4767-A00B-8DE99F8D4CD8}"/>
              </a:ext>
            </a:extLst>
          </p:cNvPr>
          <p:cNvCxnSpPr>
            <a:cxnSpLocks/>
          </p:cNvCxnSpPr>
          <p:nvPr/>
        </p:nvCxnSpPr>
        <p:spPr>
          <a:xfrm rot="10800000">
            <a:off x="2365791" y="5062141"/>
            <a:ext cx="878577" cy="689403"/>
          </a:xfrm>
          <a:prstGeom prst="curvedConnector3">
            <a:avLst>
              <a:gd name="adj1" fmla="val 107459"/>
            </a:avLst>
          </a:prstGeom>
          <a:ln w="12700">
            <a:tailEnd type="non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B5F06F-3C56-4ECE-A2B8-98DCB830F337}"/>
              </a:ext>
            </a:extLst>
          </p:cNvPr>
          <p:cNvCxnSpPr>
            <a:cxnSpLocks/>
          </p:cNvCxnSpPr>
          <p:nvPr/>
        </p:nvCxnSpPr>
        <p:spPr>
          <a:xfrm>
            <a:off x="2162008" y="5004991"/>
            <a:ext cx="399504" cy="1125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9485F96-4753-4C8E-909B-EEDDC304FF16}"/>
              </a:ext>
            </a:extLst>
          </p:cNvPr>
          <p:cNvSpPr/>
          <p:nvPr/>
        </p:nvSpPr>
        <p:spPr>
          <a:xfrm>
            <a:off x="8728262" y="4438572"/>
            <a:ext cx="45719" cy="528878"/>
          </a:xfrm>
          <a:custGeom>
            <a:avLst/>
            <a:gdLst>
              <a:gd name="connsiteX0" fmla="*/ 0 w 45719"/>
              <a:gd name="connsiteY0" fmla="*/ 0 h 528878"/>
              <a:gd name="connsiteX1" fmla="*/ 45719 w 45719"/>
              <a:gd name="connsiteY1" fmla="*/ 0 h 528878"/>
              <a:gd name="connsiteX2" fmla="*/ 45719 w 45719"/>
              <a:gd name="connsiteY2" fmla="*/ 528878 h 528878"/>
              <a:gd name="connsiteX3" fmla="*/ 0 w 45719"/>
              <a:gd name="connsiteY3" fmla="*/ 528878 h 528878"/>
              <a:gd name="connsiteX4" fmla="*/ 0 w 45719"/>
              <a:gd name="connsiteY4" fmla="*/ 0 h 5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528878" fill="none" extrusionOk="0">
                <a:moveTo>
                  <a:pt x="0" y="0"/>
                </a:moveTo>
                <a:cubicBezTo>
                  <a:pt x="20926" y="-1430"/>
                  <a:pt x="36494" y="4219"/>
                  <a:pt x="45719" y="0"/>
                </a:cubicBezTo>
                <a:cubicBezTo>
                  <a:pt x="73621" y="210385"/>
                  <a:pt x="-310" y="273080"/>
                  <a:pt x="45719" y="528878"/>
                </a:cubicBezTo>
                <a:cubicBezTo>
                  <a:pt x="25503" y="532977"/>
                  <a:pt x="11115" y="526697"/>
                  <a:pt x="0" y="528878"/>
                </a:cubicBezTo>
                <a:cubicBezTo>
                  <a:pt x="-18374" y="363645"/>
                  <a:pt x="53090" y="189699"/>
                  <a:pt x="0" y="0"/>
                </a:cubicBezTo>
                <a:close/>
              </a:path>
              <a:path w="45719" h="528878" stroke="0" extrusionOk="0">
                <a:moveTo>
                  <a:pt x="0" y="0"/>
                </a:moveTo>
                <a:cubicBezTo>
                  <a:pt x="18173" y="-1477"/>
                  <a:pt x="31455" y="3772"/>
                  <a:pt x="45719" y="0"/>
                </a:cubicBezTo>
                <a:cubicBezTo>
                  <a:pt x="59504" y="232377"/>
                  <a:pt x="-12129" y="314092"/>
                  <a:pt x="45719" y="528878"/>
                </a:cubicBezTo>
                <a:cubicBezTo>
                  <a:pt x="35821" y="534031"/>
                  <a:pt x="18356" y="527054"/>
                  <a:pt x="0" y="528878"/>
                </a:cubicBezTo>
                <a:cubicBezTo>
                  <a:pt x="-60954" y="377583"/>
                  <a:pt x="25065" y="115721"/>
                  <a:pt x="0" y="0"/>
                </a:cubicBezTo>
                <a:close/>
              </a:path>
            </a:pathLst>
          </a:custGeom>
          <a:solidFill>
            <a:schemeClr val="bg1">
              <a:lumMod val="75000"/>
            </a:schemeClr>
          </a:solidFill>
          <a:ln w="25400">
            <a:solidFill>
              <a:schemeClr val="bg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EA74C0A7-D697-4363-ADA4-F60A4639830B}"/>
              </a:ext>
            </a:extLst>
          </p:cNvPr>
          <p:cNvGrpSpPr/>
          <p:nvPr/>
        </p:nvGrpSpPr>
        <p:grpSpPr>
          <a:xfrm>
            <a:off x="8551966" y="2843291"/>
            <a:ext cx="197631" cy="342323"/>
            <a:chOff x="4015272" y="2843291"/>
            <a:chExt cx="197631" cy="342323"/>
          </a:xfrm>
        </p:grpSpPr>
        <p:cxnSp>
          <p:nvCxnSpPr>
            <p:cNvPr id="94" name="Straight Connector 93">
              <a:extLst>
                <a:ext uri="{FF2B5EF4-FFF2-40B4-BE49-F238E27FC236}">
                  <a16:creationId xmlns:a16="http://schemas.microsoft.com/office/drawing/2014/main" id="{77935817-C4E3-4EB4-9B40-B98240E1080B}"/>
                </a:ext>
              </a:extLst>
            </p:cNvPr>
            <p:cNvCxnSpPr>
              <a:cxnSpLocks/>
            </p:cNvCxnSpPr>
            <p:nvPr/>
          </p:nvCxnSpPr>
          <p:spPr>
            <a:xfrm>
              <a:off x="4015272" y="2856626"/>
              <a:ext cx="0" cy="3289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E4A9317-79AE-4B44-884A-B338DD71F465}"/>
                </a:ext>
              </a:extLst>
            </p:cNvPr>
            <p:cNvCxnSpPr>
              <a:cxnSpLocks/>
            </p:cNvCxnSpPr>
            <p:nvPr/>
          </p:nvCxnSpPr>
          <p:spPr>
            <a:xfrm>
              <a:off x="4212903" y="2843291"/>
              <a:ext cx="0" cy="333196"/>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AE3D2A-2B02-4CD4-AEA9-A17ABCBB0777}"/>
                </a:ext>
              </a:extLst>
            </p:cNvPr>
            <p:cNvCxnSpPr>
              <a:cxnSpLocks/>
            </p:cNvCxnSpPr>
            <p:nvPr/>
          </p:nvCxnSpPr>
          <p:spPr>
            <a:xfrm flipH="1">
              <a:off x="4015273" y="2995691"/>
              <a:ext cx="19691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26925F0-FD29-48A2-A193-0D52504DD108}"/>
              </a:ext>
            </a:extLst>
          </p:cNvPr>
          <p:cNvSpPr/>
          <p:nvPr/>
        </p:nvSpPr>
        <p:spPr>
          <a:xfrm rot="12642292">
            <a:off x="7808276" y="2248120"/>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Connector 97">
            <a:extLst>
              <a:ext uri="{FF2B5EF4-FFF2-40B4-BE49-F238E27FC236}">
                <a16:creationId xmlns:a16="http://schemas.microsoft.com/office/drawing/2014/main" id="{30C47B73-9BBF-4E2D-BC8D-DEF521506E26}"/>
              </a:ext>
            </a:extLst>
          </p:cNvPr>
          <p:cNvCxnSpPr>
            <a:cxnSpLocks/>
          </p:cNvCxnSpPr>
          <p:nvPr/>
        </p:nvCxnSpPr>
        <p:spPr>
          <a:xfrm>
            <a:off x="9014205" y="4209200"/>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AE5FA9-B0F4-4DC0-BD80-5339C790357D}"/>
              </a:ext>
            </a:extLst>
          </p:cNvPr>
          <p:cNvCxnSpPr>
            <a:cxnSpLocks/>
          </p:cNvCxnSpPr>
          <p:nvPr/>
        </p:nvCxnSpPr>
        <p:spPr>
          <a:xfrm>
            <a:off x="9188920" y="4190548"/>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EBD55DFF-848A-40DF-88E4-82DFA37F1738}"/>
              </a:ext>
            </a:extLst>
          </p:cNvPr>
          <p:cNvSpPr/>
          <p:nvPr/>
        </p:nvSpPr>
        <p:spPr>
          <a:xfrm>
            <a:off x="8510388" y="4218483"/>
            <a:ext cx="136939" cy="239543"/>
          </a:xfrm>
          <a:custGeom>
            <a:avLst/>
            <a:gdLst>
              <a:gd name="connsiteX0" fmla="*/ 0 w 136939"/>
              <a:gd name="connsiteY0" fmla="*/ 22824 h 239543"/>
              <a:gd name="connsiteX1" fmla="*/ 22824 w 136939"/>
              <a:gd name="connsiteY1" fmla="*/ 0 h 239543"/>
              <a:gd name="connsiteX2" fmla="*/ 114115 w 136939"/>
              <a:gd name="connsiteY2" fmla="*/ 0 h 239543"/>
              <a:gd name="connsiteX3" fmla="*/ 136939 w 136939"/>
              <a:gd name="connsiteY3" fmla="*/ 22824 h 239543"/>
              <a:gd name="connsiteX4" fmla="*/ 136939 w 136939"/>
              <a:gd name="connsiteY4" fmla="*/ 216719 h 239543"/>
              <a:gd name="connsiteX5" fmla="*/ 114115 w 136939"/>
              <a:gd name="connsiteY5" fmla="*/ 239543 h 239543"/>
              <a:gd name="connsiteX6" fmla="*/ 22824 w 136939"/>
              <a:gd name="connsiteY6" fmla="*/ 239543 h 239543"/>
              <a:gd name="connsiteX7" fmla="*/ 0 w 136939"/>
              <a:gd name="connsiteY7" fmla="*/ 216719 h 239543"/>
              <a:gd name="connsiteX8" fmla="*/ 0 w 136939"/>
              <a:gd name="connsiteY8" fmla="*/ 22824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39" h="239543" fill="none" extrusionOk="0">
                <a:moveTo>
                  <a:pt x="0" y="22824"/>
                </a:moveTo>
                <a:cubicBezTo>
                  <a:pt x="1556" y="8114"/>
                  <a:pt x="10902" y="2054"/>
                  <a:pt x="22824" y="0"/>
                </a:cubicBezTo>
                <a:cubicBezTo>
                  <a:pt x="58565" y="-5459"/>
                  <a:pt x="82012" y="2252"/>
                  <a:pt x="114115" y="0"/>
                </a:cubicBezTo>
                <a:cubicBezTo>
                  <a:pt x="124681" y="2533"/>
                  <a:pt x="135625" y="7094"/>
                  <a:pt x="136939" y="22824"/>
                </a:cubicBezTo>
                <a:cubicBezTo>
                  <a:pt x="145032" y="117702"/>
                  <a:pt x="126924" y="146968"/>
                  <a:pt x="136939" y="216719"/>
                </a:cubicBezTo>
                <a:cubicBezTo>
                  <a:pt x="137180" y="227048"/>
                  <a:pt x="125353" y="242878"/>
                  <a:pt x="114115" y="239543"/>
                </a:cubicBezTo>
                <a:cubicBezTo>
                  <a:pt x="74525" y="242265"/>
                  <a:pt x="47125" y="239086"/>
                  <a:pt x="22824" y="239543"/>
                </a:cubicBezTo>
                <a:cubicBezTo>
                  <a:pt x="8640" y="239556"/>
                  <a:pt x="-426" y="227356"/>
                  <a:pt x="0" y="216719"/>
                </a:cubicBezTo>
                <a:cubicBezTo>
                  <a:pt x="-1921" y="162487"/>
                  <a:pt x="15678" y="113934"/>
                  <a:pt x="0" y="22824"/>
                </a:cubicBezTo>
                <a:close/>
              </a:path>
              <a:path w="136939" h="239543" stroke="0" extrusionOk="0">
                <a:moveTo>
                  <a:pt x="0" y="22824"/>
                </a:moveTo>
                <a:cubicBezTo>
                  <a:pt x="-141" y="7511"/>
                  <a:pt x="10715" y="-677"/>
                  <a:pt x="22824" y="0"/>
                </a:cubicBezTo>
                <a:cubicBezTo>
                  <a:pt x="59045" y="-7936"/>
                  <a:pt x="91866" y="8692"/>
                  <a:pt x="114115" y="0"/>
                </a:cubicBezTo>
                <a:cubicBezTo>
                  <a:pt x="128795" y="635"/>
                  <a:pt x="138625" y="9880"/>
                  <a:pt x="136939" y="22824"/>
                </a:cubicBezTo>
                <a:cubicBezTo>
                  <a:pt x="150808" y="75440"/>
                  <a:pt x="129377" y="127257"/>
                  <a:pt x="136939" y="216719"/>
                </a:cubicBezTo>
                <a:cubicBezTo>
                  <a:pt x="138677" y="228522"/>
                  <a:pt x="127353" y="243207"/>
                  <a:pt x="114115" y="239543"/>
                </a:cubicBezTo>
                <a:cubicBezTo>
                  <a:pt x="71097" y="239855"/>
                  <a:pt x="53049" y="237211"/>
                  <a:pt x="22824" y="239543"/>
                </a:cubicBezTo>
                <a:cubicBezTo>
                  <a:pt x="6547" y="239712"/>
                  <a:pt x="-3266" y="228119"/>
                  <a:pt x="0" y="216719"/>
                </a:cubicBezTo>
                <a:cubicBezTo>
                  <a:pt x="-4100" y="138014"/>
                  <a:pt x="21848" y="100829"/>
                  <a:pt x="0" y="2282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43C8067F-67FC-4990-B259-5359B799C9F5}"/>
              </a:ext>
            </a:extLst>
          </p:cNvPr>
          <p:cNvSpPr/>
          <p:nvPr/>
        </p:nvSpPr>
        <p:spPr>
          <a:xfrm>
            <a:off x="8676724" y="4209818"/>
            <a:ext cx="132738" cy="239543"/>
          </a:xfrm>
          <a:custGeom>
            <a:avLst/>
            <a:gdLst>
              <a:gd name="connsiteX0" fmla="*/ 0 w 132738"/>
              <a:gd name="connsiteY0" fmla="*/ 22123 h 239543"/>
              <a:gd name="connsiteX1" fmla="*/ 22123 w 132738"/>
              <a:gd name="connsiteY1" fmla="*/ 0 h 239543"/>
              <a:gd name="connsiteX2" fmla="*/ 110615 w 132738"/>
              <a:gd name="connsiteY2" fmla="*/ 0 h 239543"/>
              <a:gd name="connsiteX3" fmla="*/ 132738 w 132738"/>
              <a:gd name="connsiteY3" fmla="*/ 22123 h 239543"/>
              <a:gd name="connsiteX4" fmla="*/ 132738 w 132738"/>
              <a:gd name="connsiteY4" fmla="*/ 217420 h 239543"/>
              <a:gd name="connsiteX5" fmla="*/ 110615 w 132738"/>
              <a:gd name="connsiteY5" fmla="*/ 239543 h 239543"/>
              <a:gd name="connsiteX6" fmla="*/ 22123 w 132738"/>
              <a:gd name="connsiteY6" fmla="*/ 239543 h 239543"/>
              <a:gd name="connsiteX7" fmla="*/ 0 w 132738"/>
              <a:gd name="connsiteY7" fmla="*/ 217420 h 239543"/>
              <a:gd name="connsiteX8" fmla="*/ 0 w 132738"/>
              <a:gd name="connsiteY8" fmla="*/ 22123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38" h="239543" fill="none" extrusionOk="0">
                <a:moveTo>
                  <a:pt x="0" y="22123"/>
                </a:moveTo>
                <a:cubicBezTo>
                  <a:pt x="-2636" y="10745"/>
                  <a:pt x="8904" y="-1353"/>
                  <a:pt x="22123" y="0"/>
                </a:cubicBezTo>
                <a:cubicBezTo>
                  <a:pt x="40822" y="-9544"/>
                  <a:pt x="71639" y="2504"/>
                  <a:pt x="110615" y="0"/>
                </a:cubicBezTo>
                <a:cubicBezTo>
                  <a:pt x="122315" y="966"/>
                  <a:pt x="132602" y="10736"/>
                  <a:pt x="132738" y="22123"/>
                </a:cubicBezTo>
                <a:cubicBezTo>
                  <a:pt x="141125" y="97075"/>
                  <a:pt x="115484" y="126404"/>
                  <a:pt x="132738" y="217420"/>
                </a:cubicBezTo>
                <a:cubicBezTo>
                  <a:pt x="131369" y="232136"/>
                  <a:pt x="121628" y="241347"/>
                  <a:pt x="110615" y="239543"/>
                </a:cubicBezTo>
                <a:cubicBezTo>
                  <a:pt x="85588" y="245981"/>
                  <a:pt x="46661" y="238583"/>
                  <a:pt x="22123" y="239543"/>
                </a:cubicBezTo>
                <a:cubicBezTo>
                  <a:pt x="11664" y="241488"/>
                  <a:pt x="-1159" y="226338"/>
                  <a:pt x="0" y="217420"/>
                </a:cubicBezTo>
                <a:cubicBezTo>
                  <a:pt x="-7803" y="136241"/>
                  <a:pt x="18559" y="85091"/>
                  <a:pt x="0" y="22123"/>
                </a:cubicBezTo>
                <a:close/>
              </a:path>
              <a:path w="132738" h="239543" stroke="0" extrusionOk="0">
                <a:moveTo>
                  <a:pt x="0" y="22123"/>
                </a:moveTo>
                <a:cubicBezTo>
                  <a:pt x="1558" y="10849"/>
                  <a:pt x="10862" y="1666"/>
                  <a:pt x="22123" y="0"/>
                </a:cubicBezTo>
                <a:cubicBezTo>
                  <a:pt x="42912" y="-975"/>
                  <a:pt x="67488" y="2200"/>
                  <a:pt x="110615" y="0"/>
                </a:cubicBezTo>
                <a:cubicBezTo>
                  <a:pt x="122533" y="-149"/>
                  <a:pt x="130436" y="10888"/>
                  <a:pt x="132738" y="22123"/>
                </a:cubicBezTo>
                <a:cubicBezTo>
                  <a:pt x="153332" y="67786"/>
                  <a:pt x="123581" y="175778"/>
                  <a:pt x="132738" y="217420"/>
                </a:cubicBezTo>
                <a:cubicBezTo>
                  <a:pt x="131645" y="230174"/>
                  <a:pt x="124334" y="239064"/>
                  <a:pt x="110615" y="239543"/>
                </a:cubicBezTo>
                <a:cubicBezTo>
                  <a:pt x="85384" y="242545"/>
                  <a:pt x="43095" y="235388"/>
                  <a:pt x="22123" y="239543"/>
                </a:cubicBezTo>
                <a:cubicBezTo>
                  <a:pt x="10389" y="239585"/>
                  <a:pt x="1719" y="228508"/>
                  <a:pt x="0" y="217420"/>
                </a:cubicBezTo>
                <a:cubicBezTo>
                  <a:pt x="-7771" y="137177"/>
                  <a:pt x="7501" y="85644"/>
                  <a:pt x="0" y="22123"/>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3AB616EB-0C80-4897-9E2C-36C9ADC277D6}"/>
              </a:ext>
            </a:extLst>
          </p:cNvPr>
          <p:cNvSpPr/>
          <p:nvPr/>
        </p:nvSpPr>
        <p:spPr>
          <a:xfrm>
            <a:off x="8683548" y="3766517"/>
            <a:ext cx="149179" cy="411893"/>
          </a:xfrm>
          <a:custGeom>
            <a:avLst/>
            <a:gdLst>
              <a:gd name="connsiteX0" fmla="*/ 0 w 149179"/>
              <a:gd name="connsiteY0" fmla="*/ 24864 h 411893"/>
              <a:gd name="connsiteX1" fmla="*/ 24864 w 149179"/>
              <a:gd name="connsiteY1" fmla="*/ 0 h 411893"/>
              <a:gd name="connsiteX2" fmla="*/ 124315 w 149179"/>
              <a:gd name="connsiteY2" fmla="*/ 0 h 411893"/>
              <a:gd name="connsiteX3" fmla="*/ 149179 w 149179"/>
              <a:gd name="connsiteY3" fmla="*/ 24864 h 411893"/>
              <a:gd name="connsiteX4" fmla="*/ 149179 w 149179"/>
              <a:gd name="connsiteY4" fmla="*/ 387029 h 411893"/>
              <a:gd name="connsiteX5" fmla="*/ 124315 w 149179"/>
              <a:gd name="connsiteY5" fmla="*/ 411893 h 411893"/>
              <a:gd name="connsiteX6" fmla="*/ 24864 w 149179"/>
              <a:gd name="connsiteY6" fmla="*/ 411893 h 411893"/>
              <a:gd name="connsiteX7" fmla="*/ 0 w 149179"/>
              <a:gd name="connsiteY7" fmla="*/ 387029 h 411893"/>
              <a:gd name="connsiteX8" fmla="*/ 0 w 149179"/>
              <a:gd name="connsiteY8" fmla="*/ 24864 h 41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1893" fill="none" extrusionOk="0">
                <a:moveTo>
                  <a:pt x="0" y="24864"/>
                </a:moveTo>
                <a:cubicBezTo>
                  <a:pt x="547" y="11531"/>
                  <a:pt x="12528" y="987"/>
                  <a:pt x="24864" y="0"/>
                </a:cubicBezTo>
                <a:cubicBezTo>
                  <a:pt x="53984" y="-7508"/>
                  <a:pt x="77465" y="5784"/>
                  <a:pt x="124315" y="0"/>
                </a:cubicBezTo>
                <a:cubicBezTo>
                  <a:pt x="136903" y="775"/>
                  <a:pt x="148388" y="9679"/>
                  <a:pt x="149179" y="24864"/>
                </a:cubicBezTo>
                <a:cubicBezTo>
                  <a:pt x="185191" y="177388"/>
                  <a:pt x="110628" y="280198"/>
                  <a:pt x="149179" y="387029"/>
                </a:cubicBezTo>
                <a:cubicBezTo>
                  <a:pt x="147200" y="399094"/>
                  <a:pt x="135439" y="410914"/>
                  <a:pt x="124315" y="411893"/>
                </a:cubicBezTo>
                <a:cubicBezTo>
                  <a:pt x="81186" y="417867"/>
                  <a:pt x="61180" y="411469"/>
                  <a:pt x="24864" y="411893"/>
                </a:cubicBezTo>
                <a:cubicBezTo>
                  <a:pt x="9718" y="413311"/>
                  <a:pt x="1949" y="399992"/>
                  <a:pt x="0" y="387029"/>
                </a:cubicBezTo>
                <a:cubicBezTo>
                  <a:pt x="-39388" y="305966"/>
                  <a:pt x="7140" y="190185"/>
                  <a:pt x="0" y="24864"/>
                </a:cubicBezTo>
                <a:close/>
              </a:path>
              <a:path w="149179" h="411893" stroke="0" extrusionOk="0">
                <a:moveTo>
                  <a:pt x="0" y="24864"/>
                </a:moveTo>
                <a:cubicBezTo>
                  <a:pt x="-769" y="10080"/>
                  <a:pt x="8746" y="-1522"/>
                  <a:pt x="24864" y="0"/>
                </a:cubicBezTo>
                <a:cubicBezTo>
                  <a:pt x="61090" y="-34"/>
                  <a:pt x="78764" y="9559"/>
                  <a:pt x="124315" y="0"/>
                </a:cubicBezTo>
                <a:cubicBezTo>
                  <a:pt x="135678" y="3371"/>
                  <a:pt x="147738" y="10154"/>
                  <a:pt x="149179" y="24864"/>
                </a:cubicBezTo>
                <a:cubicBezTo>
                  <a:pt x="181220" y="132764"/>
                  <a:pt x="128561" y="225950"/>
                  <a:pt x="149179" y="387029"/>
                </a:cubicBezTo>
                <a:cubicBezTo>
                  <a:pt x="150019" y="396742"/>
                  <a:pt x="137491" y="413983"/>
                  <a:pt x="124315" y="411893"/>
                </a:cubicBezTo>
                <a:cubicBezTo>
                  <a:pt x="100481" y="412358"/>
                  <a:pt x="45010" y="400184"/>
                  <a:pt x="24864" y="411893"/>
                </a:cubicBezTo>
                <a:cubicBezTo>
                  <a:pt x="13068" y="410683"/>
                  <a:pt x="82" y="402846"/>
                  <a:pt x="0" y="387029"/>
                </a:cubicBezTo>
                <a:cubicBezTo>
                  <a:pt x="-39158" y="305355"/>
                  <a:pt x="566" y="18327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3D67E215-527F-4D8F-9516-CCD46B138FAF}"/>
              </a:ext>
            </a:extLst>
          </p:cNvPr>
          <p:cNvSpPr/>
          <p:nvPr/>
        </p:nvSpPr>
        <p:spPr>
          <a:xfrm>
            <a:off x="8492182" y="3767999"/>
            <a:ext cx="149179" cy="419590"/>
          </a:xfrm>
          <a:custGeom>
            <a:avLst/>
            <a:gdLst>
              <a:gd name="connsiteX0" fmla="*/ 0 w 149179"/>
              <a:gd name="connsiteY0" fmla="*/ 24864 h 419590"/>
              <a:gd name="connsiteX1" fmla="*/ 24864 w 149179"/>
              <a:gd name="connsiteY1" fmla="*/ 0 h 419590"/>
              <a:gd name="connsiteX2" fmla="*/ 124315 w 149179"/>
              <a:gd name="connsiteY2" fmla="*/ 0 h 419590"/>
              <a:gd name="connsiteX3" fmla="*/ 149179 w 149179"/>
              <a:gd name="connsiteY3" fmla="*/ 24864 h 419590"/>
              <a:gd name="connsiteX4" fmla="*/ 149179 w 149179"/>
              <a:gd name="connsiteY4" fmla="*/ 394726 h 419590"/>
              <a:gd name="connsiteX5" fmla="*/ 124315 w 149179"/>
              <a:gd name="connsiteY5" fmla="*/ 419590 h 419590"/>
              <a:gd name="connsiteX6" fmla="*/ 24864 w 149179"/>
              <a:gd name="connsiteY6" fmla="*/ 419590 h 419590"/>
              <a:gd name="connsiteX7" fmla="*/ 0 w 149179"/>
              <a:gd name="connsiteY7" fmla="*/ 394726 h 419590"/>
              <a:gd name="connsiteX8" fmla="*/ 0 w 149179"/>
              <a:gd name="connsiteY8" fmla="*/ 24864 h 41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9590" fill="none" extrusionOk="0">
                <a:moveTo>
                  <a:pt x="0" y="24864"/>
                </a:moveTo>
                <a:cubicBezTo>
                  <a:pt x="1590" y="13499"/>
                  <a:pt x="11470" y="3497"/>
                  <a:pt x="24864" y="0"/>
                </a:cubicBezTo>
                <a:cubicBezTo>
                  <a:pt x="56934" y="-9198"/>
                  <a:pt x="76662" y="9914"/>
                  <a:pt x="124315" y="0"/>
                </a:cubicBezTo>
                <a:cubicBezTo>
                  <a:pt x="138674" y="-778"/>
                  <a:pt x="147410" y="10448"/>
                  <a:pt x="149179" y="24864"/>
                </a:cubicBezTo>
                <a:cubicBezTo>
                  <a:pt x="165172" y="134969"/>
                  <a:pt x="140687" y="268911"/>
                  <a:pt x="149179" y="394726"/>
                </a:cubicBezTo>
                <a:cubicBezTo>
                  <a:pt x="147736" y="405516"/>
                  <a:pt x="138343" y="415585"/>
                  <a:pt x="124315" y="419590"/>
                </a:cubicBezTo>
                <a:cubicBezTo>
                  <a:pt x="99072" y="428565"/>
                  <a:pt x="68914" y="415713"/>
                  <a:pt x="24864" y="419590"/>
                </a:cubicBezTo>
                <a:cubicBezTo>
                  <a:pt x="9961" y="419638"/>
                  <a:pt x="1143" y="406397"/>
                  <a:pt x="0" y="394726"/>
                </a:cubicBezTo>
                <a:cubicBezTo>
                  <a:pt x="-26454" y="238891"/>
                  <a:pt x="36937" y="198154"/>
                  <a:pt x="0" y="24864"/>
                </a:cubicBezTo>
                <a:close/>
              </a:path>
              <a:path w="149179" h="419590" stroke="0" extrusionOk="0">
                <a:moveTo>
                  <a:pt x="0" y="24864"/>
                </a:moveTo>
                <a:cubicBezTo>
                  <a:pt x="-1208" y="10387"/>
                  <a:pt x="9838" y="485"/>
                  <a:pt x="24864" y="0"/>
                </a:cubicBezTo>
                <a:cubicBezTo>
                  <a:pt x="65380" y="-10650"/>
                  <a:pt x="84019" y="9160"/>
                  <a:pt x="124315" y="0"/>
                </a:cubicBezTo>
                <a:cubicBezTo>
                  <a:pt x="136193" y="-1410"/>
                  <a:pt x="147740" y="14086"/>
                  <a:pt x="149179" y="24864"/>
                </a:cubicBezTo>
                <a:cubicBezTo>
                  <a:pt x="167764" y="187250"/>
                  <a:pt x="110364" y="267702"/>
                  <a:pt x="149179" y="394726"/>
                </a:cubicBezTo>
                <a:cubicBezTo>
                  <a:pt x="149829" y="407121"/>
                  <a:pt x="136439" y="419344"/>
                  <a:pt x="124315" y="419590"/>
                </a:cubicBezTo>
                <a:cubicBezTo>
                  <a:pt x="75446" y="421389"/>
                  <a:pt x="61897" y="416699"/>
                  <a:pt x="24864" y="419590"/>
                </a:cubicBezTo>
                <a:cubicBezTo>
                  <a:pt x="10883" y="420002"/>
                  <a:pt x="-1495" y="406724"/>
                  <a:pt x="0" y="394726"/>
                </a:cubicBezTo>
                <a:cubicBezTo>
                  <a:pt x="-13103" y="214628"/>
                  <a:pt x="29510" y="18336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302D20DD-3141-43F2-9E90-3A51C28B4EA4}"/>
              </a:ext>
            </a:extLst>
          </p:cNvPr>
          <p:cNvSpPr/>
          <p:nvPr/>
        </p:nvSpPr>
        <p:spPr>
          <a:xfrm rot="18928810">
            <a:off x="8133658" y="3936682"/>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219DEAE8-688A-4DD6-AA7C-A07D45D7CFA9}"/>
              </a:ext>
            </a:extLst>
          </p:cNvPr>
          <p:cNvSpPr/>
          <p:nvPr/>
        </p:nvSpPr>
        <p:spPr>
          <a:xfrm rot="21175776">
            <a:off x="7610500" y="3860780"/>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ardrop 105">
            <a:extLst>
              <a:ext uri="{FF2B5EF4-FFF2-40B4-BE49-F238E27FC236}">
                <a16:creationId xmlns:a16="http://schemas.microsoft.com/office/drawing/2014/main" id="{927B09DB-EF34-45D2-A532-E2576F14BA36}"/>
              </a:ext>
            </a:extLst>
          </p:cNvPr>
          <p:cNvSpPr/>
          <p:nvPr/>
        </p:nvSpPr>
        <p:spPr>
          <a:xfrm rot="1162271">
            <a:off x="7809123" y="4574958"/>
            <a:ext cx="2079656" cy="1628744"/>
          </a:xfrm>
          <a:custGeom>
            <a:avLst/>
            <a:gdLst>
              <a:gd name="connsiteX0" fmla="*/ 0 w 2079656"/>
              <a:gd name="connsiteY0" fmla="*/ 814372 h 1628744"/>
              <a:gd name="connsiteX1" fmla="*/ 1039828 w 2079656"/>
              <a:gd name="connsiteY1" fmla="*/ 0 h 1628744"/>
              <a:gd name="connsiteX2" fmla="*/ 1804122 w 2079656"/>
              <a:gd name="connsiteY2" fmla="*/ 215792 h 1628744"/>
              <a:gd name="connsiteX3" fmla="*/ 2079656 w 2079656"/>
              <a:gd name="connsiteY3" fmla="*/ 814372 h 1628744"/>
              <a:gd name="connsiteX4" fmla="*/ 1039828 w 2079656"/>
              <a:gd name="connsiteY4" fmla="*/ 1628744 h 1628744"/>
              <a:gd name="connsiteX5" fmla="*/ 0 w 2079656"/>
              <a:gd name="connsiteY5" fmla="*/ 814372 h 162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656" h="1628744" fill="none" extrusionOk="0">
                <a:moveTo>
                  <a:pt x="0" y="814372"/>
                </a:moveTo>
                <a:cubicBezTo>
                  <a:pt x="-120284" y="346187"/>
                  <a:pt x="449497" y="15111"/>
                  <a:pt x="1039828" y="0"/>
                </a:cubicBezTo>
                <a:cubicBezTo>
                  <a:pt x="1289849" y="-45236"/>
                  <a:pt x="1541676" y="82605"/>
                  <a:pt x="1804122" y="215792"/>
                </a:cubicBezTo>
                <a:cubicBezTo>
                  <a:pt x="2017574" y="431981"/>
                  <a:pt x="2089791" y="617282"/>
                  <a:pt x="2079656" y="814372"/>
                </a:cubicBezTo>
                <a:cubicBezTo>
                  <a:pt x="2003470" y="1251814"/>
                  <a:pt x="1644286" y="1653423"/>
                  <a:pt x="1039828" y="1628744"/>
                </a:cubicBezTo>
                <a:cubicBezTo>
                  <a:pt x="498319" y="1677529"/>
                  <a:pt x="12322" y="1391753"/>
                  <a:pt x="0" y="814372"/>
                </a:cubicBezTo>
                <a:close/>
              </a:path>
              <a:path w="2079656" h="1628744" stroke="0" extrusionOk="0">
                <a:moveTo>
                  <a:pt x="0" y="814372"/>
                </a:moveTo>
                <a:cubicBezTo>
                  <a:pt x="-17733" y="353669"/>
                  <a:pt x="314172" y="56814"/>
                  <a:pt x="1039828" y="0"/>
                </a:cubicBezTo>
                <a:cubicBezTo>
                  <a:pt x="1348833" y="11419"/>
                  <a:pt x="1503829" y="73379"/>
                  <a:pt x="1804122" y="215792"/>
                </a:cubicBezTo>
                <a:cubicBezTo>
                  <a:pt x="1953973" y="448364"/>
                  <a:pt x="2071009" y="662641"/>
                  <a:pt x="2079656" y="814372"/>
                </a:cubicBezTo>
                <a:cubicBezTo>
                  <a:pt x="2012884" y="1227604"/>
                  <a:pt x="1627836" y="1635303"/>
                  <a:pt x="1039828" y="1628744"/>
                </a:cubicBezTo>
                <a:cubicBezTo>
                  <a:pt x="565858" y="1640644"/>
                  <a:pt x="19083" y="1224865"/>
                  <a:pt x="0" y="814372"/>
                </a:cubicBezTo>
                <a:close/>
              </a:path>
            </a:pathLst>
          </a:custGeom>
          <a:solidFill>
            <a:schemeClr val="accent5">
              <a:lumMod val="40000"/>
              <a:lumOff val="60000"/>
            </a:schemeClr>
          </a:solidFill>
          <a:ln w="25400">
            <a:extLst>
              <a:ext uri="{C807C97D-BFC1-408E-A445-0C87EB9F89A2}">
                <ask:lineSketchStyleProps xmlns:ask="http://schemas.microsoft.com/office/drawing/2018/sketchyshapes" sd="1219033472">
                  <a:prstGeom prst="teardrop">
                    <a:avLst>
                      <a:gd name="adj" fmla="val 735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CE593CE3-D909-4303-8407-2A860A6CB2E9}"/>
              </a:ext>
            </a:extLst>
          </p:cNvPr>
          <p:cNvSpPr/>
          <p:nvPr/>
        </p:nvSpPr>
        <p:spPr>
          <a:xfrm rot="1092158">
            <a:off x="8438674" y="5054707"/>
            <a:ext cx="807574" cy="635468"/>
          </a:xfrm>
          <a:custGeom>
            <a:avLst/>
            <a:gdLst>
              <a:gd name="connsiteX0" fmla="*/ 0 w 807574"/>
              <a:gd name="connsiteY0" fmla="*/ 317734 h 635468"/>
              <a:gd name="connsiteX1" fmla="*/ 403787 w 807574"/>
              <a:gd name="connsiteY1" fmla="*/ 0 h 635468"/>
              <a:gd name="connsiteX2" fmla="*/ 807574 w 807574"/>
              <a:gd name="connsiteY2" fmla="*/ 317734 h 635468"/>
              <a:gd name="connsiteX3" fmla="*/ 403787 w 807574"/>
              <a:gd name="connsiteY3" fmla="*/ 635468 h 635468"/>
              <a:gd name="connsiteX4" fmla="*/ 0 w 807574"/>
              <a:gd name="connsiteY4" fmla="*/ 317734 h 63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574" h="635468" fill="none" extrusionOk="0">
                <a:moveTo>
                  <a:pt x="0" y="317734"/>
                </a:moveTo>
                <a:cubicBezTo>
                  <a:pt x="-57017" y="155654"/>
                  <a:pt x="171915" y="7763"/>
                  <a:pt x="403787" y="0"/>
                </a:cubicBezTo>
                <a:cubicBezTo>
                  <a:pt x="619088" y="-1652"/>
                  <a:pt x="793510" y="112715"/>
                  <a:pt x="807574" y="317734"/>
                </a:cubicBezTo>
                <a:cubicBezTo>
                  <a:pt x="818246" y="494515"/>
                  <a:pt x="602850" y="670116"/>
                  <a:pt x="403787" y="635468"/>
                </a:cubicBezTo>
                <a:cubicBezTo>
                  <a:pt x="184165" y="644685"/>
                  <a:pt x="19442" y="484308"/>
                  <a:pt x="0" y="317734"/>
                </a:cubicBezTo>
                <a:close/>
              </a:path>
              <a:path w="807574" h="635468" stroke="0" extrusionOk="0">
                <a:moveTo>
                  <a:pt x="0" y="317734"/>
                </a:moveTo>
                <a:cubicBezTo>
                  <a:pt x="-17383" y="142898"/>
                  <a:pt x="230587" y="11529"/>
                  <a:pt x="403787" y="0"/>
                </a:cubicBezTo>
                <a:cubicBezTo>
                  <a:pt x="632852" y="6783"/>
                  <a:pt x="769516" y="121607"/>
                  <a:pt x="807574" y="317734"/>
                </a:cubicBezTo>
                <a:cubicBezTo>
                  <a:pt x="834988" y="500289"/>
                  <a:pt x="639719" y="627671"/>
                  <a:pt x="403787" y="635468"/>
                </a:cubicBezTo>
                <a:cubicBezTo>
                  <a:pt x="200315" y="629680"/>
                  <a:pt x="-14906" y="490741"/>
                  <a:pt x="0" y="317734"/>
                </a:cubicBezTo>
                <a:close/>
              </a:path>
            </a:pathLst>
          </a:custGeom>
          <a:solidFill>
            <a:schemeClr val="accent1">
              <a:lumMod val="75000"/>
              <a:alpha val="57000"/>
            </a:schemeClr>
          </a:solidFill>
          <a:ln>
            <a:solidFill>
              <a:schemeClr val="tx2">
                <a:lumMod val="20000"/>
                <a:lumOff val="8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ardrop 107">
            <a:extLst>
              <a:ext uri="{FF2B5EF4-FFF2-40B4-BE49-F238E27FC236}">
                <a16:creationId xmlns:a16="http://schemas.microsoft.com/office/drawing/2014/main" id="{F1177633-210C-4A51-BD8A-9B7C5B00358E}"/>
              </a:ext>
            </a:extLst>
          </p:cNvPr>
          <p:cNvSpPr/>
          <p:nvPr/>
        </p:nvSpPr>
        <p:spPr>
          <a:xfrm rot="21214904">
            <a:off x="7643774" y="873721"/>
            <a:ext cx="2230908" cy="2013926"/>
          </a:xfrm>
          <a:custGeom>
            <a:avLst/>
            <a:gdLst>
              <a:gd name="connsiteX0" fmla="*/ 0 w 2230908"/>
              <a:gd name="connsiteY0" fmla="*/ 1006963 h 2013926"/>
              <a:gd name="connsiteX1" fmla="*/ 1115454 w 2230908"/>
              <a:gd name="connsiteY1" fmla="*/ 0 h 2013926"/>
              <a:gd name="connsiteX2" fmla="*/ 1839384 w 2230908"/>
              <a:gd name="connsiteY2" fmla="*/ 353444 h 2013926"/>
              <a:gd name="connsiteX3" fmla="*/ 2230908 w 2230908"/>
              <a:gd name="connsiteY3" fmla="*/ 1006963 h 2013926"/>
              <a:gd name="connsiteX4" fmla="*/ 1115454 w 2230908"/>
              <a:gd name="connsiteY4" fmla="*/ 2013926 h 2013926"/>
              <a:gd name="connsiteX5" fmla="*/ 0 w 2230908"/>
              <a:gd name="connsiteY5" fmla="*/ 1006963 h 20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908" h="2013926" fill="none" extrusionOk="0">
                <a:moveTo>
                  <a:pt x="0" y="1006963"/>
                </a:moveTo>
                <a:cubicBezTo>
                  <a:pt x="-180896" y="423131"/>
                  <a:pt x="399093" y="94443"/>
                  <a:pt x="1115454" y="0"/>
                </a:cubicBezTo>
                <a:cubicBezTo>
                  <a:pt x="1348667" y="-77212"/>
                  <a:pt x="1560975" y="169372"/>
                  <a:pt x="1839384" y="353444"/>
                </a:cubicBezTo>
                <a:cubicBezTo>
                  <a:pt x="2121211" y="582935"/>
                  <a:pt x="2236126" y="790379"/>
                  <a:pt x="2230908" y="1006963"/>
                </a:cubicBezTo>
                <a:cubicBezTo>
                  <a:pt x="2051690" y="1534106"/>
                  <a:pt x="1754638" y="2032847"/>
                  <a:pt x="1115454" y="2013926"/>
                </a:cubicBezTo>
                <a:cubicBezTo>
                  <a:pt x="556878" y="2099478"/>
                  <a:pt x="10664" y="1673543"/>
                  <a:pt x="0" y="1006963"/>
                </a:cubicBezTo>
                <a:close/>
              </a:path>
              <a:path w="2230908" h="2013926" stroke="0" extrusionOk="0">
                <a:moveTo>
                  <a:pt x="0" y="1006963"/>
                </a:moveTo>
                <a:cubicBezTo>
                  <a:pt x="-97247" y="390849"/>
                  <a:pt x="460982" y="14421"/>
                  <a:pt x="1115454" y="0"/>
                </a:cubicBezTo>
                <a:cubicBezTo>
                  <a:pt x="1382694" y="5459"/>
                  <a:pt x="1551470" y="119297"/>
                  <a:pt x="1839384" y="353444"/>
                </a:cubicBezTo>
                <a:cubicBezTo>
                  <a:pt x="2069571" y="601390"/>
                  <a:pt x="2226127" y="815552"/>
                  <a:pt x="2230908" y="1006963"/>
                </a:cubicBezTo>
                <a:cubicBezTo>
                  <a:pt x="2083356" y="1482364"/>
                  <a:pt x="1790653" y="2042189"/>
                  <a:pt x="1115454" y="2013926"/>
                </a:cubicBezTo>
                <a:cubicBezTo>
                  <a:pt x="574257" y="2022806"/>
                  <a:pt x="9651" y="1543232"/>
                  <a:pt x="0" y="1006963"/>
                </a:cubicBezTo>
                <a:close/>
              </a:path>
            </a:pathLst>
          </a:custGeom>
          <a:solidFill>
            <a:schemeClr val="accent2">
              <a:lumMod val="40000"/>
              <a:lumOff val="60000"/>
            </a:schemeClr>
          </a:solidFill>
          <a:ln w="12700">
            <a:solidFill>
              <a:schemeClr val="accent2">
                <a:lumMod val="75000"/>
              </a:schemeClr>
            </a:solidFill>
            <a:extLst>
              <a:ext uri="{C807C97D-BFC1-408E-A445-0C87EB9F89A2}">
                <ask:lineSketchStyleProps xmlns:ask="http://schemas.microsoft.com/office/drawing/2018/sketchyshapes" sd="1219033472">
                  <a:prstGeom prst="teardrop">
                    <a:avLst>
                      <a:gd name="adj" fmla="val 649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ED890DAB-6843-4831-94E7-F66F69568471}"/>
              </a:ext>
            </a:extLst>
          </p:cNvPr>
          <p:cNvSpPr/>
          <p:nvPr/>
        </p:nvSpPr>
        <p:spPr>
          <a:xfrm>
            <a:off x="8087767" y="1270240"/>
            <a:ext cx="1137986" cy="1246061"/>
          </a:xfrm>
          <a:custGeom>
            <a:avLst/>
            <a:gdLst>
              <a:gd name="connsiteX0" fmla="*/ 0 w 1137986"/>
              <a:gd name="connsiteY0" fmla="*/ 623031 h 1246061"/>
              <a:gd name="connsiteX1" fmla="*/ 568993 w 1137986"/>
              <a:gd name="connsiteY1" fmla="*/ 0 h 1246061"/>
              <a:gd name="connsiteX2" fmla="*/ 1137986 w 1137986"/>
              <a:gd name="connsiteY2" fmla="*/ 623031 h 1246061"/>
              <a:gd name="connsiteX3" fmla="*/ 568993 w 1137986"/>
              <a:gd name="connsiteY3" fmla="*/ 1246062 h 1246061"/>
              <a:gd name="connsiteX4" fmla="*/ 0 w 1137986"/>
              <a:gd name="connsiteY4" fmla="*/ 623031 h 124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86" h="1246061" fill="none" extrusionOk="0">
                <a:moveTo>
                  <a:pt x="0" y="623031"/>
                </a:moveTo>
                <a:cubicBezTo>
                  <a:pt x="-31563" y="286358"/>
                  <a:pt x="187459" y="58906"/>
                  <a:pt x="568993" y="0"/>
                </a:cubicBezTo>
                <a:cubicBezTo>
                  <a:pt x="847613" y="-7637"/>
                  <a:pt x="1095866" y="190474"/>
                  <a:pt x="1137986" y="623031"/>
                </a:cubicBezTo>
                <a:cubicBezTo>
                  <a:pt x="1152580" y="968901"/>
                  <a:pt x="875113" y="1257822"/>
                  <a:pt x="568993" y="1246062"/>
                </a:cubicBezTo>
                <a:cubicBezTo>
                  <a:pt x="266690" y="1278596"/>
                  <a:pt x="75488" y="932543"/>
                  <a:pt x="0" y="623031"/>
                </a:cubicBezTo>
                <a:close/>
              </a:path>
              <a:path w="1137986" h="1246061" stroke="0" extrusionOk="0">
                <a:moveTo>
                  <a:pt x="0" y="623031"/>
                </a:moveTo>
                <a:cubicBezTo>
                  <a:pt x="-45672" y="280632"/>
                  <a:pt x="307076" y="12113"/>
                  <a:pt x="568993" y="0"/>
                </a:cubicBezTo>
                <a:cubicBezTo>
                  <a:pt x="924299" y="45958"/>
                  <a:pt x="1075487" y="245033"/>
                  <a:pt x="1137986" y="623031"/>
                </a:cubicBezTo>
                <a:cubicBezTo>
                  <a:pt x="1150182" y="970269"/>
                  <a:pt x="926276" y="1220105"/>
                  <a:pt x="568993" y="1246062"/>
                </a:cubicBezTo>
                <a:cubicBezTo>
                  <a:pt x="333934" y="1222598"/>
                  <a:pt x="-27251" y="962601"/>
                  <a:pt x="0" y="623031"/>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C340197-7D7A-4582-9489-F4F978D9C27C}"/>
              </a:ext>
            </a:extLst>
          </p:cNvPr>
          <p:cNvSpPr/>
          <p:nvPr/>
        </p:nvSpPr>
        <p:spPr>
          <a:xfrm flipV="1">
            <a:off x="8108469" y="1247380"/>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7F50EE01-AAB5-4E99-ACB1-B7F8617EC557}"/>
              </a:ext>
            </a:extLst>
          </p:cNvPr>
          <p:cNvSpPr/>
          <p:nvPr/>
        </p:nvSpPr>
        <p:spPr>
          <a:xfrm flipV="1">
            <a:off x="8199191" y="1121406"/>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1F3257AF-EC13-4D8D-85C0-272465E76573}"/>
              </a:ext>
            </a:extLst>
          </p:cNvPr>
          <p:cNvSpPr/>
          <p:nvPr/>
        </p:nvSpPr>
        <p:spPr>
          <a:xfrm flipV="1">
            <a:off x="7904622" y="142314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7B09736-EAC9-4B8C-B1E7-A73D5FA0120C}"/>
              </a:ext>
            </a:extLst>
          </p:cNvPr>
          <p:cNvSpPr/>
          <p:nvPr/>
        </p:nvSpPr>
        <p:spPr>
          <a:xfrm flipV="1">
            <a:off x="9403726" y="21085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5D53A71-9C13-4844-B32E-3458FAF1562E}"/>
              </a:ext>
            </a:extLst>
          </p:cNvPr>
          <p:cNvSpPr/>
          <p:nvPr/>
        </p:nvSpPr>
        <p:spPr>
          <a:xfrm flipV="1">
            <a:off x="9494448" y="1982609"/>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CADC1DF0-DBCC-4267-8CDB-B201202CBF34}"/>
              </a:ext>
            </a:extLst>
          </p:cNvPr>
          <p:cNvSpPr/>
          <p:nvPr/>
        </p:nvSpPr>
        <p:spPr>
          <a:xfrm flipV="1">
            <a:off x="9199879" y="228434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F3BF02A-93B4-44F1-9DE7-1B912DDBE1FA}"/>
              </a:ext>
            </a:extLst>
          </p:cNvPr>
          <p:cNvSpPr/>
          <p:nvPr/>
        </p:nvSpPr>
        <p:spPr>
          <a:xfrm flipV="1">
            <a:off x="9052305" y="1340471"/>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C1991125-F3C2-43F9-B9ED-0A6F9AC23DC7}"/>
              </a:ext>
            </a:extLst>
          </p:cNvPr>
          <p:cNvSpPr/>
          <p:nvPr/>
        </p:nvSpPr>
        <p:spPr>
          <a:xfrm flipV="1">
            <a:off x="9220632" y="140028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15C720CF-E505-441B-B676-47A94EC7681D}"/>
              </a:ext>
            </a:extLst>
          </p:cNvPr>
          <p:cNvSpPr/>
          <p:nvPr/>
        </p:nvSpPr>
        <p:spPr>
          <a:xfrm flipV="1">
            <a:off x="8449813" y="26642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9442B12A-3C3A-408D-A3DB-35EC6DB2A045}"/>
              </a:ext>
            </a:extLst>
          </p:cNvPr>
          <p:cNvSpPr/>
          <p:nvPr/>
        </p:nvSpPr>
        <p:spPr>
          <a:xfrm flipV="1">
            <a:off x="7886292" y="211942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D2847B11-0EE3-4CF8-9513-EE70D0D1CD69}"/>
              </a:ext>
            </a:extLst>
          </p:cNvPr>
          <p:cNvSpPr/>
          <p:nvPr/>
        </p:nvSpPr>
        <p:spPr>
          <a:xfrm flipV="1">
            <a:off x="8067922" y="2351202"/>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A35DF6E-4BAD-4FEB-88A2-5E7DFA6FE1B2}"/>
              </a:ext>
            </a:extLst>
          </p:cNvPr>
          <p:cNvSpPr/>
          <p:nvPr/>
        </p:nvSpPr>
        <p:spPr>
          <a:xfrm flipV="1">
            <a:off x="9104737" y="264142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F28AD0C2-03BC-451E-9CFB-3245FE6E918D}"/>
              </a:ext>
            </a:extLst>
          </p:cNvPr>
          <p:cNvSpPr/>
          <p:nvPr/>
        </p:nvSpPr>
        <p:spPr>
          <a:xfrm>
            <a:off x="8922122"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34515" y="-3525"/>
                  <a:pt x="80955" y="5874"/>
                  <a:pt x="144190" y="0"/>
                </a:cubicBezTo>
                <a:cubicBezTo>
                  <a:pt x="129663" y="117883"/>
                  <a:pt x="144397" y="231803"/>
                  <a:pt x="144190" y="336652"/>
                </a:cubicBezTo>
                <a:cubicBezTo>
                  <a:pt x="75167" y="337079"/>
                  <a:pt x="34447" y="332884"/>
                  <a:pt x="0" y="336652"/>
                </a:cubicBezTo>
                <a:cubicBezTo>
                  <a:pt x="8303" y="170820"/>
                  <a:pt x="-8467" y="124397"/>
                  <a:pt x="0" y="0"/>
                </a:cubicBezTo>
                <a:close/>
              </a:path>
              <a:path w="144190" h="336652" stroke="0" extrusionOk="0">
                <a:moveTo>
                  <a:pt x="0" y="0"/>
                </a:moveTo>
                <a:cubicBezTo>
                  <a:pt x="35354" y="-4368"/>
                  <a:pt x="82052" y="4295"/>
                  <a:pt x="144190" y="0"/>
                </a:cubicBezTo>
                <a:cubicBezTo>
                  <a:pt x="151305" y="166683"/>
                  <a:pt x="133809" y="206503"/>
                  <a:pt x="144190" y="336652"/>
                </a:cubicBezTo>
                <a:cubicBezTo>
                  <a:pt x="82580" y="340701"/>
                  <a:pt x="42709" y="330435"/>
                  <a:pt x="0" y="336652"/>
                </a:cubicBezTo>
                <a:cubicBezTo>
                  <a:pt x="-16357" y="197956"/>
                  <a:pt x="-7584" y="14453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40836108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BCC89623-134E-4A66-BDC5-242B74E045C5}"/>
              </a:ext>
            </a:extLst>
          </p:cNvPr>
          <p:cNvSpPr/>
          <p:nvPr/>
        </p:nvSpPr>
        <p:spPr>
          <a:xfrm>
            <a:off x="9111774"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53575" y="5707"/>
                  <a:pt x="101666" y="-2170"/>
                  <a:pt x="144190" y="0"/>
                </a:cubicBezTo>
                <a:cubicBezTo>
                  <a:pt x="145930" y="128234"/>
                  <a:pt x="131795" y="265102"/>
                  <a:pt x="144190" y="336652"/>
                </a:cubicBezTo>
                <a:cubicBezTo>
                  <a:pt x="76275" y="340728"/>
                  <a:pt x="51135" y="343839"/>
                  <a:pt x="0" y="336652"/>
                </a:cubicBezTo>
                <a:cubicBezTo>
                  <a:pt x="-1555" y="180548"/>
                  <a:pt x="11072" y="91425"/>
                  <a:pt x="0" y="0"/>
                </a:cubicBezTo>
                <a:close/>
              </a:path>
              <a:path w="144190" h="336652" stroke="0" extrusionOk="0">
                <a:moveTo>
                  <a:pt x="0" y="0"/>
                </a:moveTo>
                <a:cubicBezTo>
                  <a:pt x="33714" y="-2600"/>
                  <a:pt x="111268" y="2925"/>
                  <a:pt x="144190" y="0"/>
                </a:cubicBezTo>
                <a:cubicBezTo>
                  <a:pt x="135597" y="76856"/>
                  <a:pt x="153154" y="173189"/>
                  <a:pt x="144190" y="336652"/>
                </a:cubicBezTo>
                <a:cubicBezTo>
                  <a:pt x="103420" y="342774"/>
                  <a:pt x="68282" y="337388"/>
                  <a:pt x="0" y="336652"/>
                </a:cubicBezTo>
                <a:cubicBezTo>
                  <a:pt x="2583" y="208691"/>
                  <a:pt x="-3356" y="7288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7CE14B02-781F-45C9-B809-50E357458F26}"/>
              </a:ext>
            </a:extLst>
          </p:cNvPr>
          <p:cNvSpPr/>
          <p:nvPr/>
        </p:nvSpPr>
        <p:spPr>
          <a:xfrm rot="12745278">
            <a:off x="7552552" y="2934472"/>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5ECFA174-4A08-439B-9AC8-CD54954F5A5E}"/>
              </a:ext>
            </a:extLst>
          </p:cNvPr>
          <p:cNvSpPr/>
          <p:nvPr/>
        </p:nvSpPr>
        <p:spPr>
          <a:xfrm rot="12745278">
            <a:off x="7741758" y="3066598"/>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Rounded Corners 125">
            <a:extLst>
              <a:ext uri="{FF2B5EF4-FFF2-40B4-BE49-F238E27FC236}">
                <a16:creationId xmlns:a16="http://schemas.microsoft.com/office/drawing/2014/main" id="{A8E3C156-42DF-4599-A90D-D094C84B4970}"/>
              </a:ext>
            </a:extLst>
          </p:cNvPr>
          <p:cNvSpPr/>
          <p:nvPr/>
        </p:nvSpPr>
        <p:spPr>
          <a:xfrm rot="10588055">
            <a:off x="8491207" y="3067649"/>
            <a:ext cx="153900" cy="351441"/>
          </a:xfrm>
          <a:custGeom>
            <a:avLst/>
            <a:gdLst>
              <a:gd name="connsiteX0" fmla="*/ 0 w 153900"/>
              <a:gd name="connsiteY0" fmla="*/ 25651 h 351441"/>
              <a:gd name="connsiteX1" fmla="*/ 25651 w 153900"/>
              <a:gd name="connsiteY1" fmla="*/ 0 h 351441"/>
              <a:gd name="connsiteX2" fmla="*/ 128249 w 153900"/>
              <a:gd name="connsiteY2" fmla="*/ 0 h 351441"/>
              <a:gd name="connsiteX3" fmla="*/ 153900 w 153900"/>
              <a:gd name="connsiteY3" fmla="*/ 25651 h 351441"/>
              <a:gd name="connsiteX4" fmla="*/ 153900 w 153900"/>
              <a:gd name="connsiteY4" fmla="*/ 325790 h 351441"/>
              <a:gd name="connsiteX5" fmla="*/ 128249 w 153900"/>
              <a:gd name="connsiteY5" fmla="*/ 351441 h 351441"/>
              <a:gd name="connsiteX6" fmla="*/ 25651 w 153900"/>
              <a:gd name="connsiteY6" fmla="*/ 351441 h 351441"/>
              <a:gd name="connsiteX7" fmla="*/ 0 w 153900"/>
              <a:gd name="connsiteY7" fmla="*/ 325790 h 351441"/>
              <a:gd name="connsiteX8" fmla="*/ 0 w 153900"/>
              <a:gd name="connsiteY8" fmla="*/ 25651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0" h="351441" fill="none" extrusionOk="0">
                <a:moveTo>
                  <a:pt x="0" y="25651"/>
                </a:moveTo>
                <a:cubicBezTo>
                  <a:pt x="2146" y="8580"/>
                  <a:pt x="12627" y="3439"/>
                  <a:pt x="25651" y="0"/>
                </a:cubicBezTo>
                <a:cubicBezTo>
                  <a:pt x="58536" y="-613"/>
                  <a:pt x="103106" y="2665"/>
                  <a:pt x="128249" y="0"/>
                </a:cubicBezTo>
                <a:cubicBezTo>
                  <a:pt x="140406" y="2497"/>
                  <a:pt x="153555" y="10663"/>
                  <a:pt x="153900" y="25651"/>
                </a:cubicBezTo>
                <a:cubicBezTo>
                  <a:pt x="173383" y="93972"/>
                  <a:pt x="135490" y="178531"/>
                  <a:pt x="153900" y="325790"/>
                </a:cubicBezTo>
                <a:cubicBezTo>
                  <a:pt x="154001" y="339004"/>
                  <a:pt x="141551" y="353550"/>
                  <a:pt x="128249" y="351441"/>
                </a:cubicBezTo>
                <a:cubicBezTo>
                  <a:pt x="85025" y="360301"/>
                  <a:pt x="62996" y="350898"/>
                  <a:pt x="25651" y="351441"/>
                </a:cubicBezTo>
                <a:cubicBezTo>
                  <a:pt x="10138" y="351452"/>
                  <a:pt x="-63" y="339664"/>
                  <a:pt x="0" y="325790"/>
                </a:cubicBezTo>
                <a:cubicBezTo>
                  <a:pt x="-27134" y="222676"/>
                  <a:pt x="7857" y="124972"/>
                  <a:pt x="0" y="25651"/>
                </a:cubicBezTo>
                <a:close/>
              </a:path>
              <a:path w="153900" h="351441" stroke="0" extrusionOk="0">
                <a:moveTo>
                  <a:pt x="0" y="25651"/>
                </a:moveTo>
                <a:cubicBezTo>
                  <a:pt x="-183" y="7951"/>
                  <a:pt x="12889" y="-1918"/>
                  <a:pt x="25651" y="0"/>
                </a:cubicBezTo>
                <a:cubicBezTo>
                  <a:pt x="68886" y="-2460"/>
                  <a:pt x="104249" y="6982"/>
                  <a:pt x="128249" y="0"/>
                </a:cubicBezTo>
                <a:cubicBezTo>
                  <a:pt x="145430" y="922"/>
                  <a:pt x="157334" y="10793"/>
                  <a:pt x="153900" y="25651"/>
                </a:cubicBezTo>
                <a:cubicBezTo>
                  <a:pt x="155456" y="137165"/>
                  <a:pt x="148642" y="248782"/>
                  <a:pt x="153900" y="325790"/>
                </a:cubicBezTo>
                <a:cubicBezTo>
                  <a:pt x="156463" y="338774"/>
                  <a:pt x="142821" y="353783"/>
                  <a:pt x="128249" y="351441"/>
                </a:cubicBezTo>
                <a:cubicBezTo>
                  <a:pt x="95293" y="357134"/>
                  <a:pt x="72001" y="344234"/>
                  <a:pt x="25651" y="351441"/>
                </a:cubicBezTo>
                <a:cubicBezTo>
                  <a:pt x="9228" y="351545"/>
                  <a:pt x="-2249" y="339127"/>
                  <a:pt x="0" y="325790"/>
                </a:cubicBezTo>
                <a:cubicBezTo>
                  <a:pt x="-35927" y="189601"/>
                  <a:pt x="34578" y="147680"/>
                  <a:pt x="0" y="25651"/>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A3DDE944-F6F6-41D5-98B3-7D6FEC7298DD}"/>
              </a:ext>
            </a:extLst>
          </p:cNvPr>
          <p:cNvSpPr/>
          <p:nvPr/>
        </p:nvSpPr>
        <p:spPr>
          <a:xfrm rot="10588055">
            <a:off x="8674052" y="3067503"/>
            <a:ext cx="149179" cy="351441"/>
          </a:xfrm>
          <a:custGeom>
            <a:avLst/>
            <a:gdLst>
              <a:gd name="connsiteX0" fmla="*/ 0 w 149179"/>
              <a:gd name="connsiteY0" fmla="*/ 24864 h 351441"/>
              <a:gd name="connsiteX1" fmla="*/ 24864 w 149179"/>
              <a:gd name="connsiteY1" fmla="*/ 0 h 351441"/>
              <a:gd name="connsiteX2" fmla="*/ 124315 w 149179"/>
              <a:gd name="connsiteY2" fmla="*/ 0 h 351441"/>
              <a:gd name="connsiteX3" fmla="*/ 149179 w 149179"/>
              <a:gd name="connsiteY3" fmla="*/ 24864 h 351441"/>
              <a:gd name="connsiteX4" fmla="*/ 149179 w 149179"/>
              <a:gd name="connsiteY4" fmla="*/ 326577 h 351441"/>
              <a:gd name="connsiteX5" fmla="*/ 124315 w 149179"/>
              <a:gd name="connsiteY5" fmla="*/ 351441 h 351441"/>
              <a:gd name="connsiteX6" fmla="*/ 24864 w 149179"/>
              <a:gd name="connsiteY6" fmla="*/ 351441 h 351441"/>
              <a:gd name="connsiteX7" fmla="*/ 0 w 149179"/>
              <a:gd name="connsiteY7" fmla="*/ 326577 h 351441"/>
              <a:gd name="connsiteX8" fmla="*/ 0 w 149179"/>
              <a:gd name="connsiteY8" fmla="*/ 24864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351441" fill="none" extrusionOk="0">
                <a:moveTo>
                  <a:pt x="0" y="24864"/>
                </a:moveTo>
                <a:cubicBezTo>
                  <a:pt x="-3700" y="12311"/>
                  <a:pt x="9842" y="-1742"/>
                  <a:pt x="24864" y="0"/>
                </a:cubicBezTo>
                <a:cubicBezTo>
                  <a:pt x="74200" y="-1690"/>
                  <a:pt x="88615" y="9383"/>
                  <a:pt x="124315" y="0"/>
                </a:cubicBezTo>
                <a:cubicBezTo>
                  <a:pt x="136896" y="2144"/>
                  <a:pt x="148635" y="14457"/>
                  <a:pt x="149179" y="24864"/>
                </a:cubicBezTo>
                <a:cubicBezTo>
                  <a:pt x="177934" y="141073"/>
                  <a:pt x="121419" y="224764"/>
                  <a:pt x="149179" y="326577"/>
                </a:cubicBezTo>
                <a:cubicBezTo>
                  <a:pt x="147239" y="343849"/>
                  <a:pt x="136848" y="353236"/>
                  <a:pt x="124315" y="351441"/>
                </a:cubicBezTo>
                <a:cubicBezTo>
                  <a:pt x="101641" y="351541"/>
                  <a:pt x="57648" y="341135"/>
                  <a:pt x="24864" y="351441"/>
                </a:cubicBezTo>
                <a:cubicBezTo>
                  <a:pt x="13445" y="353999"/>
                  <a:pt x="-412" y="339137"/>
                  <a:pt x="0" y="326577"/>
                </a:cubicBezTo>
                <a:cubicBezTo>
                  <a:pt x="-29745" y="196006"/>
                  <a:pt x="20074" y="153175"/>
                  <a:pt x="0" y="24864"/>
                </a:cubicBezTo>
                <a:close/>
              </a:path>
              <a:path w="149179" h="351441" stroke="0" extrusionOk="0">
                <a:moveTo>
                  <a:pt x="0" y="24864"/>
                </a:moveTo>
                <a:cubicBezTo>
                  <a:pt x="1508" y="12046"/>
                  <a:pt x="12615" y="2581"/>
                  <a:pt x="24864" y="0"/>
                </a:cubicBezTo>
                <a:cubicBezTo>
                  <a:pt x="70998" y="-10065"/>
                  <a:pt x="78188" y="7069"/>
                  <a:pt x="124315" y="0"/>
                </a:cubicBezTo>
                <a:cubicBezTo>
                  <a:pt x="137411" y="-315"/>
                  <a:pt x="147862" y="11695"/>
                  <a:pt x="149179" y="24864"/>
                </a:cubicBezTo>
                <a:cubicBezTo>
                  <a:pt x="149215" y="160853"/>
                  <a:pt x="123468" y="227141"/>
                  <a:pt x="149179" y="326577"/>
                </a:cubicBezTo>
                <a:cubicBezTo>
                  <a:pt x="148689" y="340549"/>
                  <a:pt x="141212" y="350432"/>
                  <a:pt x="124315" y="351441"/>
                </a:cubicBezTo>
                <a:cubicBezTo>
                  <a:pt x="78554" y="357733"/>
                  <a:pt x="50061" y="348040"/>
                  <a:pt x="24864" y="351441"/>
                </a:cubicBezTo>
                <a:cubicBezTo>
                  <a:pt x="11697" y="351490"/>
                  <a:pt x="2897" y="338405"/>
                  <a:pt x="0" y="326577"/>
                </a:cubicBezTo>
                <a:cubicBezTo>
                  <a:pt x="-765" y="265141"/>
                  <a:pt x="11842" y="127716"/>
                  <a:pt x="0" y="2486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4EED7FAC-AF69-49A1-92A3-2368A89658D1}"/>
              </a:ext>
            </a:extLst>
          </p:cNvPr>
          <p:cNvSpPr/>
          <p:nvPr/>
        </p:nvSpPr>
        <p:spPr>
          <a:xfrm rot="10588055">
            <a:off x="8660986" y="3388034"/>
            <a:ext cx="193161" cy="348724"/>
          </a:xfrm>
          <a:custGeom>
            <a:avLst/>
            <a:gdLst>
              <a:gd name="connsiteX0" fmla="*/ 0 w 193161"/>
              <a:gd name="connsiteY0" fmla="*/ 32194 h 348724"/>
              <a:gd name="connsiteX1" fmla="*/ 32194 w 193161"/>
              <a:gd name="connsiteY1" fmla="*/ 0 h 348724"/>
              <a:gd name="connsiteX2" fmla="*/ 160967 w 193161"/>
              <a:gd name="connsiteY2" fmla="*/ 0 h 348724"/>
              <a:gd name="connsiteX3" fmla="*/ 193161 w 193161"/>
              <a:gd name="connsiteY3" fmla="*/ 32194 h 348724"/>
              <a:gd name="connsiteX4" fmla="*/ 193161 w 193161"/>
              <a:gd name="connsiteY4" fmla="*/ 316530 h 348724"/>
              <a:gd name="connsiteX5" fmla="*/ 160967 w 193161"/>
              <a:gd name="connsiteY5" fmla="*/ 348724 h 348724"/>
              <a:gd name="connsiteX6" fmla="*/ 32194 w 193161"/>
              <a:gd name="connsiteY6" fmla="*/ 348724 h 348724"/>
              <a:gd name="connsiteX7" fmla="*/ 0 w 193161"/>
              <a:gd name="connsiteY7" fmla="*/ 316530 h 348724"/>
              <a:gd name="connsiteX8" fmla="*/ 0 w 193161"/>
              <a:gd name="connsiteY8" fmla="*/ 32194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48724" fill="none" extrusionOk="0">
                <a:moveTo>
                  <a:pt x="0" y="32194"/>
                </a:moveTo>
                <a:cubicBezTo>
                  <a:pt x="2164" y="15990"/>
                  <a:pt x="15402" y="698"/>
                  <a:pt x="32194" y="0"/>
                </a:cubicBezTo>
                <a:cubicBezTo>
                  <a:pt x="76850" y="-4160"/>
                  <a:pt x="102833" y="5168"/>
                  <a:pt x="160967" y="0"/>
                </a:cubicBezTo>
                <a:cubicBezTo>
                  <a:pt x="178210" y="364"/>
                  <a:pt x="191116" y="10658"/>
                  <a:pt x="193161" y="32194"/>
                </a:cubicBezTo>
                <a:cubicBezTo>
                  <a:pt x="214506" y="127282"/>
                  <a:pt x="172659" y="235195"/>
                  <a:pt x="193161" y="316530"/>
                </a:cubicBezTo>
                <a:cubicBezTo>
                  <a:pt x="192098" y="333415"/>
                  <a:pt x="176834" y="348005"/>
                  <a:pt x="160967" y="348724"/>
                </a:cubicBezTo>
                <a:cubicBezTo>
                  <a:pt x="105352" y="363235"/>
                  <a:pt x="93668" y="345456"/>
                  <a:pt x="32194" y="348724"/>
                </a:cubicBezTo>
                <a:cubicBezTo>
                  <a:pt x="11940" y="351205"/>
                  <a:pt x="1400" y="333758"/>
                  <a:pt x="0" y="316530"/>
                </a:cubicBezTo>
                <a:cubicBezTo>
                  <a:pt x="-25278" y="185163"/>
                  <a:pt x="19852" y="111003"/>
                  <a:pt x="0" y="32194"/>
                </a:cubicBezTo>
                <a:close/>
              </a:path>
              <a:path w="193161" h="348724" stroke="0" extrusionOk="0">
                <a:moveTo>
                  <a:pt x="0" y="32194"/>
                </a:moveTo>
                <a:cubicBezTo>
                  <a:pt x="-1046" y="12983"/>
                  <a:pt x="11710" y="-1725"/>
                  <a:pt x="32194" y="0"/>
                </a:cubicBezTo>
                <a:cubicBezTo>
                  <a:pt x="86693" y="-7492"/>
                  <a:pt x="120555" y="9113"/>
                  <a:pt x="160967" y="0"/>
                </a:cubicBezTo>
                <a:cubicBezTo>
                  <a:pt x="177954" y="1128"/>
                  <a:pt x="192212" y="13769"/>
                  <a:pt x="193161" y="32194"/>
                </a:cubicBezTo>
                <a:cubicBezTo>
                  <a:pt x="206446" y="124122"/>
                  <a:pt x="189576" y="246402"/>
                  <a:pt x="193161" y="316530"/>
                </a:cubicBezTo>
                <a:cubicBezTo>
                  <a:pt x="194161" y="329527"/>
                  <a:pt x="178067" y="351278"/>
                  <a:pt x="160967" y="348724"/>
                </a:cubicBezTo>
                <a:cubicBezTo>
                  <a:pt x="111394" y="360347"/>
                  <a:pt x="67650" y="340669"/>
                  <a:pt x="32194" y="348724"/>
                </a:cubicBezTo>
                <a:cubicBezTo>
                  <a:pt x="17830" y="346588"/>
                  <a:pt x="117" y="337274"/>
                  <a:pt x="0" y="316530"/>
                </a:cubicBezTo>
                <a:cubicBezTo>
                  <a:pt x="-22309" y="179481"/>
                  <a:pt x="22726" y="166624"/>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8A008A88-2D7A-4183-B0F5-67438AB314CB}"/>
              </a:ext>
            </a:extLst>
          </p:cNvPr>
          <p:cNvSpPr/>
          <p:nvPr/>
        </p:nvSpPr>
        <p:spPr>
          <a:xfrm rot="10588055">
            <a:off x="8469537" y="3388036"/>
            <a:ext cx="193161" cy="355240"/>
          </a:xfrm>
          <a:custGeom>
            <a:avLst/>
            <a:gdLst>
              <a:gd name="connsiteX0" fmla="*/ 0 w 193161"/>
              <a:gd name="connsiteY0" fmla="*/ 32194 h 355240"/>
              <a:gd name="connsiteX1" fmla="*/ 32194 w 193161"/>
              <a:gd name="connsiteY1" fmla="*/ 0 h 355240"/>
              <a:gd name="connsiteX2" fmla="*/ 160967 w 193161"/>
              <a:gd name="connsiteY2" fmla="*/ 0 h 355240"/>
              <a:gd name="connsiteX3" fmla="*/ 193161 w 193161"/>
              <a:gd name="connsiteY3" fmla="*/ 32194 h 355240"/>
              <a:gd name="connsiteX4" fmla="*/ 193161 w 193161"/>
              <a:gd name="connsiteY4" fmla="*/ 323046 h 355240"/>
              <a:gd name="connsiteX5" fmla="*/ 160967 w 193161"/>
              <a:gd name="connsiteY5" fmla="*/ 355240 h 355240"/>
              <a:gd name="connsiteX6" fmla="*/ 32194 w 193161"/>
              <a:gd name="connsiteY6" fmla="*/ 355240 h 355240"/>
              <a:gd name="connsiteX7" fmla="*/ 0 w 193161"/>
              <a:gd name="connsiteY7" fmla="*/ 323046 h 355240"/>
              <a:gd name="connsiteX8" fmla="*/ 0 w 193161"/>
              <a:gd name="connsiteY8" fmla="*/ 32194 h 3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55240" fill="none" extrusionOk="0">
                <a:moveTo>
                  <a:pt x="0" y="32194"/>
                </a:moveTo>
                <a:cubicBezTo>
                  <a:pt x="361" y="14951"/>
                  <a:pt x="14889" y="4915"/>
                  <a:pt x="32194" y="0"/>
                </a:cubicBezTo>
                <a:cubicBezTo>
                  <a:pt x="74657" y="-11357"/>
                  <a:pt x="111651" y="13091"/>
                  <a:pt x="160967" y="0"/>
                </a:cubicBezTo>
                <a:cubicBezTo>
                  <a:pt x="179013" y="-330"/>
                  <a:pt x="190765" y="13488"/>
                  <a:pt x="193161" y="32194"/>
                </a:cubicBezTo>
                <a:cubicBezTo>
                  <a:pt x="224430" y="104194"/>
                  <a:pt x="158538" y="262544"/>
                  <a:pt x="193161" y="323046"/>
                </a:cubicBezTo>
                <a:cubicBezTo>
                  <a:pt x="191407" y="337250"/>
                  <a:pt x="178957" y="352395"/>
                  <a:pt x="160967" y="355240"/>
                </a:cubicBezTo>
                <a:cubicBezTo>
                  <a:pt x="108131" y="366926"/>
                  <a:pt x="76271" y="343940"/>
                  <a:pt x="32194" y="355240"/>
                </a:cubicBezTo>
                <a:cubicBezTo>
                  <a:pt x="10157" y="355415"/>
                  <a:pt x="1462" y="338190"/>
                  <a:pt x="0" y="323046"/>
                </a:cubicBezTo>
                <a:cubicBezTo>
                  <a:pt x="-11598" y="247438"/>
                  <a:pt x="9460" y="104311"/>
                  <a:pt x="0" y="32194"/>
                </a:cubicBezTo>
                <a:close/>
              </a:path>
              <a:path w="193161" h="355240" stroke="0" extrusionOk="0">
                <a:moveTo>
                  <a:pt x="0" y="32194"/>
                </a:moveTo>
                <a:cubicBezTo>
                  <a:pt x="-1451" y="13519"/>
                  <a:pt x="9583" y="1813"/>
                  <a:pt x="32194" y="0"/>
                </a:cubicBezTo>
                <a:cubicBezTo>
                  <a:pt x="59162" y="-5711"/>
                  <a:pt x="117626" y="6401"/>
                  <a:pt x="160967" y="0"/>
                </a:cubicBezTo>
                <a:cubicBezTo>
                  <a:pt x="176220" y="-1922"/>
                  <a:pt x="191815" y="17176"/>
                  <a:pt x="193161" y="32194"/>
                </a:cubicBezTo>
                <a:cubicBezTo>
                  <a:pt x="194792" y="137801"/>
                  <a:pt x="166173" y="237158"/>
                  <a:pt x="193161" y="323046"/>
                </a:cubicBezTo>
                <a:cubicBezTo>
                  <a:pt x="194519" y="338031"/>
                  <a:pt x="177031" y="354977"/>
                  <a:pt x="160967" y="355240"/>
                </a:cubicBezTo>
                <a:cubicBezTo>
                  <a:pt x="106802" y="355816"/>
                  <a:pt x="60465" y="353245"/>
                  <a:pt x="32194" y="355240"/>
                </a:cubicBezTo>
                <a:cubicBezTo>
                  <a:pt x="13970" y="355975"/>
                  <a:pt x="-2457" y="337976"/>
                  <a:pt x="0" y="323046"/>
                </a:cubicBezTo>
                <a:cubicBezTo>
                  <a:pt x="-18234" y="223175"/>
                  <a:pt x="1224" y="166301"/>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477AB2FB-0240-403E-95BB-2DC6CB835B5E}"/>
              </a:ext>
            </a:extLst>
          </p:cNvPr>
          <p:cNvSpPr/>
          <p:nvPr/>
        </p:nvSpPr>
        <p:spPr>
          <a:xfrm rot="1092158">
            <a:off x="7516707" y="542194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181F476B-D08A-41F7-91F2-678B06244BC8}"/>
              </a:ext>
            </a:extLst>
          </p:cNvPr>
          <p:cNvSpPr/>
          <p:nvPr/>
        </p:nvSpPr>
        <p:spPr>
          <a:xfrm rot="1092158">
            <a:off x="7550956" y="5217627"/>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72D34ED1-3024-48A7-9E41-2E510F9C1C85}"/>
              </a:ext>
            </a:extLst>
          </p:cNvPr>
          <p:cNvSpPr/>
          <p:nvPr/>
        </p:nvSpPr>
        <p:spPr>
          <a:xfrm rot="1092158">
            <a:off x="7334896" y="5315990"/>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845F9351-94DD-4490-BF80-9065B46F4562}"/>
              </a:ext>
            </a:extLst>
          </p:cNvPr>
          <p:cNvSpPr/>
          <p:nvPr/>
        </p:nvSpPr>
        <p:spPr>
          <a:xfrm rot="1092158">
            <a:off x="7321676" y="513231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2690711E-1AAE-412A-BE16-BB97280C5054}"/>
              </a:ext>
            </a:extLst>
          </p:cNvPr>
          <p:cNvSpPr/>
          <p:nvPr/>
        </p:nvSpPr>
        <p:spPr>
          <a:xfrm rot="1092158">
            <a:off x="7459674" y="5040479"/>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79975EF8-55BF-49B4-B928-CE1BAF5C6AE2}"/>
              </a:ext>
            </a:extLst>
          </p:cNvPr>
          <p:cNvSpPr/>
          <p:nvPr/>
        </p:nvSpPr>
        <p:spPr>
          <a:xfrm rot="1092158">
            <a:off x="7493923" y="483616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69778F67-C756-4EE0-9955-93028AE7E989}"/>
              </a:ext>
            </a:extLst>
          </p:cNvPr>
          <p:cNvSpPr/>
          <p:nvPr/>
        </p:nvSpPr>
        <p:spPr>
          <a:xfrm rot="1092158">
            <a:off x="7277863" y="493452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7BAE667B-89C1-47D7-B079-D3D90954D441}"/>
              </a:ext>
            </a:extLst>
          </p:cNvPr>
          <p:cNvSpPr/>
          <p:nvPr/>
        </p:nvSpPr>
        <p:spPr>
          <a:xfrm rot="1092158">
            <a:off x="7264643" y="4750852"/>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46A9DD61-17CA-4912-9474-BD150953A8AB}"/>
              </a:ext>
            </a:extLst>
          </p:cNvPr>
          <p:cNvSpPr txBox="1"/>
          <p:nvPr/>
        </p:nvSpPr>
        <p:spPr>
          <a:xfrm>
            <a:off x="9022469" y="688258"/>
            <a:ext cx="2155124" cy="369332"/>
          </a:xfrm>
          <a:prstGeom prst="rect">
            <a:avLst/>
          </a:prstGeom>
          <a:noFill/>
        </p:spPr>
        <p:txBody>
          <a:bodyPr wrap="square" rtlCol="0">
            <a:spAutoFit/>
          </a:bodyPr>
          <a:lstStyle/>
          <a:p>
            <a:r>
              <a:rPr lang="en-US" dirty="0"/>
              <a:t>Cancer Cell</a:t>
            </a:r>
          </a:p>
        </p:txBody>
      </p:sp>
      <p:sp>
        <p:nvSpPr>
          <p:cNvPr id="139" name="TextBox 138">
            <a:extLst>
              <a:ext uri="{FF2B5EF4-FFF2-40B4-BE49-F238E27FC236}">
                <a16:creationId xmlns:a16="http://schemas.microsoft.com/office/drawing/2014/main" id="{8DBF1249-8368-4CA7-9EBA-7EA4616567D6}"/>
              </a:ext>
            </a:extLst>
          </p:cNvPr>
          <p:cNvSpPr txBox="1"/>
          <p:nvPr/>
        </p:nvSpPr>
        <p:spPr>
          <a:xfrm>
            <a:off x="8359627" y="6151256"/>
            <a:ext cx="2155124" cy="369332"/>
          </a:xfrm>
          <a:prstGeom prst="rect">
            <a:avLst/>
          </a:prstGeom>
          <a:noFill/>
        </p:spPr>
        <p:txBody>
          <a:bodyPr wrap="square" rtlCol="0">
            <a:spAutoFit/>
          </a:bodyPr>
          <a:lstStyle/>
          <a:p>
            <a:r>
              <a:rPr lang="en-US" dirty="0"/>
              <a:t>Cytotoxic T-Cell</a:t>
            </a:r>
          </a:p>
        </p:txBody>
      </p:sp>
      <p:cxnSp>
        <p:nvCxnSpPr>
          <p:cNvPr id="141" name="Connector: Curved 140">
            <a:extLst>
              <a:ext uri="{FF2B5EF4-FFF2-40B4-BE49-F238E27FC236}">
                <a16:creationId xmlns:a16="http://schemas.microsoft.com/office/drawing/2014/main" id="{44D6CD0A-2FF6-43F2-B4F2-7B55A6190CB9}"/>
              </a:ext>
            </a:extLst>
          </p:cNvPr>
          <p:cNvCxnSpPr>
            <a:cxnSpLocks/>
          </p:cNvCxnSpPr>
          <p:nvPr/>
        </p:nvCxnSpPr>
        <p:spPr>
          <a:xfrm rot="10800000">
            <a:off x="6902485" y="5062141"/>
            <a:ext cx="878577" cy="689403"/>
          </a:xfrm>
          <a:prstGeom prst="curvedConnector3">
            <a:avLst>
              <a:gd name="adj1" fmla="val 107459"/>
            </a:avLst>
          </a:prstGeom>
          <a:ln w="12700">
            <a:tailEnd type="triangle"/>
          </a:ln>
        </p:spPr>
        <p:style>
          <a:lnRef idx="1">
            <a:schemeClr val="dk1"/>
          </a:lnRef>
          <a:fillRef idx="0">
            <a:schemeClr val="dk1"/>
          </a:fillRef>
          <a:effectRef idx="0">
            <a:schemeClr val="dk1"/>
          </a:effectRef>
          <a:fontRef idx="minor">
            <a:schemeClr val="tx1"/>
          </a:fontRef>
        </p:style>
      </p:cxnSp>
      <p:sp>
        <p:nvSpPr>
          <p:cNvPr id="247" name="TextBox 246">
            <a:extLst>
              <a:ext uri="{FF2B5EF4-FFF2-40B4-BE49-F238E27FC236}">
                <a16:creationId xmlns:a16="http://schemas.microsoft.com/office/drawing/2014/main" id="{D7451E39-A737-4A7C-8C31-07E142A2956E}"/>
              </a:ext>
            </a:extLst>
          </p:cNvPr>
          <p:cNvSpPr txBox="1"/>
          <p:nvPr/>
        </p:nvSpPr>
        <p:spPr>
          <a:xfrm>
            <a:off x="3075254" y="3993508"/>
            <a:ext cx="590652" cy="369332"/>
          </a:xfrm>
          <a:prstGeom prst="rect">
            <a:avLst/>
          </a:prstGeom>
          <a:noFill/>
        </p:spPr>
        <p:txBody>
          <a:bodyPr wrap="square" rtlCol="0">
            <a:spAutoFit/>
          </a:bodyPr>
          <a:lstStyle/>
          <a:p>
            <a:r>
              <a:rPr lang="en-US" dirty="0"/>
              <a:t>PD1</a:t>
            </a:r>
          </a:p>
        </p:txBody>
      </p:sp>
      <p:sp>
        <p:nvSpPr>
          <p:cNvPr id="248" name="TextBox 247">
            <a:extLst>
              <a:ext uri="{FF2B5EF4-FFF2-40B4-BE49-F238E27FC236}">
                <a16:creationId xmlns:a16="http://schemas.microsoft.com/office/drawing/2014/main" id="{4985C9E7-5552-4AC9-B24F-255413B250D3}"/>
              </a:ext>
            </a:extLst>
          </p:cNvPr>
          <p:cNvSpPr txBox="1"/>
          <p:nvPr/>
        </p:nvSpPr>
        <p:spPr>
          <a:xfrm>
            <a:off x="2648800" y="2959733"/>
            <a:ext cx="962799" cy="369332"/>
          </a:xfrm>
          <a:prstGeom prst="rect">
            <a:avLst/>
          </a:prstGeom>
          <a:noFill/>
        </p:spPr>
        <p:txBody>
          <a:bodyPr wrap="square" rtlCol="0">
            <a:spAutoFit/>
          </a:bodyPr>
          <a:lstStyle/>
          <a:p>
            <a:r>
              <a:rPr lang="en-US" dirty="0"/>
              <a:t>PDL1</a:t>
            </a:r>
          </a:p>
        </p:txBody>
      </p:sp>
      <p:grpSp>
        <p:nvGrpSpPr>
          <p:cNvPr id="266" name="Group 265">
            <a:extLst>
              <a:ext uri="{FF2B5EF4-FFF2-40B4-BE49-F238E27FC236}">
                <a16:creationId xmlns:a16="http://schemas.microsoft.com/office/drawing/2014/main" id="{0A0D8BF1-D84D-47F7-AF11-DE077905C85D}"/>
              </a:ext>
            </a:extLst>
          </p:cNvPr>
          <p:cNvGrpSpPr/>
          <p:nvPr/>
        </p:nvGrpSpPr>
        <p:grpSpPr>
          <a:xfrm rot="1944770">
            <a:off x="7025289" y="3419016"/>
            <a:ext cx="719348" cy="783954"/>
            <a:chOff x="5856707" y="3197060"/>
            <a:chExt cx="719348" cy="783954"/>
          </a:xfrm>
        </p:grpSpPr>
        <p:sp>
          <p:nvSpPr>
            <p:cNvPr id="254" name="Flowchart: Alternate Process 253">
              <a:extLst>
                <a:ext uri="{FF2B5EF4-FFF2-40B4-BE49-F238E27FC236}">
                  <a16:creationId xmlns:a16="http://schemas.microsoft.com/office/drawing/2014/main" id="{D6A8E9C4-048E-42C6-8991-B1F6AA13F61C}"/>
                </a:ext>
              </a:extLst>
            </p:cNvPr>
            <p:cNvSpPr/>
            <p:nvPr/>
          </p:nvSpPr>
          <p:spPr>
            <a:xfrm>
              <a:off x="5864580" y="3465609"/>
              <a:ext cx="364544"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lowchart: Alternate Process 256">
              <a:extLst>
                <a:ext uri="{FF2B5EF4-FFF2-40B4-BE49-F238E27FC236}">
                  <a16:creationId xmlns:a16="http://schemas.microsoft.com/office/drawing/2014/main" id="{BCABA4F9-2BBD-4371-B8A7-EC53300F1EDA}"/>
                </a:ext>
              </a:extLst>
            </p:cNvPr>
            <p:cNvSpPr/>
            <p:nvPr/>
          </p:nvSpPr>
          <p:spPr>
            <a:xfrm>
              <a:off x="5856707" y="3620356"/>
              <a:ext cx="364544"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Flowchart: Delay 257">
              <a:extLst>
                <a:ext uri="{FF2B5EF4-FFF2-40B4-BE49-F238E27FC236}">
                  <a16:creationId xmlns:a16="http://schemas.microsoft.com/office/drawing/2014/main" id="{81227CBF-6A84-48C2-BA4C-8F1BA1BCF6C0}"/>
                </a:ext>
              </a:extLst>
            </p:cNvPr>
            <p:cNvSpPr/>
            <p:nvPr/>
          </p:nvSpPr>
          <p:spPr>
            <a:xfrm rot="1775583">
              <a:off x="6347428" y="3732977"/>
              <a:ext cx="209898" cy="114165"/>
            </a:xfrm>
            <a:prstGeom prst="flowChartDelay">
              <a:avLst/>
            </a:prstGeom>
            <a:solidFill>
              <a:srgbClr val="B9E668"/>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Flowchart: Delay 258">
              <a:extLst>
                <a:ext uri="{FF2B5EF4-FFF2-40B4-BE49-F238E27FC236}">
                  <a16:creationId xmlns:a16="http://schemas.microsoft.com/office/drawing/2014/main" id="{A2A25479-6B6A-4B28-B598-C8A4F1D1B00D}"/>
                </a:ext>
              </a:extLst>
            </p:cNvPr>
            <p:cNvSpPr/>
            <p:nvPr/>
          </p:nvSpPr>
          <p:spPr>
            <a:xfrm rot="12575583">
              <a:off x="6187422" y="3642555"/>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lowchart: Delay 259">
              <a:extLst>
                <a:ext uri="{FF2B5EF4-FFF2-40B4-BE49-F238E27FC236}">
                  <a16:creationId xmlns:a16="http://schemas.microsoft.com/office/drawing/2014/main" id="{05B777B0-0196-4A61-82D1-C397F46A8987}"/>
                </a:ext>
              </a:extLst>
            </p:cNvPr>
            <p:cNvSpPr/>
            <p:nvPr/>
          </p:nvSpPr>
          <p:spPr>
            <a:xfrm rot="1775583">
              <a:off x="6366157" y="3866849"/>
              <a:ext cx="209898" cy="114165"/>
            </a:xfrm>
            <a:prstGeom prst="flowChartDelay">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Flowchart: Delay 260">
              <a:extLst>
                <a:ext uri="{FF2B5EF4-FFF2-40B4-BE49-F238E27FC236}">
                  <a16:creationId xmlns:a16="http://schemas.microsoft.com/office/drawing/2014/main" id="{274797BF-14FB-4814-A171-E29DB831CFB7}"/>
                </a:ext>
              </a:extLst>
            </p:cNvPr>
            <p:cNvSpPr/>
            <p:nvPr/>
          </p:nvSpPr>
          <p:spPr>
            <a:xfrm rot="12575583">
              <a:off x="6187957" y="3764282"/>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Flowchart: Delay 261">
              <a:extLst>
                <a:ext uri="{FF2B5EF4-FFF2-40B4-BE49-F238E27FC236}">
                  <a16:creationId xmlns:a16="http://schemas.microsoft.com/office/drawing/2014/main" id="{0B8D108B-D3BD-47C9-9CBA-653803AEAE0E}"/>
                </a:ext>
              </a:extLst>
            </p:cNvPr>
            <p:cNvSpPr/>
            <p:nvPr/>
          </p:nvSpPr>
          <p:spPr>
            <a:xfrm rot="19779250">
              <a:off x="6363265" y="3197060"/>
              <a:ext cx="209898" cy="114165"/>
            </a:xfrm>
            <a:prstGeom prst="flowChartDelay">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Flowchart: Delay 262">
              <a:extLst>
                <a:ext uri="{FF2B5EF4-FFF2-40B4-BE49-F238E27FC236}">
                  <a16:creationId xmlns:a16="http://schemas.microsoft.com/office/drawing/2014/main" id="{1130644E-18CD-4F45-9D92-4C3DB9E02A6E}"/>
                </a:ext>
              </a:extLst>
            </p:cNvPr>
            <p:cNvSpPr/>
            <p:nvPr/>
          </p:nvSpPr>
          <p:spPr>
            <a:xfrm rot="9008962">
              <a:off x="6176690" y="3304582"/>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Flowchart: Delay 263">
              <a:extLst>
                <a:ext uri="{FF2B5EF4-FFF2-40B4-BE49-F238E27FC236}">
                  <a16:creationId xmlns:a16="http://schemas.microsoft.com/office/drawing/2014/main" id="{90EF0641-3B7C-4435-BDF9-99F0B10C9086}"/>
                </a:ext>
              </a:extLst>
            </p:cNvPr>
            <p:cNvSpPr/>
            <p:nvPr/>
          </p:nvSpPr>
          <p:spPr>
            <a:xfrm rot="19779250">
              <a:off x="6355631" y="3330145"/>
              <a:ext cx="209898" cy="114165"/>
            </a:xfrm>
            <a:prstGeom prst="flowChartDelay">
              <a:avLst/>
            </a:prstGeom>
            <a:solidFill>
              <a:srgbClr val="B9E668"/>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Flowchart: Delay 264">
              <a:extLst>
                <a:ext uri="{FF2B5EF4-FFF2-40B4-BE49-F238E27FC236}">
                  <a16:creationId xmlns:a16="http://schemas.microsoft.com/office/drawing/2014/main" id="{93DDCD20-761D-4FD7-BCE7-A00B5196D5D5}"/>
                </a:ext>
              </a:extLst>
            </p:cNvPr>
            <p:cNvSpPr/>
            <p:nvPr/>
          </p:nvSpPr>
          <p:spPr>
            <a:xfrm rot="8979250">
              <a:off x="6178623" y="3434418"/>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TextBox 277">
            <a:extLst>
              <a:ext uri="{FF2B5EF4-FFF2-40B4-BE49-F238E27FC236}">
                <a16:creationId xmlns:a16="http://schemas.microsoft.com/office/drawing/2014/main" id="{D2FB8F79-3982-4EF3-B512-89259E8D4C8F}"/>
              </a:ext>
            </a:extLst>
          </p:cNvPr>
          <p:cNvSpPr txBox="1"/>
          <p:nvPr/>
        </p:nvSpPr>
        <p:spPr>
          <a:xfrm>
            <a:off x="3904462" y="2557711"/>
            <a:ext cx="962799" cy="369332"/>
          </a:xfrm>
          <a:prstGeom prst="rect">
            <a:avLst/>
          </a:prstGeom>
          <a:noFill/>
        </p:spPr>
        <p:txBody>
          <a:bodyPr wrap="square" rtlCol="0">
            <a:spAutoFit/>
          </a:bodyPr>
          <a:lstStyle/>
          <a:p>
            <a:r>
              <a:rPr lang="en-US" dirty="0"/>
              <a:t>MHCI</a:t>
            </a:r>
          </a:p>
        </p:txBody>
      </p:sp>
      <p:sp>
        <p:nvSpPr>
          <p:cNvPr id="279" name="TextBox 278">
            <a:extLst>
              <a:ext uri="{FF2B5EF4-FFF2-40B4-BE49-F238E27FC236}">
                <a16:creationId xmlns:a16="http://schemas.microsoft.com/office/drawing/2014/main" id="{AEC5FCD2-BF67-4F5D-AC57-B29E7B5F3E29}"/>
              </a:ext>
            </a:extLst>
          </p:cNvPr>
          <p:cNvSpPr txBox="1"/>
          <p:nvPr/>
        </p:nvSpPr>
        <p:spPr>
          <a:xfrm>
            <a:off x="4743190" y="3938249"/>
            <a:ext cx="962799" cy="369332"/>
          </a:xfrm>
          <a:prstGeom prst="rect">
            <a:avLst/>
          </a:prstGeom>
          <a:noFill/>
        </p:spPr>
        <p:txBody>
          <a:bodyPr wrap="square" rtlCol="0">
            <a:spAutoFit/>
          </a:bodyPr>
          <a:lstStyle/>
          <a:p>
            <a:r>
              <a:rPr lang="en-US" dirty="0"/>
              <a:t>C8</a:t>
            </a:r>
          </a:p>
        </p:txBody>
      </p:sp>
      <p:sp>
        <p:nvSpPr>
          <p:cNvPr id="280" name="TextBox 279">
            <a:extLst>
              <a:ext uri="{FF2B5EF4-FFF2-40B4-BE49-F238E27FC236}">
                <a16:creationId xmlns:a16="http://schemas.microsoft.com/office/drawing/2014/main" id="{678A5242-E61F-4EBE-B903-EC4058DA8531}"/>
              </a:ext>
            </a:extLst>
          </p:cNvPr>
          <p:cNvSpPr txBox="1"/>
          <p:nvPr/>
        </p:nvSpPr>
        <p:spPr>
          <a:xfrm>
            <a:off x="3792282" y="4486277"/>
            <a:ext cx="962799" cy="369332"/>
          </a:xfrm>
          <a:prstGeom prst="rect">
            <a:avLst/>
          </a:prstGeom>
          <a:noFill/>
        </p:spPr>
        <p:txBody>
          <a:bodyPr wrap="square" rtlCol="0">
            <a:spAutoFit/>
          </a:bodyPr>
          <a:lstStyle/>
          <a:p>
            <a:r>
              <a:rPr lang="en-US" dirty="0"/>
              <a:t>TCR</a:t>
            </a:r>
          </a:p>
        </p:txBody>
      </p:sp>
      <p:sp>
        <p:nvSpPr>
          <p:cNvPr id="282" name="TextBox 281">
            <a:extLst>
              <a:ext uri="{FF2B5EF4-FFF2-40B4-BE49-F238E27FC236}">
                <a16:creationId xmlns:a16="http://schemas.microsoft.com/office/drawing/2014/main" id="{CAF8944F-3E7F-4CDB-B706-6D200A3FE180}"/>
              </a:ext>
            </a:extLst>
          </p:cNvPr>
          <p:cNvSpPr txBox="1"/>
          <p:nvPr/>
        </p:nvSpPr>
        <p:spPr>
          <a:xfrm>
            <a:off x="6033920" y="4131207"/>
            <a:ext cx="1686344" cy="461665"/>
          </a:xfrm>
          <a:prstGeom prst="rect">
            <a:avLst/>
          </a:prstGeom>
          <a:noFill/>
        </p:spPr>
        <p:txBody>
          <a:bodyPr wrap="square" rtlCol="0">
            <a:spAutoFit/>
          </a:bodyPr>
          <a:lstStyle/>
          <a:p>
            <a:r>
              <a:rPr lang="en-US" sz="2400" b="1" dirty="0">
                <a:solidFill>
                  <a:schemeClr val="accent6">
                    <a:lumMod val="75000"/>
                  </a:schemeClr>
                </a:solidFill>
              </a:rPr>
              <a:t>Anti-PD1</a:t>
            </a:r>
          </a:p>
        </p:txBody>
      </p:sp>
      <p:sp>
        <p:nvSpPr>
          <p:cNvPr id="283" name="TextBox 282">
            <a:extLst>
              <a:ext uri="{FF2B5EF4-FFF2-40B4-BE49-F238E27FC236}">
                <a16:creationId xmlns:a16="http://schemas.microsoft.com/office/drawing/2014/main" id="{9A37B2BA-1884-491E-9ABC-AA9B63107495}"/>
              </a:ext>
            </a:extLst>
          </p:cNvPr>
          <p:cNvSpPr txBox="1"/>
          <p:nvPr/>
        </p:nvSpPr>
        <p:spPr>
          <a:xfrm>
            <a:off x="6286814" y="5773252"/>
            <a:ext cx="2155124" cy="369332"/>
          </a:xfrm>
          <a:prstGeom prst="rect">
            <a:avLst/>
          </a:prstGeom>
          <a:noFill/>
        </p:spPr>
        <p:txBody>
          <a:bodyPr wrap="square" rtlCol="0">
            <a:spAutoFit/>
          </a:bodyPr>
          <a:lstStyle/>
          <a:p>
            <a:r>
              <a:rPr lang="en-US" dirty="0"/>
              <a:t>Cytokine release</a:t>
            </a:r>
          </a:p>
        </p:txBody>
      </p:sp>
      <p:cxnSp>
        <p:nvCxnSpPr>
          <p:cNvPr id="285" name="Straight Connector 284">
            <a:extLst>
              <a:ext uri="{FF2B5EF4-FFF2-40B4-BE49-F238E27FC236}">
                <a16:creationId xmlns:a16="http://schemas.microsoft.com/office/drawing/2014/main" id="{81E17C21-A687-4089-9DED-45EF2C632273}"/>
              </a:ext>
            </a:extLst>
          </p:cNvPr>
          <p:cNvCxnSpPr>
            <a:cxnSpLocks/>
          </p:cNvCxnSpPr>
          <p:nvPr/>
        </p:nvCxnSpPr>
        <p:spPr>
          <a:xfrm>
            <a:off x="5966632" y="1216363"/>
            <a:ext cx="4902" cy="4741555"/>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2" name="Teardrop 291">
            <a:extLst>
              <a:ext uri="{FF2B5EF4-FFF2-40B4-BE49-F238E27FC236}">
                <a16:creationId xmlns:a16="http://schemas.microsoft.com/office/drawing/2014/main" id="{266914BB-05D2-41A5-8709-6459913474E6}"/>
              </a:ext>
            </a:extLst>
          </p:cNvPr>
          <p:cNvSpPr/>
          <p:nvPr/>
        </p:nvSpPr>
        <p:spPr>
          <a:xfrm rot="1966122">
            <a:off x="3627894" y="4781100"/>
            <a:ext cx="137770" cy="133152"/>
          </a:xfrm>
          <a:prstGeom prst="teardrop">
            <a:avLst>
              <a:gd name="adj" fmla="val 17478"/>
            </a:avLst>
          </a:prstGeom>
          <a:solidFill>
            <a:schemeClr val="accent4">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TextBox 292">
            <a:extLst>
              <a:ext uri="{FF2B5EF4-FFF2-40B4-BE49-F238E27FC236}">
                <a16:creationId xmlns:a16="http://schemas.microsoft.com/office/drawing/2014/main" id="{CF5FE65B-FCD7-481B-870F-BE51E760A1BA}"/>
              </a:ext>
            </a:extLst>
          </p:cNvPr>
          <p:cNvSpPr txBox="1"/>
          <p:nvPr/>
        </p:nvSpPr>
        <p:spPr>
          <a:xfrm>
            <a:off x="3296365" y="4846541"/>
            <a:ext cx="827706" cy="338554"/>
          </a:xfrm>
          <a:prstGeom prst="rect">
            <a:avLst/>
          </a:prstGeom>
          <a:noFill/>
        </p:spPr>
        <p:txBody>
          <a:bodyPr wrap="square" rtlCol="0">
            <a:spAutoFit/>
          </a:bodyPr>
          <a:lstStyle/>
          <a:p>
            <a:r>
              <a:rPr lang="en-US" sz="1600" dirty="0"/>
              <a:t>SHP-2</a:t>
            </a:r>
          </a:p>
        </p:txBody>
      </p:sp>
      <p:cxnSp>
        <p:nvCxnSpPr>
          <p:cNvPr id="307" name="Connector: Curved 306">
            <a:extLst>
              <a:ext uri="{FF2B5EF4-FFF2-40B4-BE49-F238E27FC236}">
                <a16:creationId xmlns:a16="http://schemas.microsoft.com/office/drawing/2014/main" id="{73284F68-D1EE-4FE4-8A12-1166CFC289E9}"/>
              </a:ext>
            </a:extLst>
          </p:cNvPr>
          <p:cNvCxnSpPr>
            <a:cxnSpLocks/>
          </p:cNvCxnSpPr>
          <p:nvPr/>
        </p:nvCxnSpPr>
        <p:spPr>
          <a:xfrm rot="5400000">
            <a:off x="3955716" y="4787752"/>
            <a:ext cx="178187" cy="282857"/>
          </a:xfrm>
          <a:prstGeom prst="curvedConnector2">
            <a:avLst/>
          </a:prstGeom>
          <a:ln w="2222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565245C-2D38-442F-A7CC-DF85E92CEE26}"/>
              </a:ext>
            </a:extLst>
          </p:cNvPr>
          <p:cNvCxnSpPr/>
          <p:nvPr/>
        </p:nvCxnSpPr>
        <p:spPr>
          <a:xfrm>
            <a:off x="4073071" y="4814893"/>
            <a:ext cx="232697" cy="5646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EFB043-D034-447D-B2EA-BD60BC92F9AB}"/>
              </a:ext>
            </a:extLst>
          </p:cNvPr>
          <p:cNvSpPr>
            <a:spLocks noGrp="1"/>
          </p:cNvSpPr>
          <p:nvPr>
            <p:ph type="sldNum" sz="quarter" idx="12"/>
          </p:nvPr>
        </p:nvSpPr>
        <p:spPr/>
        <p:txBody>
          <a:bodyPr/>
          <a:lstStyle/>
          <a:p>
            <a:fld id="{8F5CE88E-89A4-4243-AB1D-44322647EED2}" type="slidenum">
              <a:rPr lang="en-US" smtClean="0"/>
              <a:t>13</a:t>
            </a:fld>
            <a:endParaRPr lang="en-US"/>
          </a:p>
        </p:txBody>
      </p:sp>
    </p:spTree>
    <p:extLst>
      <p:ext uri="{BB962C8B-B14F-4D97-AF65-F5344CB8AC3E}">
        <p14:creationId xmlns:p14="http://schemas.microsoft.com/office/powerpoint/2010/main" val="2692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Magnetic Disk 7">
            <a:extLst>
              <a:ext uri="{FF2B5EF4-FFF2-40B4-BE49-F238E27FC236}">
                <a16:creationId xmlns:a16="http://schemas.microsoft.com/office/drawing/2014/main" id="{D0BE4AA5-8BEC-48D4-91D4-76D17657C465}"/>
              </a:ext>
            </a:extLst>
          </p:cNvPr>
          <p:cNvSpPr/>
          <p:nvPr/>
        </p:nvSpPr>
        <p:spPr>
          <a:xfrm rot="3016946">
            <a:off x="7261976" y="3770852"/>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FFFF0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31E8527-E8A4-430F-BF85-43E58A1C0C0B}"/>
              </a:ext>
            </a:extLst>
          </p:cNvPr>
          <p:cNvSpPr/>
          <p:nvPr/>
        </p:nvSpPr>
        <p:spPr>
          <a:xfrm rot="19720742">
            <a:off x="3515787" y="3706806"/>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00B0F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CB81B-2D5B-4083-A76A-49BB006AA30A}"/>
              </a:ext>
            </a:extLst>
          </p:cNvPr>
          <p:cNvSpPr>
            <a:spLocks noGrp="1"/>
          </p:cNvSpPr>
          <p:nvPr>
            <p:ph type="title"/>
          </p:nvPr>
        </p:nvSpPr>
        <p:spPr/>
        <p:txBody>
          <a:bodyPr anchor="t">
            <a:normAutofit/>
          </a:bodyPr>
          <a:lstStyle/>
          <a:p>
            <a:r>
              <a:rPr lang="en-US" sz="3200" b="1" dirty="0">
                <a:effectLst/>
                <a:ea typeface="Times" panose="02020603050405020304" pitchFamily="18" charset="0"/>
              </a:rPr>
              <a:t>PD1-PDL1 qFRET Assay Principle and Design</a:t>
            </a:r>
            <a:br>
              <a:rPr lang="en-US" sz="3200" b="1" dirty="0"/>
            </a:br>
            <a:endParaRPr lang="en-US" sz="3200" b="1" dirty="0"/>
          </a:p>
        </p:txBody>
      </p:sp>
      <p:sp>
        <p:nvSpPr>
          <p:cNvPr id="3" name="Content Placeholder 2">
            <a:extLst>
              <a:ext uri="{FF2B5EF4-FFF2-40B4-BE49-F238E27FC236}">
                <a16:creationId xmlns:a16="http://schemas.microsoft.com/office/drawing/2014/main" id="{F5F196D1-AD39-4527-AB22-11783AFE61B4}"/>
              </a:ext>
            </a:extLst>
          </p:cNvPr>
          <p:cNvSpPr>
            <a:spLocks noGrp="1"/>
          </p:cNvSpPr>
          <p:nvPr>
            <p:ph idx="1"/>
          </p:nvPr>
        </p:nvSpPr>
        <p:spPr/>
        <p:txBody>
          <a:bodyPr>
            <a:normAutofit/>
          </a:bodyPr>
          <a:lstStyle/>
          <a:p>
            <a:r>
              <a:rPr lang="en-US" sz="2400" dirty="0"/>
              <a:t>qFRET based assay design to investigate non-covalent interaction</a:t>
            </a:r>
          </a:p>
        </p:txBody>
      </p:sp>
      <p:sp>
        <p:nvSpPr>
          <p:cNvPr id="5" name="Oval 4">
            <a:extLst>
              <a:ext uri="{FF2B5EF4-FFF2-40B4-BE49-F238E27FC236}">
                <a16:creationId xmlns:a16="http://schemas.microsoft.com/office/drawing/2014/main" id="{C04A3510-08EA-4A3B-A00D-6AD8F738B840}"/>
              </a:ext>
            </a:extLst>
          </p:cNvPr>
          <p:cNvSpPr/>
          <p:nvPr/>
        </p:nvSpPr>
        <p:spPr>
          <a:xfrm rot="20565303">
            <a:off x="4281873" y="3718635"/>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7484" y="302606"/>
                  <a:pt x="227147" y="65111"/>
                  <a:pt x="587829" y="0"/>
                </a:cubicBezTo>
                <a:cubicBezTo>
                  <a:pt x="937948" y="29247"/>
                  <a:pt x="1248631" y="388464"/>
                  <a:pt x="1175658" y="701040"/>
                </a:cubicBezTo>
                <a:cubicBezTo>
                  <a:pt x="1103983" y="1066250"/>
                  <a:pt x="920581" y="1411437"/>
                  <a:pt x="587829" y="1402080"/>
                </a:cubicBezTo>
                <a:cubicBezTo>
                  <a:pt x="237569" y="1436706"/>
                  <a:pt x="-11675" y="1077505"/>
                  <a:pt x="0" y="701040"/>
                </a:cubicBezTo>
                <a:close/>
              </a:path>
              <a:path w="1175657" h="1402080" stroke="0" extrusionOk="0">
                <a:moveTo>
                  <a:pt x="0" y="701040"/>
                </a:moveTo>
                <a:cubicBezTo>
                  <a:pt x="48595" y="242342"/>
                  <a:pt x="286249" y="36159"/>
                  <a:pt x="587829" y="0"/>
                </a:cubicBezTo>
                <a:cubicBezTo>
                  <a:pt x="876155" y="-101107"/>
                  <a:pt x="1270966" y="370875"/>
                  <a:pt x="1175658" y="701040"/>
                </a:cubicBezTo>
                <a:cubicBezTo>
                  <a:pt x="1170326" y="1030026"/>
                  <a:pt x="904255" y="1405784"/>
                  <a:pt x="587829" y="1402080"/>
                </a:cubicBezTo>
                <a:cubicBezTo>
                  <a:pt x="248699" y="1332605"/>
                  <a:pt x="48873" y="1158690"/>
                  <a:pt x="0" y="701040"/>
                </a:cubicBezTo>
                <a:close/>
              </a:path>
            </a:pathLst>
          </a:custGeom>
          <a:solidFill>
            <a:schemeClr val="accent4">
              <a:lumMod val="40000"/>
              <a:lumOff val="60000"/>
            </a:schemeClr>
          </a:solidFill>
          <a:ln w="28575">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PD1</a:t>
            </a:r>
          </a:p>
        </p:txBody>
      </p:sp>
      <p:sp>
        <p:nvSpPr>
          <p:cNvPr id="6" name="Oval 5">
            <a:extLst>
              <a:ext uri="{FF2B5EF4-FFF2-40B4-BE49-F238E27FC236}">
                <a16:creationId xmlns:a16="http://schemas.microsoft.com/office/drawing/2014/main" id="{4D4C5CDB-7747-4ACA-AAE4-98537B387F43}"/>
              </a:ext>
            </a:extLst>
          </p:cNvPr>
          <p:cNvSpPr/>
          <p:nvPr/>
        </p:nvSpPr>
        <p:spPr>
          <a:xfrm rot="1425819">
            <a:off x="6478995" y="3840405"/>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6654" y="299259"/>
                  <a:pt x="292016" y="-2430"/>
                  <a:pt x="587829" y="0"/>
                </a:cubicBezTo>
                <a:cubicBezTo>
                  <a:pt x="893985" y="11716"/>
                  <a:pt x="1276754" y="328934"/>
                  <a:pt x="1175658" y="701040"/>
                </a:cubicBezTo>
                <a:cubicBezTo>
                  <a:pt x="1191486" y="1070951"/>
                  <a:pt x="891946" y="1395393"/>
                  <a:pt x="587829" y="1402080"/>
                </a:cubicBezTo>
                <a:cubicBezTo>
                  <a:pt x="222977" y="1427669"/>
                  <a:pt x="33595" y="1152929"/>
                  <a:pt x="0" y="701040"/>
                </a:cubicBezTo>
                <a:close/>
              </a:path>
              <a:path w="1175657" h="1402080" stroke="0" extrusionOk="0">
                <a:moveTo>
                  <a:pt x="0" y="701040"/>
                </a:moveTo>
                <a:cubicBezTo>
                  <a:pt x="64077" y="255547"/>
                  <a:pt x="284652" y="54481"/>
                  <a:pt x="587829" y="0"/>
                </a:cubicBezTo>
                <a:cubicBezTo>
                  <a:pt x="897112" y="-8498"/>
                  <a:pt x="1131156" y="328762"/>
                  <a:pt x="1175658" y="701040"/>
                </a:cubicBezTo>
                <a:cubicBezTo>
                  <a:pt x="1214123" y="1102433"/>
                  <a:pt x="887246" y="1434048"/>
                  <a:pt x="587829" y="1402080"/>
                </a:cubicBezTo>
                <a:cubicBezTo>
                  <a:pt x="342412" y="1464472"/>
                  <a:pt x="-87503" y="1138824"/>
                  <a:pt x="0" y="701040"/>
                </a:cubicBezTo>
                <a:close/>
              </a:path>
            </a:pathLst>
          </a:custGeom>
          <a:solidFill>
            <a:schemeClr val="accent5">
              <a:lumMod val="60000"/>
              <a:lumOff val="40000"/>
            </a:schemeClr>
          </a:solidFill>
          <a:ln w="19050">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PDL1</a:t>
            </a:r>
          </a:p>
        </p:txBody>
      </p:sp>
      <p:sp>
        <p:nvSpPr>
          <p:cNvPr id="10" name="Arrow: Curved Down 9">
            <a:extLst>
              <a:ext uri="{FF2B5EF4-FFF2-40B4-BE49-F238E27FC236}">
                <a16:creationId xmlns:a16="http://schemas.microsoft.com/office/drawing/2014/main" id="{61F10C79-8704-4DFB-9E73-DC7E5B355B51}"/>
              </a:ext>
            </a:extLst>
          </p:cNvPr>
          <p:cNvSpPr/>
          <p:nvPr/>
        </p:nvSpPr>
        <p:spPr>
          <a:xfrm>
            <a:off x="4869701" y="2689808"/>
            <a:ext cx="2591520" cy="905692"/>
          </a:xfrm>
          <a:custGeom>
            <a:avLst/>
            <a:gdLst>
              <a:gd name="connsiteX0" fmla="*/ 2365097 w 2591520"/>
              <a:gd name="connsiteY0" fmla="*/ 905692 h 905692"/>
              <a:gd name="connsiteX1" fmla="*/ 2102921 w 2591520"/>
              <a:gd name="connsiteY1" fmla="*/ 679269 h 905692"/>
              <a:gd name="connsiteX2" fmla="*/ 2216132 w 2591520"/>
              <a:gd name="connsiteY2" fmla="*/ 679269 h 905692"/>
              <a:gd name="connsiteX3" fmla="*/ 1125942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0" fmla="*/ 1239154 w 2591520"/>
              <a:gd name="connsiteY0" fmla="*/ 4590 h 905692"/>
              <a:gd name="connsiteX1" fmla="*/ 226423 w 2591520"/>
              <a:gd name="connsiteY1" fmla="*/ 905692 h 905692"/>
              <a:gd name="connsiteX2" fmla="*/ 0 w 2591520"/>
              <a:gd name="connsiteY2" fmla="*/ 905692 h 905692"/>
              <a:gd name="connsiteX3" fmla="*/ 474324 w 2591520"/>
              <a:gd name="connsiteY3" fmla="*/ 167084 h 905692"/>
              <a:gd name="connsiteX4" fmla="*/ 1239154 w 2591520"/>
              <a:gd name="connsiteY4" fmla="*/ 4590 h 905692"/>
              <a:gd name="connsiteX0" fmla="*/ 1239154 w 2591520"/>
              <a:gd name="connsiteY0" fmla="*/ 4590 h 905692"/>
              <a:gd name="connsiteX1" fmla="*/ 226423 w 2591520"/>
              <a:gd name="connsiteY1" fmla="*/ 905692 h 905692"/>
              <a:gd name="connsiteX2" fmla="*/ 0 w 2591520"/>
              <a:gd name="connsiteY2" fmla="*/ 905692 h 905692"/>
              <a:gd name="connsiteX3" fmla="*/ 1125943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8" fmla="*/ 2102921 w 2591520"/>
              <a:gd name="connsiteY8" fmla="*/ 679269 h 905692"/>
              <a:gd name="connsiteX9" fmla="*/ 2216132 w 2591520"/>
              <a:gd name="connsiteY9" fmla="*/ 679269 h 905692"/>
              <a:gd name="connsiteX10" fmla="*/ 1125942 w 2591520"/>
              <a:gd name="connsiteY10" fmla="*/ 0 h 90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1520" h="905692" stroke="0" extrusionOk="0">
                <a:moveTo>
                  <a:pt x="2365097" y="905692"/>
                </a:moveTo>
                <a:cubicBezTo>
                  <a:pt x="2288910" y="881792"/>
                  <a:pt x="2189103" y="727101"/>
                  <a:pt x="2102921" y="679269"/>
                </a:cubicBezTo>
                <a:cubicBezTo>
                  <a:pt x="2129493" y="676144"/>
                  <a:pt x="2188301" y="679486"/>
                  <a:pt x="2216132" y="679269"/>
                </a:cubicBezTo>
                <a:cubicBezTo>
                  <a:pt x="2127586" y="244522"/>
                  <a:pt x="1706373" y="47975"/>
                  <a:pt x="1125942" y="0"/>
                </a:cubicBezTo>
                <a:cubicBezTo>
                  <a:pt x="1184283" y="-19154"/>
                  <a:pt x="1293915" y="26203"/>
                  <a:pt x="1352366" y="0"/>
                </a:cubicBezTo>
                <a:cubicBezTo>
                  <a:pt x="1774821" y="86916"/>
                  <a:pt x="2294805" y="292435"/>
                  <a:pt x="2442556" y="679269"/>
                </a:cubicBezTo>
                <a:cubicBezTo>
                  <a:pt x="2475991" y="676130"/>
                  <a:pt x="2523795" y="691898"/>
                  <a:pt x="2555767" y="679269"/>
                </a:cubicBezTo>
                <a:cubicBezTo>
                  <a:pt x="2488985" y="759570"/>
                  <a:pt x="2417429" y="817999"/>
                  <a:pt x="2365097" y="905692"/>
                </a:cubicBezTo>
                <a:close/>
              </a:path>
              <a:path w="2591520" h="905692" fill="darkenLess" stroke="0" extrusionOk="0">
                <a:moveTo>
                  <a:pt x="1239154" y="4590"/>
                </a:moveTo>
                <a:cubicBezTo>
                  <a:pt x="657802" y="32203"/>
                  <a:pt x="321349" y="364044"/>
                  <a:pt x="226423" y="905692"/>
                </a:cubicBezTo>
                <a:cubicBezTo>
                  <a:pt x="150008" y="914178"/>
                  <a:pt x="59046" y="898527"/>
                  <a:pt x="0" y="905692"/>
                </a:cubicBezTo>
                <a:cubicBezTo>
                  <a:pt x="-17880" y="563288"/>
                  <a:pt x="127415" y="273576"/>
                  <a:pt x="474324" y="167084"/>
                </a:cubicBezTo>
                <a:cubicBezTo>
                  <a:pt x="729499" y="7813"/>
                  <a:pt x="931752" y="-68346"/>
                  <a:pt x="1239154" y="4590"/>
                </a:cubicBezTo>
                <a:close/>
              </a:path>
              <a:path w="2591520" h="905692" fill="none" extrusionOk="0">
                <a:moveTo>
                  <a:pt x="1239154" y="4590"/>
                </a:moveTo>
                <a:cubicBezTo>
                  <a:pt x="685542" y="-25726"/>
                  <a:pt x="186145" y="484437"/>
                  <a:pt x="226423" y="905692"/>
                </a:cubicBezTo>
                <a:cubicBezTo>
                  <a:pt x="141605" y="913302"/>
                  <a:pt x="56069" y="897155"/>
                  <a:pt x="0" y="905692"/>
                </a:cubicBezTo>
                <a:cubicBezTo>
                  <a:pt x="-130150" y="281305"/>
                  <a:pt x="565109" y="72921"/>
                  <a:pt x="1125943" y="0"/>
                </a:cubicBezTo>
                <a:cubicBezTo>
                  <a:pt x="1231446" y="-24915"/>
                  <a:pt x="1272277" y="15512"/>
                  <a:pt x="1352366" y="0"/>
                </a:cubicBezTo>
                <a:cubicBezTo>
                  <a:pt x="1825644" y="32947"/>
                  <a:pt x="2239928" y="361076"/>
                  <a:pt x="2442556" y="679269"/>
                </a:cubicBezTo>
                <a:cubicBezTo>
                  <a:pt x="2494846" y="674063"/>
                  <a:pt x="2515013" y="691083"/>
                  <a:pt x="2555767" y="679269"/>
                </a:cubicBezTo>
                <a:cubicBezTo>
                  <a:pt x="2522209" y="771552"/>
                  <a:pt x="2389485" y="834645"/>
                  <a:pt x="2365097" y="905692"/>
                </a:cubicBezTo>
                <a:cubicBezTo>
                  <a:pt x="2238696" y="810109"/>
                  <a:pt x="2224994" y="781564"/>
                  <a:pt x="2102921" y="679269"/>
                </a:cubicBezTo>
                <a:cubicBezTo>
                  <a:pt x="2149052" y="669204"/>
                  <a:pt x="2161741" y="687799"/>
                  <a:pt x="2216132" y="679269"/>
                </a:cubicBezTo>
                <a:cubicBezTo>
                  <a:pt x="2103747" y="298601"/>
                  <a:pt x="1627265" y="3100"/>
                  <a:pt x="1125942" y="0"/>
                </a:cubicBezTo>
              </a:path>
              <a:path w="2591520" h="905692" fill="none" stroke="0" extrusionOk="0">
                <a:moveTo>
                  <a:pt x="1239154" y="4590"/>
                </a:moveTo>
                <a:cubicBezTo>
                  <a:pt x="686890" y="-43916"/>
                  <a:pt x="202940" y="373980"/>
                  <a:pt x="226423" y="905692"/>
                </a:cubicBezTo>
                <a:cubicBezTo>
                  <a:pt x="159653" y="909345"/>
                  <a:pt x="54302" y="900694"/>
                  <a:pt x="0" y="905692"/>
                </a:cubicBezTo>
                <a:cubicBezTo>
                  <a:pt x="-65958" y="488509"/>
                  <a:pt x="483699" y="-16724"/>
                  <a:pt x="1125943" y="0"/>
                </a:cubicBezTo>
                <a:cubicBezTo>
                  <a:pt x="1230423" y="-9585"/>
                  <a:pt x="1282880" y="25692"/>
                  <a:pt x="1352366" y="0"/>
                </a:cubicBezTo>
                <a:cubicBezTo>
                  <a:pt x="1869966" y="-30040"/>
                  <a:pt x="2294191" y="233048"/>
                  <a:pt x="2442556" y="679269"/>
                </a:cubicBezTo>
                <a:cubicBezTo>
                  <a:pt x="2489886" y="671989"/>
                  <a:pt x="2516436" y="681055"/>
                  <a:pt x="2555767" y="679269"/>
                </a:cubicBezTo>
                <a:cubicBezTo>
                  <a:pt x="2472048" y="780918"/>
                  <a:pt x="2412539" y="811926"/>
                  <a:pt x="2365097" y="905692"/>
                </a:cubicBezTo>
                <a:cubicBezTo>
                  <a:pt x="2273538" y="876228"/>
                  <a:pt x="2207059" y="714456"/>
                  <a:pt x="2102921" y="679269"/>
                </a:cubicBezTo>
                <a:cubicBezTo>
                  <a:pt x="2131886" y="667629"/>
                  <a:pt x="2164288" y="685428"/>
                  <a:pt x="2216132" y="679269"/>
                </a:cubicBezTo>
                <a:cubicBezTo>
                  <a:pt x="2052821" y="250766"/>
                  <a:pt x="1639081" y="-86307"/>
                  <a:pt x="1125942" y="0"/>
                </a:cubicBezTo>
              </a:path>
            </a:pathLst>
          </a:custGeom>
          <a:solidFill>
            <a:srgbClr val="00B050"/>
          </a:solidFill>
          <a:ln>
            <a:extLst>
              <a:ext uri="{C807C97D-BFC1-408E-A445-0C87EB9F89A2}">
                <ask:lineSketchStyleProps xmlns:ask="http://schemas.microsoft.com/office/drawing/2018/sketchyshapes" sd="481711788">
                  <a:prstGeom prst="curved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2448C4C1-DDE7-4BC4-9E52-4108334C304A}"/>
              </a:ext>
            </a:extLst>
          </p:cNvPr>
          <p:cNvSpPr txBox="1"/>
          <p:nvPr/>
        </p:nvSpPr>
        <p:spPr>
          <a:xfrm>
            <a:off x="608765" y="5286242"/>
            <a:ext cx="5619185" cy="461665"/>
          </a:xfrm>
          <a:prstGeom prst="rect">
            <a:avLst/>
          </a:prstGeom>
          <a:noFill/>
        </p:spPr>
        <p:txBody>
          <a:bodyPr wrap="square" rtlCol="0">
            <a:spAutoFit/>
          </a:bodyPr>
          <a:lstStyle/>
          <a:p>
            <a:r>
              <a:rPr lang="en-US" sz="2400" dirty="0"/>
              <a:t>CyPet-Programmed Cell Death Receptor 1</a:t>
            </a:r>
          </a:p>
        </p:txBody>
      </p:sp>
      <p:sp>
        <p:nvSpPr>
          <p:cNvPr id="12" name="TextBox 11">
            <a:extLst>
              <a:ext uri="{FF2B5EF4-FFF2-40B4-BE49-F238E27FC236}">
                <a16:creationId xmlns:a16="http://schemas.microsoft.com/office/drawing/2014/main" id="{B0876F76-DEDD-4255-B205-2B94DB68532F}"/>
              </a:ext>
            </a:extLst>
          </p:cNvPr>
          <p:cNvSpPr txBox="1"/>
          <p:nvPr/>
        </p:nvSpPr>
        <p:spPr>
          <a:xfrm>
            <a:off x="6264729" y="5290917"/>
            <a:ext cx="5107460" cy="461665"/>
          </a:xfrm>
          <a:prstGeom prst="rect">
            <a:avLst/>
          </a:prstGeom>
          <a:noFill/>
        </p:spPr>
        <p:txBody>
          <a:bodyPr wrap="square" rtlCol="0">
            <a:spAutoFit/>
          </a:bodyPr>
          <a:lstStyle/>
          <a:p>
            <a:r>
              <a:rPr lang="en-US" sz="2400" dirty="0"/>
              <a:t>YPet-Programmed Cell Death Ligand 1</a:t>
            </a:r>
          </a:p>
        </p:txBody>
      </p:sp>
      <p:sp>
        <p:nvSpPr>
          <p:cNvPr id="13" name="TextBox 12">
            <a:extLst>
              <a:ext uri="{FF2B5EF4-FFF2-40B4-BE49-F238E27FC236}">
                <a16:creationId xmlns:a16="http://schemas.microsoft.com/office/drawing/2014/main" id="{E6DE1567-27CC-4A5F-95BC-4C88773CF933}"/>
              </a:ext>
            </a:extLst>
          </p:cNvPr>
          <p:cNvSpPr txBox="1"/>
          <p:nvPr/>
        </p:nvSpPr>
        <p:spPr>
          <a:xfrm>
            <a:off x="5638934" y="2936737"/>
            <a:ext cx="1387347" cy="461665"/>
          </a:xfrm>
          <a:prstGeom prst="rect">
            <a:avLst/>
          </a:prstGeom>
          <a:noFill/>
        </p:spPr>
        <p:txBody>
          <a:bodyPr wrap="square" rtlCol="0">
            <a:spAutoFit/>
          </a:bodyPr>
          <a:lstStyle/>
          <a:p>
            <a:r>
              <a:rPr lang="en-US" sz="2400" b="1" dirty="0"/>
              <a:t>FRET </a:t>
            </a:r>
          </a:p>
        </p:txBody>
      </p:sp>
      <p:sp>
        <p:nvSpPr>
          <p:cNvPr id="4" name="TextBox 3">
            <a:extLst>
              <a:ext uri="{FF2B5EF4-FFF2-40B4-BE49-F238E27FC236}">
                <a16:creationId xmlns:a16="http://schemas.microsoft.com/office/drawing/2014/main" id="{355FD7C8-98E3-468C-8C33-FD7AE6EC4AFB}"/>
              </a:ext>
            </a:extLst>
          </p:cNvPr>
          <p:cNvSpPr txBox="1"/>
          <p:nvPr/>
        </p:nvSpPr>
        <p:spPr>
          <a:xfrm>
            <a:off x="2481139" y="4179457"/>
            <a:ext cx="1256359" cy="369332"/>
          </a:xfrm>
          <a:prstGeom prst="rect">
            <a:avLst/>
          </a:prstGeom>
          <a:noFill/>
        </p:spPr>
        <p:txBody>
          <a:bodyPr wrap="square" rtlCol="0">
            <a:spAutoFit/>
          </a:bodyPr>
          <a:lstStyle/>
          <a:p>
            <a:r>
              <a:rPr lang="en-US" b="1" dirty="0"/>
              <a:t>Donor</a:t>
            </a:r>
          </a:p>
        </p:txBody>
      </p:sp>
      <p:sp>
        <p:nvSpPr>
          <p:cNvPr id="14" name="TextBox 13">
            <a:extLst>
              <a:ext uri="{FF2B5EF4-FFF2-40B4-BE49-F238E27FC236}">
                <a16:creationId xmlns:a16="http://schemas.microsoft.com/office/drawing/2014/main" id="{799BDB07-7C7A-4397-8CBD-FAEE93439795}"/>
              </a:ext>
            </a:extLst>
          </p:cNvPr>
          <p:cNvSpPr txBox="1"/>
          <p:nvPr/>
        </p:nvSpPr>
        <p:spPr>
          <a:xfrm>
            <a:off x="8364194" y="4037729"/>
            <a:ext cx="1256359" cy="369332"/>
          </a:xfrm>
          <a:prstGeom prst="rect">
            <a:avLst/>
          </a:prstGeom>
          <a:noFill/>
        </p:spPr>
        <p:txBody>
          <a:bodyPr wrap="square" rtlCol="0">
            <a:spAutoFit/>
          </a:bodyPr>
          <a:lstStyle/>
          <a:p>
            <a:r>
              <a:rPr lang="en-US" b="1" dirty="0"/>
              <a:t>Acceptor</a:t>
            </a:r>
          </a:p>
        </p:txBody>
      </p:sp>
      <p:sp>
        <p:nvSpPr>
          <p:cNvPr id="15" name="Slide Number Placeholder 14">
            <a:extLst>
              <a:ext uri="{FF2B5EF4-FFF2-40B4-BE49-F238E27FC236}">
                <a16:creationId xmlns:a16="http://schemas.microsoft.com/office/drawing/2014/main" id="{7D9F08F0-FFA0-48B4-B3E9-38BFD2BAB582}"/>
              </a:ext>
            </a:extLst>
          </p:cNvPr>
          <p:cNvSpPr>
            <a:spLocks noGrp="1"/>
          </p:cNvSpPr>
          <p:nvPr>
            <p:ph type="sldNum" sz="quarter" idx="12"/>
          </p:nvPr>
        </p:nvSpPr>
        <p:spPr/>
        <p:txBody>
          <a:bodyPr/>
          <a:lstStyle/>
          <a:p>
            <a:fld id="{8F5CE88E-89A4-4243-AB1D-44322647EED2}" type="slidenum">
              <a:rPr lang="en-US" smtClean="0"/>
              <a:t>14</a:t>
            </a:fld>
            <a:endParaRPr lang="en-US"/>
          </a:p>
        </p:txBody>
      </p:sp>
    </p:spTree>
    <p:extLst>
      <p:ext uri="{BB962C8B-B14F-4D97-AF65-F5344CB8AC3E}">
        <p14:creationId xmlns:p14="http://schemas.microsoft.com/office/powerpoint/2010/main" val="123153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grpId="0" nodeType="clickEffect">
                                  <p:stCondLst>
                                    <p:cond delay="0"/>
                                  </p:stCondLst>
                                  <p:endCondLst>
                                    <p:cond evt="onNext" delay="0">
                                      <p:tgtEl>
                                        <p:sldTgt/>
                                      </p:tgtEl>
                                    </p:cond>
                                  </p:end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3F98-008A-4857-86FF-0417D89A83F4}"/>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qFRET dissociation constant (K</a:t>
            </a:r>
            <a:r>
              <a:rPr lang="en-US" sz="3200" b="1" baseline="-25000" dirty="0">
                <a:effectLst/>
                <a:ea typeface="Times" panose="02020603050405020304" pitchFamily="18" charset="0"/>
                <a:cs typeface="Times New Roman" panose="02020603050405020304" pitchFamily="18" charset="0"/>
              </a:rPr>
              <a:t>D</a:t>
            </a:r>
            <a:r>
              <a:rPr lang="en-US" sz="3200" b="1" dirty="0">
                <a:effectLst/>
                <a:ea typeface="Times" panose="02020603050405020304" pitchFamily="18" charset="0"/>
                <a:cs typeface="Times New Roman" panose="02020603050405020304" pitchFamily="18" charset="0"/>
              </a:rPr>
              <a:t>) </a:t>
            </a:r>
            <a:br>
              <a:rPr lang="en-US" sz="3200" dirty="0"/>
            </a:br>
            <a:r>
              <a:rPr lang="en-US" sz="3200" dirty="0"/>
              <a:t>Resolving qFRET based disassociation constant K</a:t>
            </a:r>
            <a:r>
              <a:rPr lang="en-US" sz="3200" baseline="-25000" dirty="0"/>
              <a:t>D</a:t>
            </a:r>
            <a:endParaRPr lang="en-US" sz="3200" dirty="0"/>
          </a:p>
        </p:txBody>
      </p:sp>
      <p:sp>
        <p:nvSpPr>
          <p:cNvPr id="3" name="Content Placeholder 2">
            <a:extLst>
              <a:ext uri="{FF2B5EF4-FFF2-40B4-BE49-F238E27FC236}">
                <a16:creationId xmlns:a16="http://schemas.microsoft.com/office/drawing/2014/main" id="{3AF59C43-5B92-4D3A-A10C-37FED0F2091C}"/>
              </a:ext>
            </a:extLst>
          </p:cNvPr>
          <p:cNvSpPr>
            <a:spLocks noGrp="1"/>
          </p:cNvSpPr>
          <p:nvPr>
            <p:ph idx="1"/>
          </p:nvPr>
        </p:nvSpPr>
        <p:spPr/>
        <p:txBody>
          <a:bodyPr/>
          <a:lstStyle/>
          <a:p>
            <a:r>
              <a:rPr lang="en-US" sz="2400" dirty="0"/>
              <a:t>K</a:t>
            </a:r>
            <a:r>
              <a:rPr lang="en-US" sz="2400" baseline="-25000" dirty="0"/>
              <a:t>D</a:t>
            </a:r>
            <a:r>
              <a:rPr lang="en-US" sz="2400" dirty="0"/>
              <a:t> is a metric used to evaluate the non-covalent interaction of two biomolecules</a:t>
            </a:r>
          </a:p>
          <a:p>
            <a:endParaRPr lang="en-US" sz="2400" dirty="0"/>
          </a:p>
          <a:p>
            <a:r>
              <a:rPr lang="en-US" sz="2400" dirty="0"/>
              <a:t>We derive a relationship of Em</a:t>
            </a:r>
            <a:r>
              <a:rPr lang="en-US" sz="2400" baseline="-25000" dirty="0"/>
              <a:t>FRET</a:t>
            </a:r>
            <a:r>
              <a:rPr lang="en-US" sz="2400" dirty="0"/>
              <a:t> with K</a:t>
            </a:r>
            <a:r>
              <a:rPr lang="en-US" sz="2400" baseline="-25000" dirty="0"/>
              <a:t>D</a:t>
            </a:r>
            <a:r>
              <a:rPr lang="en-US" sz="2400" dirty="0"/>
              <a:t>  </a:t>
            </a:r>
          </a:p>
          <a:p>
            <a:pPr marL="0" indent="0">
              <a:buNone/>
            </a:pPr>
            <a:endParaRPr lang="en-US" dirty="0"/>
          </a:p>
          <a:p>
            <a:endParaRPr lang="en-US" baseline="-25000" dirty="0"/>
          </a:p>
          <a:p>
            <a:endParaRPr lang="en-US" baseline="-25000" dirty="0"/>
          </a:p>
          <a:p>
            <a:endParaRPr lang="en-US" dirty="0"/>
          </a:p>
        </p:txBody>
      </p:sp>
      <p:sp>
        <p:nvSpPr>
          <p:cNvPr id="5" name="TextBox 4">
            <a:extLst>
              <a:ext uri="{FF2B5EF4-FFF2-40B4-BE49-F238E27FC236}">
                <a16:creationId xmlns:a16="http://schemas.microsoft.com/office/drawing/2014/main" id="{BBAE0C0D-2A26-4FC1-BFEB-7C7F0564BC36}"/>
              </a:ext>
            </a:extLst>
          </p:cNvPr>
          <p:cNvSpPr txBox="1"/>
          <p:nvPr/>
        </p:nvSpPr>
        <p:spPr>
          <a:xfrm>
            <a:off x="3096477" y="3465555"/>
            <a:ext cx="6151446" cy="1569660"/>
          </a:xfrm>
          <a:prstGeom prst="rect">
            <a:avLst/>
          </a:prstGeom>
          <a:noFill/>
        </p:spPr>
        <p:txBody>
          <a:bodyPr wrap="square">
            <a:spAutoFit/>
          </a:bodyPr>
          <a:lstStyle/>
          <a:p>
            <a:pPr marL="0" indent="0">
              <a:buNone/>
            </a:pPr>
            <a:r>
              <a:rPr lang="en-US" sz="2400" dirty="0">
                <a:solidFill>
                  <a:srgbClr val="000000"/>
                </a:solidFill>
                <a:latin typeface="Cambria Math" panose="02040503050406030204" pitchFamily="18" charset="0"/>
                <a:ea typeface="Cambria Math" panose="02040503050406030204" pitchFamily="18" charset="0"/>
              </a:rPr>
              <a:t>Given the following interaction scheme</a:t>
            </a:r>
          </a:p>
          <a:p>
            <a:pPr marL="0" indent="0">
              <a:buNone/>
            </a:pPr>
            <a:endParaRPr lang="en-US" sz="2400" dirty="0">
              <a:solidFill>
                <a:srgbClr val="000000"/>
              </a:solidFill>
              <a:latin typeface="Cambria Math" panose="02040503050406030204" pitchFamily="18" charset="0"/>
              <a:ea typeface="Cambria Math" panose="02040503050406030204" pitchFamily="18" charset="0"/>
            </a:endParaRPr>
          </a:p>
          <a:p>
            <a:pPr marL="0" indent="0">
              <a:buNone/>
            </a:pPr>
            <a:endParaRPr lang="en-US" sz="2400" i="0" dirty="0">
              <a:solidFill>
                <a:srgbClr val="000000"/>
              </a:solidFill>
              <a:latin typeface="Cambria Math" panose="02040503050406030204" pitchFamily="18" charset="0"/>
              <a:ea typeface="Cambria Math" panose="02040503050406030204" pitchFamily="18" charset="0"/>
            </a:endParaRPr>
          </a:p>
          <a:p>
            <a:pPr marL="0" indent="0" algn="r">
              <a:buNone/>
            </a:pPr>
            <a:endParaRPr lang="en-US" sz="2400" i="0" dirty="0">
              <a:solidFill>
                <a:srgbClr val="000000"/>
              </a:solidFill>
              <a:latin typeface="Cambria Math" panose="02040503050406030204" pitchFamily="18" charset="0"/>
              <a:ea typeface="Cambria Math" panose="02040503050406030204" pitchFamily="18" charset="0"/>
            </a:endParaRPr>
          </a:p>
        </p:txBody>
      </p:sp>
      <p:grpSp>
        <p:nvGrpSpPr>
          <p:cNvPr id="6" name="Group 5">
            <a:extLst>
              <a:ext uri="{FF2B5EF4-FFF2-40B4-BE49-F238E27FC236}">
                <a16:creationId xmlns:a16="http://schemas.microsoft.com/office/drawing/2014/main" id="{0FD4883C-2A80-42BD-86D7-9334EE1C0401}"/>
              </a:ext>
            </a:extLst>
          </p:cNvPr>
          <p:cNvGrpSpPr/>
          <p:nvPr/>
        </p:nvGrpSpPr>
        <p:grpSpPr>
          <a:xfrm>
            <a:off x="2406346" y="3930077"/>
            <a:ext cx="2803609" cy="1177466"/>
            <a:chOff x="4709695" y="1377432"/>
            <a:chExt cx="2252546" cy="1177466"/>
          </a:xfrm>
        </p:grpSpPr>
        <p:sp>
          <p:nvSpPr>
            <p:cNvPr id="7" name="TextBox 6">
              <a:extLst>
                <a:ext uri="{FF2B5EF4-FFF2-40B4-BE49-F238E27FC236}">
                  <a16:creationId xmlns:a16="http://schemas.microsoft.com/office/drawing/2014/main" id="{86CB9CCA-2053-47BC-87EA-A88EE7CCBB5F}"/>
                </a:ext>
              </a:extLst>
            </p:cNvPr>
            <p:cNvSpPr txBox="1"/>
            <p:nvPr/>
          </p:nvSpPr>
          <p:spPr>
            <a:xfrm>
              <a:off x="6270820" y="1723901"/>
              <a:ext cx="691421" cy="830997"/>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grpSp>
          <p:nvGrpSpPr>
            <p:cNvPr id="8" name="Group 7">
              <a:extLst>
                <a:ext uri="{FF2B5EF4-FFF2-40B4-BE49-F238E27FC236}">
                  <a16:creationId xmlns:a16="http://schemas.microsoft.com/office/drawing/2014/main" id="{4A561286-E11A-4E0C-9AF0-FDE7ACD77FB2}"/>
                </a:ext>
              </a:extLst>
            </p:cNvPr>
            <p:cNvGrpSpPr/>
            <p:nvPr/>
          </p:nvGrpSpPr>
          <p:grpSpPr>
            <a:xfrm>
              <a:off x="4709695" y="1377432"/>
              <a:ext cx="2252546" cy="781973"/>
              <a:chOff x="4709695" y="1377432"/>
              <a:chExt cx="2252546" cy="781973"/>
            </a:xfrm>
          </p:grpSpPr>
          <p:cxnSp>
            <p:nvCxnSpPr>
              <p:cNvPr id="9" name="Straight Arrow Connector 8">
                <a:extLst>
                  <a:ext uri="{FF2B5EF4-FFF2-40B4-BE49-F238E27FC236}">
                    <a16:creationId xmlns:a16="http://schemas.microsoft.com/office/drawing/2014/main" id="{29A00021-A55C-4DA5-8B2A-161098FB6268}"/>
                  </a:ext>
                </a:extLst>
              </p:cNvPr>
              <p:cNvCxnSpPr>
                <a:cxnSpLocks/>
              </p:cNvCxnSpPr>
              <p:nvPr/>
            </p:nvCxnSpPr>
            <p:spPr>
              <a:xfrm>
                <a:off x="5740172" y="1876743"/>
                <a:ext cx="577330"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A05323-ECFB-446A-BF5C-3D354030C0B4}"/>
                  </a:ext>
                </a:extLst>
              </p:cNvPr>
              <p:cNvCxnSpPr>
                <a:cxnSpLocks/>
              </p:cNvCxnSpPr>
              <p:nvPr/>
            </p:nvCxnSpPr>
            <p:spPr>
              <a:xfrm flipH="1">
                <a:off x="5740172" y="2017992"/>
                <a:ext cx="535934"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0747F0-B03A-4471-9DE7-E5549DB031F5}"/>
                  </a:ext>
                </a:extLst>
              </p:cNvPr>
              <p:cNvSpPr txBox="1"/>
              <p:nvPr/>
            </p:nvSpPr>
            <p:spPr>
              <a:xfrm>
                <a:off x="4709695" y="1697740"/>
                <a:ext cx="225254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sp>
            <p:nvSpPr>
              <p:cNvPr id="12" name="TextBox 11">
                <a:extLst>
                  <a:ext uri="{FF2B5EF4-FFF2-40B4-BE49-F238E27FC236}">
                    <a16:creationId xmlns:a16="http://schemas.microsoft.com/office/drawing/2014/main" id="{FF6F8722-CA87-4B97-8C7E-591B7DEE944F}"/>
                  </a:ext>
                </a:extLst>
              </p:cNvPr>
              <p:cNvSpPr txBox="1"/>
              <p:nvPr/>
            </p:nvSpPr>
            <p:spPr>
              <a:xfrm>
                <a:off x="5835968" y="1377432"/>
                <a:ext cx="638057" cy="461665"/>
              </a:xfrm>
              <a:prstGeom prst="rect">
                <a:avLst/>
              </a:prstGeom>
              <a:noFill/>
            </p:spPr>
            <p:txBody>
              <a:bodyPr wrap="square" rtlCol="0">
                <a:spAutoFit/>
              </a:bodyPr>
              <a:lstStyle/>
              <a:p>
                <a:r>
                  <a:rPr lang="en-US" sz="2400" i="1" dirty="0">
                    <a:latin typeface="Cambria Math" panose="02040503050406030204" pitchFamily="18" charset="0"/>
                    <a:ea typeface="Cambria Math" panose="02040503050406030204" pitchFamily="18" charset="0"/>
                  </a:rPr>
                  <a:t>K</a:t>
                </a:r>
                <a:r>
                  <a:rPr lang="en-US" sz="2400" i="1" baseline="-25000" dirty="0">
                    <a:latin typeface="Cambria Math" panose="02040503050406030204" pitchFamily="18" charset="0"/>
                    <a:ea typeface="Cambria Math" panose="02040503050406030204" pitchFamily="18" charset="0"/>
                  </a:rPr>
                  <a:t>D</a:t>
                </a:r>
              </a:p>
            </p:txBody>
          </p: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F4B805-7B5C-4D10-BF2D-746844A05580}"/>
                  </a:ext>
                </a:extLst>
              </p:cNvPr>
              <p:cNvSpPr txBox="1"/>
              <p:nvPr/>
            </p:nvSpPr>
            <p:spPr>
              <a:xfrm>
                <a:off x="4733486" y="4001294"/>
                <a:ext cx="6620314" cy="8345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24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24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2400" i="1" kern="1200">
                          <a:solidFill>
                            <a:schemeClr val="tx1"/>
                          </a:solidFill>
                          <a:effectLst/>
                          <a:ea typeface="Cambria Math" panose="02040503050406030204" pitchFamily="18" charset="0"/>
                          <a:cs typeface="Times New Roman" panose="02020603050405020304" pitchFamily="18" charset="0"/>
                        </a:rPr>
                        <m:t> </m:t>
                      </m:r>
                      <m:r>
                        <m:rPr>
                          <m:nor/>
                        </m:rPr>
                        <a:rPr lang="en-US" sz="2400" kern="1200">
                          <a:solidFill>
                            <a:schemeClr val="tx1"/>
                          </a:solidFill>
                          <a:effectLst/>
                          <a:ea typeface="Cambria Math" panose="02040503050406030204" pitchFamily="18" charset="0"/>
                          <a:cs typeface="Times New Roman" panose="02020603050405020304" pitchFamily="18" charset="0"/>
                        </a:rPr>
                        <m:t>=</m:t>
                      </m:r>
                      <m:f>
                        <m:fPr>
                          <m:ctrlPr>
                            <a:rPr lang="en-US" sz="24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R</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baseline="-25000">
                              <a:solidFill>
                                <a:schemeClr val="tx1"/>
                              </a:solidFill>
                              <a:effectLst/>
                              <a:ea typeface="Cambria Math" panose="02040503050406030204" pitchFamily="18" charset="0"/>
                              <a:cs typeface="Times New Roman" panose="02020603050405020304" pitchFamily="18" charset="0"/>
                            </a:rPr>
                            <m:t>Free</m:t>
                          </m:r>
                          <m:r>
                            <m:rPr>
                              <m:nor/>
                            </m:rPr>
                            <a:rPr lang="en-US" sz="2400" i="1"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L</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baseline="-25000">
                              <a:solidFill>
                                <a:schemeClr val="tx1"/>
                              </a:solidFill>
                              <a:effectLst/>
                              <a:ea typeface="Cambria Math" panose="02040503050406030204" pitchFamily="18" charset="0"/>
                              <a:cs typeface="Times New Roman" panose="02020603050405020304" pitchFamily="18" charset="0"/>
                            </a:rPr>
                            <m:t>Free</m:t>
                          </m:r>
                        </m:num>
                        <m:den>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RL</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i="1" kern="1200">
                              <a:solidFill>
                                <a:schemeClr val="tx1"/>
                              </a:solidFill>
                              <a:effectLst/>
                              <a:ea typeface="Cambria Math" panose="02040503050406030204" pitchFamily="18" charset="0"/>
                              <a:cs typeface="Times New Roman" panose="02020603050405020304" pitchFamily="18" charset="0"/>
                            </a:rPr>
                            <m:t> </m:t>
                          </m:r>
                        </m:den>
                      </m:f>
                    </m:oMath>
                  </m:oMathPara>
                </a14:m>
                <a:endParaRPr lang="en-US" dirty="0"/>
              </a:p>
            </p:txBody>
          </p:sp>
        </mc:Choice>
        <mc:Fallback xmlns="">
          <p:sp>
            <p:nvSpPr>
              <p:cNvPr id="14" name="TextBox 13">
                <a:extLst>
                  <a:ext uri="{FF2B5EF4-FFF2-40B4-BE49-F238E27FC236}">
                    <a16:creationId xmlns:a16="http://schemas.microsoft.com/office/drawing/2014/main" id="{B6F4B805-7B5C-4D10-BF2D-746844A05580}"/>
                  </a:ext>
                </a:extLst>
              </p:cNvPr>
              <p:cNvSpPr txBox="1">
                <a:spLocks noRot="1" noChangeAspect="1" noMove="1" noResize="1" noEditPoints="1" noAdjustHandles="1" noChangeArrowheads="1" noChangeShapeType="1" noTextEdit="1"/>
              </p:cNvSpPr>
              <p:nvPr/>
            </p:nvSpPr>
            <p:spPr>
              <a:xfrm>
                <a:off x="4733486" y="4001294"/>
                <a:ext cx="6620314" cy="834587"/>
              </a:xfrm>
              <a:prstGeom prst="rect">
                <a:avLst/>
              </a:prstGeom>
              <a:blipFill>
                <a:blip r:embed="rId3"/>
                <a:stretch>
                  <a:fillRect/>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588DB183-64C8-40BC-9578-07012746F47D}"/>
              </a:ext>
            </a:extLst>
          </p:cNvPr>
          <p:cNvSpPr>
            <a:spLocks noGrp="1"/>
          </p:cNvSpPr>
          <p:nvPr>
            <p:ph type="sldNum" sz="quarter" idx="12"/>
          </p:nvPr>
        </p:nvSpPr>
        <p:spPr/>
        <p:txBody>
          <a:bodyPr/>
          <a:lstStyle/>
          <a:p>
            <a:fld id="{8F5CE88E-89A4-4243-AB1D-44322647EED2}" type="slidenum">
              <a:rPr lang="en-US" smtClean="0"/>
              <a:t>15</a:t>
            </a:fld>
            <a:endParaRPr lang="en-US"/>
          </a:p>
        </p:txBody>
      </p:sp>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008295AF-A281-45E8-92FB-0F9CAC630230}"/>
                  </a:ext>
                </a:extLst>
              </p:cNvPr>
              <p:cNvGraphicFramePr>
                <a:graphicFrameLocks noGrp="1"/>
              </p:cNvGraphicFramePr>
              <p:nvPr>
                <p:extLst>
                  <p:ext uri="{D42A27DB-BD31-4B8C-83A1-F6EECF244321}">
                    <p14:modId xmlns:p14="http://schemas.microsoft.com/office/powerpoint/2010/main" val="2449703685"/>
                  </p:ext>
                </p:extLst>
              </p:nvPr>
            </p:nvGraphicFramePr>
            <p:xfrm>
              <a:off x="501870" y="5176572"/>
              <a:ext cx="10515599" cy="831276"/>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4241588362"/>
                        </a:ext>
                      </a:extLst>
                    </a:gridCol>
                    <a:gridCol w="1545270">
                      <a:extLst>
                        <a:ext uri="{9D8B030D-6E8A-4147-A177-3AD203B41FA5}">
                          <a16:colId xmlns:a16="http://schemas.microsoft.com/office/drawing/2014/main" val="33578198"/>
                        </a:ext>
                      </a:extLst>
                    </a:gridCol>
                  </a:tblGrid>
                  <a:tr h="831276">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6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FRET</m:t>
                                    </m:r>
                                  </m:sub>
                                </m:sSub>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FRET</m:t>
                                    </m:r>
                                  </m:sub>
                                </m:sSub>
                                <m:r>
                                  <m:rPr>
                                    <m:nor/>
                                  </m:rPr>
                                  <a:rPr lang="en-US" sz="1600" b="0" i="0" kern="1200" baseline="-25000" smtClean="0">
                                    <a:solidFill>
                                      <a:schemeClr val="tx1"/>
                                    </a:solidFill>
                                    <a:effectLst/>
                                    <a:latin typeface="+mn-lt"/>
                                    <a:ea typeface="Cambria Math" panose="02040503050406030204" pitchFamily="18" charset="0"/>
                                    <a:cs typeface="Times New Roman" panose="02020603050405020304" pitchFamily="18" charset="0"/>
                                  </a:rPr>
                                  <m:t>M</m:t>
                                </m:r>
                                <m:r>
                                  <m:rPr>
                                    <m:nor/>
                                  </m:rPr>
                                  <a:rPr lang="en-US" sz="1600" kern="1200" baseline="-25000" smtClean="0">
                                    <a:solidFill>
                                      <a:schemeClr val="tx1"/>
                                    </a:solidFill>
                                    <a:effectLst/>
                                    <a:latin typeface="+mn-lt"/>
                                    <a:ea typeface="Cambria Math" panose="02040503050406030204" pitchFamily="18" charset="0"/>
                                    <a:cs typeface="Times New Roman" panose="02020603050405020304" pitchFamily="18" charset="0"/>
                                  </a:rPr>
                                  <m:t>a</m:t>
                                </m:r>
                                <m:r>
                                  <m:rPr>
                                    <m:nor/>
                                  </m:rPr>
                                  <a:rPr lang="en-US" sz="1600" kern="1200" baseline="-25000">
                                    <a:solidFill>
                                      <a:schemeClr val="tx1"/>
                                    </a:solidFill>
                                    <a:effectLst/>
                                    <a:latin typeface="+mn-lt"/>
                                    <a:ea typeface="Cambria Math" panose="02040503050406030204" pitchFamily="18" charset="0"/>
                                    <a:cs typeface="Times New Roman" panose="02020603050405020304" pitchFamily="18" charset="0"/>
                                  </a:rPr>
                                  <m:t>x</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e>
                                          <m: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num>
                                  <m:den>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e>
                                            </m:d>
                                          </m:e>
                                          <m: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den>
                                </m:f>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34925">
                            <a:spcBef>
                              <a:spcPts val="0"/>
                            </a:spcBef>
                            <a:spcAft>
                              <a:spcPts val="0"/>
                            </a:spcAft>
                          </a:pPr>
                          <a:r>
                            <a:rPr lang="en-US" sz="1600" kern="1200" dirty="0">
                              <a:solidFill>
                                <a:schemeClr val="tx1"/>
                              </a:solidFill>
                              <a:effectLst/>
                              <a:latin typeface="+mn-lt"/>
                              <a:ea typeface="Cambria Math" panose="02040503050406030204" pitchFamily="18" charset="0"/>
                              <a:cs typeface="Times New Roman" panose="02020603050405020304" pitchFamily="18" charset="0"/>
                            </a:rPr>
                            <a:t>Eq. 2.16</a:t>
                          </a:r>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45340341"/>
                      </a:ext>
                    </a:extLst>
                  </a:tr>
                </a:tbl>
              </a:graphicData>
            </a:graphic>
          </p:graphicFrame>
        </mc:Choice>
        <mc:Fallback>
          <p:graphicFrame>
            <p:nvGraphicFramePr>
              <p:cNvPr id="15" name="Table 14">
                <a:extLst>
                  <a:ext uri="{FF2B5EF4-FFF2-40B4-BE49-F238E27FC236}">
                    <a16:creationId xmlns:a16="http://schemas.microsoft.com/office/drawing/2014/main" id="{008295AF-A281-45E8-92FB-0F9CAC630230}"/>
                  </a:ext>
                </a:extLst>
              </p:cNvPr>
              <p:cNvGraphicFramePr>
                <a:graphicFrameLocks noGrp="1"/>
              </p:cNvGraphicFramePr>
              <p:nvPr>
                <p:extLst>
                  <p:ext uri="{D42A27DB-BD31-4B8C-83A1-F6EECF244321}">
                    <p14:modId xmlns:p14="http://schemas.microsoft.com/office/powerpoint/2010/main" val="2449703685"/>
                  </p:ext>
                </p:extLst>
              </p:nvPr>
            </p:nvGraphicFramePr>
            <p:xfrm>
              <a:off x="501870" y="5176572"/>
              <a:ext cx="10515599" cy="831276"/>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4241588362"/>
                        </a:ext>
                      </a:extLst>
                    </a:gridCol>
                    <a:gridCol w="1545270">
                      <a:extLst>
                        <a:ext uri="{9D8B030D-6E8A-4147-A177-3AD203B41FA5}">
                          <a16:colId xmlns:a16="http://schemas.microsoft.com/office/drawing/2014/main" val="33578198"/>
                        </a:ext>
                      </a:extLst>
                    </a:gridCol>
                  </a:tblGrid>
                  <a:tr h="831276">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730" r="-17323" b="-1460"/>
                          </a:stretch>
                        </a:blipFill>
                      </a:tcPr>
                    </a:tc>
                    <a:tc>
                      <a:txBody>
                        <a:bodyPr/>
                        <a:lstStyle/>
                        <a:p>
                          <a:pPr marL="0" marR="0" indent="34925">
                            <a:spcBef>
                              <a:spcPts val="0"/>
                            </a:spcBef>
                            <a:spcAft>
                              <a:spcPts val="0"/>
                            </a:spcAft>
                          </a:pPr>
                          <a:r>
                            <a:rPr lang="en-US" sz="1600" kern="1200" dirty="0">
                              <a:solidFill>
                                <a:schemeClr val="tx1"/>
                              </a:solidFill>
                              <a:effectLst/>
                              <a:latin typeface="+mn-lt"/>
                              <a:ea typeface="Cambria Math" panose="02040503050406030204" pitchFamily="18" charset="0"/>
                              <a:cs typeface="Times New Roman" panose="02020603050405020304" pitchFamily="18" charset="0"/>
                            </a:rPr>
                            <a:t>Eq. 2.16</a:t>
                          </a:r>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45340341"/>
                      </a:ext>
                    </a:extLst>
                  </a:tr>
                </a:tbl>
              </a:graphicData>
            </a:graphic>
          </p:graphicFrame>
        </mc:Fallback>
      </mc:AlternateContent>
      <p:sp>
        <p:nvSpPr>
          <p:cNvPr id="16" name="TextBox 15">
            <a:extLst>
              <a:ext uri="{FF2B5EF4-FFF2-40B4-BE49-F238E27FC236}">
                <a16:creationId xmlns:a16="http://schemas.microsoft.com/office/drawing/2014/main" id="{17347528-ABB5-48E2-9CDF-AD4A770753A5}"/>
              </a:ext>
            </a:extLst>
          </p:cNvPr>
          <p:cNvSpPr txBox="1"/>
          <p:nvPr/>
        </p:nvSpPr>
        <p:spPr>
          <a:xfrm>
            <a:off x="0" y="6356350"/>
            <a:ext cx="8673737" cy="523220"/>
          </a:xfrm>
          <a:prstGeom prst="rect">
            <a:avLst/>
          </a:prstGeom>
          <a:noFill/>
        </p:spPr>
        <p:txBody>
          <a:bodyPr wrap="square">
            <a:spAutoFit/>
          </a:bodyPr>
          <a:lstStyle/>
          <a:p>
            <a:r>
              <a:rPr lang="en-US" sz="1400" dirty="0"/>
              <a:t>Manuscript: Development of qFRET assay for PD1-PDL1 interaction</a:t>
            </a:r>
          </a:p>
          <a:p>
            <a:r>
              <a:rPr lang="en-US" sz="1400" dirty="0"/>
              <a:t>Patent Disclosure: Neutralizing Antibody Assay (7/2021) </a:t>
            </a:r>
          </a:p>
        </p:txBody>
      </p:sp>
    </p:spTree>
    <p:extLst>
      <p:ext uri="{BB962C8B-B14F-4D97-AF65-F5344CB8AC3E}">
        <p14:creationId xmlns:p14="http://schemas.microsoft.com/office/powerpoint/2010/main" val="170939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2D2E6122-0DB5-4EDE-BD88-2B6B178B7E67}"/>
              </a:ext>
            </a:extLst>
          </p:cNvPr>
          <p:cNvGraphicFramePr>
            <a:graphicFrameLocks noGrp="1"/>
          </p:cNvGraphicFramePr>
          <p:nvPr>
            <p:extLst>
              <p:ext uri="{D42A27DB-BD31-4B8C-83A1-F6EECF244321}">
                <p14:modId xmlns:p14="http://schemas.microsoft.com/office/powerpoint/2010/main" val="1155593099"/>
              </p:ext>
            </p:extLst>
          </p:nvPr>
        </p:nvGraphicFramePr>
        <p:xfrm>
          <a:off x="1915481" y="1638184"/>
          <a:ext cx="8850489" cy="4940056"/>
        </p:xfrm>
        <a:graphic>
          <a:graphicData uri="http://schemas.openxmlformats.org/drawingml/2006/table">
            <a:tbl>
              <a:tblPr/>
              <a:tblGrid>
                <a:gridCol w="1695808">
                  <a:extLst>
                    <a:ext uri="{9D8B030D-6E8A-4147-A177-3AD203B41FA5}">
                      <a16:colId xmlns:a16="http://schemas.microsoft.com/office/drawing/2014/main" val="2808900371"/>
                    </a:ext>
                  </a:extLst>
                </a:gridCol>
                <a:gridCol w="3359308">
                  <a:extLst>
                    <a:ext uri="{9D8B030D-6E8A-4147-A177-3AD203B41FA5}">
                      <a16:colId xmlns:a16="http://schemas.microsoft.com/office/drawing/2014/main" val="3981362636"/>
                    </a:ext>
                  </a:extLst>
                </a:gridCol>
                <a:gridCol w="3795373">
                  <a:extLst>
                    <a:ext uri="{9D8B030D-6E8A-4147-A177-3AD203B41FA5}">
                      <a16:colId xmlns:a16="http://schemas.microsoft.com/office/drawing/2014/main" val="254862124"/>
                    </a:ext>
                  </a:extLst>
                </a:gridCol>
              </a:tblGrid>
              <a:tr h="331329">
                <a:tc>
                  <a:txBody>
                    <a:bodyPr/>
                    <a:lstStyle/>
                    <a:p>
                      <a:pPr algn="ctr" fontAlgn="b"/>
                      <a:endParaRPr lang="en-US" sz="18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effectLst/>
                          <a:latin typeface="+mn-lt"/>
                          <a:cs typeface="Times New Roman" panose="02020603050405020304" pitchFamily="18" charset="0"/>
                        </a:rPr>
                        <a:t>CyPet-OptPD1-YPet-OptPDL1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Negative Control: CyPet-OptPD1-YPet </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37661"/>
                  </a:ext>
                </a:extLst>
              </a:tr>
              <a:tr h="2188074">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171570"/>
                  </a:ext>
                </a:extLst>
              </a:tr>
              <a:tr h="567757">
                <a:tc>
                  <a:txBody>
                    <a:bodyPr/>
                    <a:lstStyle/>
                    <a:p>
                      <a:pPr algn="ctr" fontAlgn="b"/>
                      <a:r>
                        <a:rPr lang="en-US" sz="2000" b="0" i="0" u="none" strike="noStrike" dirty="0">
                          <a:effectLst/>
                          <a:latin typeface="+mn-lt"/>
                          <a:cs typeface="Times New Roman" panose="02020603050405020304" pitchFamily="18" charset="0"/>
                        </a:rPr>
                        <a:t>K</a:t>
                      </a:r>
                      <a:r>
                        <a:rPr lang="en-US" sz="2000" b="0" i="0" u="none" strike="noStrike" baseline="-25000" dirty="0">
                          <a:effectLst/>
                          <a:latin typeface="+mn-lt"/>
                          <a:cs typeface="Times New Roman" panose="02020603050405020304" pitchFamily="18" charset="0"/>
                        </a:rPr>
                        <a:t>D</a:t>
                      </a:r>
                      <a:r>
                        <a:rPr lang="en-US" sz="2000" b="0" i="0" u="none" strike="noStrike" dirty="0">
                          <a:effectLst/>
                          <a:latin typeface="+mn-lt"/>
                          <a:cs typeface="Times New Roman" panose="02020603050405020304" pitchFamily="18" charset="0"/>
                        </a:rPr>
                        <a:t>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i="0" dirty="0">
                          <a:solidFill>
                            <a:schemeClr val="tx1"/>
                          </a:solidFill>
                          <a:latin typeface="+mn-lt"/>
                          <a:cs typeface="Times New Roman" panose="02020603050405020304" pitchFamily="18" charset="0"/>
                        </a:rPr>
                        <a:t>0.82</a:t>
                      </a:r>
                      <a:endParaRPr lang="en-US" sz="2000" b="1"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u="none" strike="noStrike" dirty="0">
                          <a:effectLst/>
                          <a:latin typeface="+mn-lt"/>
                          <a:cs typeface="Times New Roman" panose="02020603050405020304" pitchFamily="18" charset="0"/>
                        </a:rPr>
                        <a:t>25.21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4279277"/>
                  </a:ext>
                </a:extLst>
              </a:tr>
              <a:tr h="473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Std. Error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0.13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21.95</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492039"/>
                  </a:ext>
                </a:extLst>
              </a:tr>
              <a:tr h="8912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95% Confidence Intervals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0.55 to 1.07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0.0 to 70.73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449483"/>
                  </a:ext>
                </a:extLst>
              </a:tr>
              <a:tr h="488487">
                <a:tc>
                  <a:txBody>
                    <a:bodyPr/>
                    <a:lstStyle/>
                    <a:p>
                      <a:pPr algn="ctr" fontAlgn="b"/>
                      <a:r>
                        <a:rPr lang="en-US" sz="2000" b="0" i="0" u="none" strike="noStrike" dirty="0">
                          <a:effectLst/>
                          <a:latin typeface="+mn-lt"/>
                          <a:cs typeface="Times New Roman" panose="02020603050405020304" pitchFamily="18" charset="0"/>
                        </a:rPr>
                        <a:t>R²</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0.97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0.98</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53854"/>
                  </a:ext>
                </a:extLst>
              </a:tr>
            </a:tbl>
          </a:graphicData>
        </a:graphic>
      </p:graphicFrame>
      <p:pic>
        <p:nvPicPr>
          <p:cNvPr id="2" name="Picture 1">
            <a:extLst>
              <a:ext uri="{FF2B5EF4-FFF2-40B4-BE49-F238E27FC236}">
                <a16:creationId xmlns:a16="http://schemas.microsoft.com/office/drawing/2014/main" id="{37738019-04E3-444A-86E7-953CD2B47DBF}"/>
              </a:ext>
            </a:extLst>
          </p:cNvPr>
          <p:cNvPicPr>
            <a:picLocks noChangeAspect="1"/>
          </p:cNvPicPr>
          <p:nvPr/>
        </p:nvPicPr>
        <p:blipFill>
          <a:blip r:embed="rId3"/>
          <a:stretch>
            <a:fillRect/>
          </a:stretch>
        </p:blipFill>
        <p:spPr>
          <a:xfrm>
            <a:off x="2836582" y="1848084"/>
            <a:ext cx="7431668" cy="2347163"/>
          </a:xfrm>
          <a:prstGeom prst="rect">
            <a:avLst/>
          </a:prstGeom>
        </p:spPr>
      </p:pic>
      <p:sp>
        <p:nvSpPr>
          <p:cNvPr id="3" name="TextBox 2">
            <a:extLst>
              <a:ext uri="{FF2B5EF4-FFF2-40B4-BE49-F238E27FC236}">
                <a16:creationId xmlns:a16="http://schemas.microsoft.com/office/drawing/2014/main" id="{262301DB-B394-4254-8AB5-576C46936AA9}"/>
              </a:ext>
            </a:extLst>
          </p:cNvPr>
          <p:cNvSpPr txBox="1"/>
          <p:nvPr/>
        </p:nvSpPr>
        <p:spPr>
          <a:xfrm rot="16200000">
            <a:off x="2576846" y="2800398"/>
            <a:ext cx="153986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7" name="TextBox 6">
            <a:extLst>
              <a:ext uri="{FF2B5EF4-FFF2-40B4-BE49-F238E27FC236}">
                <a16:creationId xmlns:a16="http://schemas.microsoft.com/office/drawing/2014/main" id="{06F130F7-0C3E-4E25-B593-FEF837256D29}"/>
              </a:ext>
            </a:extLst>
          </p:cNvPr>
          <p:cNvSpPr txBox="1"/>
          <p:nvPr/>
        </p:nvSpPr>
        <p:spPr>
          <a:xfrm rot="16200000">
            <a:off x="6313026" y="2883165"/>
            <a:ext cx="137972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4" name="TextBox 3">
            <a:extLst>
              <a:ext uri="{FF2B5EF4-FFF2-40B4-BE49-F238E27FC236}">
                <a16:creationId xmlns:a16="http://schemas.microsoft.com/office/drawing/2014/main" id="{5E1F6889-F33C-4E3E-9B12-79E41773074B}"/>
              </a:ext>
            </a:extLst>
          </p:cNvPr>
          <p:cNvSpPr txBox="1"/>
          <p:nvPr/>
        </p:nvSpPr>
        <p:spPr>
          <a:xfrm>
            <a:off x="7631161" y="3871646"/>
            <a:ext cx="195400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Total YPet (µM)</a:t>
            </a:r>
          </a:p>
        </p:txBody>
      </p:sp>
      <p:sp>
        <p:nvSpPr>
          <p:cNvPr id="9" name="TextBox 8">
            <a:extLst>
              <a:ext uri="{FF2B5EF4-FFF2-40B4-BE49-F238E27FC236}">
                <a16:creationId xmlns:a16="http://schemas.microsoft.com/office/drawing/2014/main" id="{8FCFE565-99F7-4FD4-B143-F0047A7F9D36}"/>
              </a:ext>
            </a:extLst>
          </p:cNvPr>
          <p:cNvSpPr txBox="1"/>
          <p:nvPr/>
        </p:nvSpPr>
        <p:spPr>
          <a:xfrm>
            <a:off x="4001825" y="3883932"/>
            <a:ext cx="195400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Total YPet-OptPDL1 (µM)</a:t>
            </a:r>
          </a:p>
        </p:txBody>
      </p:sp>
      <p:sp>
        <p:nvSpPr>
          <p:cNvPr id="14" name="Title 1">
            <a:extLst>
              <a:ext uri="{FF2B5EF4-FFF2-40B4-BE49-F238E27FC236}">
                <a16:creationId xmlns:a16="http://schemas.microsoft.com/office/drawing/2014/main" id="{AB9725D6-0856-4CB0-BA83-0EE20E813E29}"/>
              </a:ext>
            </a:extLst>
          </p:cNvPr>
          <p:cNvSpPr>
            <a:spLocks noGrp="1"/>
          </p:cNvSpPr>
          <p:nvPr>
            <p:ph type="title"/>
          </p:nvPr>
        </p:nvSpPr>
        <p:spPr>
          <a:xfrm>
            <a:off x="838200" y="365125"/>
            <a:ext cx="10515600" cy="1325563"/>
          </a:xfrm>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D  </a:t>
            </a:r>
            <a:r>
              <a:rPr lang="en-US" sz="3200" b="1" dirty="0"/>
              <a:t>Protein Isolated From Soluble Fraction</a:t>
            </a:r>
          </a:p>
        </p:txBody>
      </p:sp>
      <p:sp>
        <p:nvSpPr>
          <p:cNvPr id="5" name="Slide Number Placeholder 4">
            <a:extLst>
              <a:ext uri="{FF2B5EF4-FFF2-40B4-BE49-F238E27FC236}">
                <a16:creationId xmlns:a16="http://schemas.microsoft.com/office/drawing/2014/main" id="{7BDDE689-550F-4578-8F34-FB1D7E453368}"/>
              </a:ext>
            </a:extLst>
          </p:cNvPr>
          <p:cNvSpPr>
            <a:spLocks noGrp="1"/>
          </p:cNvSpPr>
          <p:nvPr>
            <p:ph type="sldNum" sz="quarter" idx="12"/>
          </p:nvPr>
        </p:nvSpPr>
        <p:spPr/>
        <p:txBody>
          <a:bodyPr/>
          <a:lstStyle/>
          <a:p>
            <a:fld id="{8F5CE88E-89A4-4243-AB1D-44322647EED2}" type="slidenum">
              <a:rPr lang="en-US" smtClean="0"/>
              <a:t>16</a:t>
            </a:fld>
            <a:endParaRPr lang="en-US"/>
          </a:p>
        </p:txBody>
      </p:sp>
      <p:sp>
        <p:nvSpPr>
          <p:cNvPr id="12" name="TextBox 11">
            <a:extLst>
              <a:ext uri="{FF2B5EF4-FFF2-40B4-BE49-F238E27FC236}">
                <a16:creationId xmlns:a16="http://schemas.microsoft.com/office/drawing/2014/main" id="{B26910FD-C808-4446-A6F9-041DBA2EE636}"/>
              </a:ext>
            </a:extLst>
          </p:cNvPr>
          <p:cNvSpPr txBox="1"/>
          <p:nvPr/>
        </p:nvSpPr>
        <p:spPr>
          <a:xfrm>
            <a:off x="-1" y="6437455"/>
            <a:ext cx="8673737" cy="461665"/>
          </a:xfrm>
          <a:prstGeom prst="rect">
            <a:avLst/>
          </a:prstGeom>
          <a:noFill/>
        </p:spPr>
        <p:txBody>
          <a:bodyPr wrap="square">
            <a:spAutoFit/>
          </a:bodyPr>
          <a:lstStyle/>
          <a:p>
            <a:r>
              <a:rPr lang="en-US" sz="1200" dirty="0"/>
              <a:t>Manuscript: Development of qFRET assay for PD1-PDL1 interaction</a:t>
            </a:r>
          </a:p>
          <a:p>
            <a:r>
              <a:rPr lang="en-US" sz="1200" dirty="0"/>
              <a:t>Patent Disclosure: Neutralizing Antibody Assay (7/2021) </a:t>
            </a:r>
          </a:p>
        </p:txBody>
      </p:sp>
    </p:spTree>
    <p:extLst>
      <p:ext uri="{BB962C8B-B14F-4D97-AF65-F5344CB8AC3E}">
        <p14:creationId xmlns:p14="http://schemas.microsoft.com/office/powerpoint/2010/main" val="296516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5F22-DFF1-471A-935A-5D6E55D8B1F4}"/>
              </a:ext>
            </a:extLst>
          </p:cNvPr>
          <p:cNvSpPr>
            <a:spLocks noGrp="1"/>
          </p:cNvSpPr>
          <p:nvPr>
            <p:ph type="title"/>
          </p:nvPr>
        </p:nvSpPr>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i </a:t>
            </a:r>
            <a:r>
              <a:rPr lang="en-US" sz="3200" b="1" dirty="0"/>
              <a:t>Full length PD1 and PDL1 with Pembrolizumab</a:t>
            </a:r>
          </a:p>
        </p:txBody>
      </p:sp>
      <p:graphicFrame>
        <p:nvGraphicFramePr>
          <p:cNvPr id="7" name="Table 9">
            <a:extLst>
              <a:ext uri="{FF2B5EF4-FFF2-40B4-BE49-F238E27FC236}">
                <a16:creationId xmlns:a16="http://schemas.microsoft.com/office/drawing/2014/main" id="{1D0EDD6D-0E0F-437B-A424-4A0B0C46FD67}"/>
              </a:ext>
            </a:extLst>
          </p:cNvPr>
          <p:cNvGraphicFramePr>
            <a:graphicFrameLocks noGrp="1"/>
          </p:cNvGraphicFramePr>
          <p:nvPr/>
        </p:nvGraphicFramePr>
        <p:xfrm>
          <a:off x="5712178" y="1905177"/>
          <a:ext cx="6276622" cy="3559640"/>
        </p:xfrm>
        <a:graphic>
          <a:graphicData uri="http://schemas.openxmlformats.org/drawingml/2006/table">
            <a:tbl>
              <a:tblPr firstRow="1" bandRow="1">
                <a:tableStyleId>{5C22544A-7EE6-4342-B048-85BDC9FD1C3A}</a:tableStyleId>
              </a:tblPr>
              <a:tblGrid>
                <a:gridCol w="4102679">
                  <a:extLst>
                    <a:ext uri="{9D8B030D-6E8A-4147-A177-3AD203B41FA5}">
                      <a16:colId xmlns:a16="http://schemas.microsoft.com/office/drawing/2014/main" val="3972512843"/>
                    </a:ext>
                  </a:extLst>
                </a:gridCol>
                <a:gridCol w="2173943">
                  <a:extLst>
                    <a:ext uri="{9D8B030D-6E8A-4147-A177-3AD203B41FA5}">
                      <a16:colId xmlns:a16="http://schemas.microsoft.com/office/drawing/2014/main" val="38737293"/>
                    </a:ext>
                  </a:extLst>
                </a:gridCol>
              </a:tblGrid>
              <a:tr h="448575">
                <a:tc gridSpan="2">
                  <a:txBody>
                    <a:bodyPr/>
                    <a:lstStyle/>
                    <a:p>
                      <a:pPr algn="ctr"/>
                      <a:r>
                        <a:rPr lang="en-US" sz="2400" b="0">
                          <a:solidFill>
                            <a:schemeClr val="tx1"/>
                          </a:solidFill>
                          <a:latin typeface="+mn-lt"/>
                          <a:cs typeface="Times New Roman" panose="02020603050405020304" pitchFamily="18" charset="0"/>
                        </a:rPr>
                        <a:t>qFRET Competition Assay: Pembrolizumab</a:t>
                      </a:r>
                      <a:endParaRPr lang="en-US" sz="2400" b="0" dirty="0">
                        <a:solidFill>
                          <a:schemeClr val="tx1"/>
                        </a:solidFill>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572349342"/>
                  </a:ext>
                </a:extLst>
              </a:tr>
              <a:tr h="4485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mn-lt"/>
                          <a:cs typeface="Times New Roman" panose="02020603050405020304" pitchFamily="18" charset="0"/>
                        </a:rPr>
                        <a:t>qFRET K</a:t>
                      </a:r>
                      <a:r>
                        <a:rPr lang="en-US" sz="2400" b="0" baseline="-25000" dirty="0">
                          <a:solidFill>
                            <a:schemeClr val="tx1"/>
                          </a:solidFill>
                          <a:latin typeface="+mn-lt"/>
                          <a:cs typeface="Times New Roman" panose="02020603050405020304" pitchFamily="18" charset="0"/>
                        </a:rPr>
                        <a:t>i</a:t>
                      </a:r>
                      <a:r>
                        <a:rPr lang="en-US" sz="2400" b="0" dirty="0">
                          <a:solidFill>
                            <a:schemeClr val="tx1"/>
                          </a:solidFill>
                          <a:latin typeface="+mn-lt"/>
                          <a:cs typeface="Times New Roman" panose="02020603050405020304" pitchFamily="18" charset="0"/>
                        </a:rPr>
                        <a:t> nM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b="0" dirty="0">
                          <a:solidFill>
                            <a:schemeClr val="tx1"/>
                          </a:solidFill>
                          <a:latin typeface="+mn-lt"/>
                          <a:cs typeface="Times New Roman" panose="02020603050405020304" pitchFamily="18" charset="0"/>
                        </a:rPr>
                        <a:t>1.41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6708301"/>
                  </a:ext>
                </a:extLst>
              </a:tr>
              <a:tr h="6368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dirty="0">
                          <a:solidFill>
                            <a:schemeClr val="tx1"/>
                          </a:solidFill>
                          <a:latin typeface="+mn-lt"/>
                          <a:cs typeface="Times New Roman" panose="02020603050405020304" pitchFamily="18" charset="0"/>
                        </a:rPr>
                        <a:t>95 % Confidence Interval nM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b="0">
                          <a:solidFill>
                            <a:schemeClr val="tx1"/>
                          </a:solidFill>
                          <a:latin typeface="+mn-lt"/>
                          <a:cs typeface="Times New Roman" panose="02020603050405020304" pitchFamily="18" charset="0"/>
                        </a:rPr>
                        <a:t>0.94 to 2.14</a:t>
                      </a:r>
                      <a:endParaRPr lang="en-US" sz="2400" b="0" dirty="0">
                        <a:solidFill>
                          <a:schemeClr val="tx1"/>
                        </a:solidFill>
                        <a:latin typeface="+mn-lt"/>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26026189"/>
                  </a:ext>
                </a:extLst>
              </a:tr>
              <a:tr h="4485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a:solidFill>
                            <a:schemeClr val="tx1"/>
                          </a:solidFill>
                          <a:latin typeface="+mn-lt"/>
                          <a:cs typeface="Times New Roman" panose="02020603050405020304" pitchFamily="18" charset="0"/>
                        </a:rPr>
                        <a:t>R</a:t>
                      </a:r>
                      <a:r>
                        <a:rPr lang="en-US" sz="2400" b="0" baseline="30000">
                          <a:solidFill>
                            <a:schemeClr val="tx1"/>
                          </a:solidFill>
                          <a:latin typeface="+mn-lt"/>
                          <a:cs typeface="Times New Roman" panose="02020603050405020304" pitchFamily="18" charset="0"/>
                        </a:rPr>
                        <a:t>2</a:t>
                      </a:r>
                      <a:endParaRPr lang="en-US" sz="2400" b="0" baseline="30000" dirty="0">
                        <a:solidFill>
                          <a:schemeClr val="tx1"/>
                        </a:solidFill>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tx1"/>
                          </a:solidFill>
                          <a:latin typeface="+mn-lt"/>
                          <a:cs typeface="Times New Roman" panose="02020603050405020304" pitchFamily="18" charset="0"/>
                        </a:rPr>
                        <a:t>0.97</a:t>
                      </a:r>
                      <a:endParaRPr lang="en-US" sz="2400" b="0" dirty="0">
                        <a:solidFill>
                          <a:schemeClr val="tx1"/>
                        </a:solidFill>
                        <a:latin typeface="+mn-lt"/>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1464269"/>
                  </a:ext>
                </a:extLst>
              </a:tr>
              <a:tr h="448575">
                <a:tc>
                  <a:txBody>
                    <a:bodyPr/>
                    <a:lstStyle/>
                    <a:p>
                      <a:pPr marL="0" marR="0" indent="0" algn="r" rtl="0" eaLnBrk="1" fontAlgn="auto" latinLnBrk="0" hangingPunct="1">
                        <a:spcBef>
                          <a:spcPts val="0"/>
                        </a:spcBef>
                        <a:spcAft>
                          <a:spcPts val="0"/>
                        </a:spcAft>
                      </a:pPr>
                      <a:r>
                        <a:rPr lang="en-US" sz="2400" b="0" i="0" u="none" strike="noStrike" kern="1200" dirty="0">
                          <a:solidFill>
                            <a:srgbClr val="000000"/>
                          </a:solidFill>
                          <a:effectLst/>
                          <a:latin typeface="+mn-lt"/>
                          <a:cs typeface="Times New Roman" panose="02020603050405020304" pitchFamily="18" charset="0"/>
                        </a:rPr>
                        <a:t>qFRET IC</a:t>
                      </a:r>
                      <a:r>
                        <a:rPr lang="en-US" sz="2400" b="0" i="0" u="none" strike="noStrike" kern="1200" baseline="-25000" dirty="0">
                          <a:solidFill>
                            <a:srgbClr val="000000"/>
                          </a:solidFill>
                          <a:effectLst/>
                          <a:latin typeface="+mn-lt"/>
                          <a:cs typeface="Times New Roman" panose="02020603050405020304" pitchFamily="18" charset="0"/>
                        </a:rPr>
                        <a:t>50</a:t>
                      </a:r>
                      <a:r>
                        <a:rPr lang="en-US" sz="2400" b="0" i="0" u="none" strike="noStrike" kern="1200" dirty="0">
                          <a:solidFill>
                            <a:srgbClr val="000000"/>
                          </a:solidFill>
                          <a:effectLst/>
                          <a:latin typeface="+mn-lt"/>
                          <a:cs typeface="Times New Roman" panose="02020603050405020304" pitchFamily="18" charset="0"/>
                        </a:rPr>
                        <a:t> nM</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dirty="0">
                          <a:effectLst/>
                          <a:latin typeface="+mn-lt"/>
                          <a:cs typeface="Times New Roman" panose="02020603050405020304" pitchFamily="18" charset="0"/>
                        </a:rPr>
                        <a:t>1.76</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08175568"/>
                  </a:ext>
                </a:extLst>
              </a:tr>
              <a:tr h="6368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mn-lt"/>
                          <a:cs typeface="Times New Roman" panose="02020603050405020304" pitchFamily="18" charset="0"/>
                        </a:rPr>
                        <a:t>95 % Confidence Interval nM</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dirty="0">
                          <a:effectLst/>
                          <a:latin typeface="+mn-lt"/>
                          <a:cs typeface="Times New Roman" panose="02020603050405020304" pitchFamily="18" charset="0"/>
                        </a:rPr>
                        <a:t>1.17 to 2.66</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8501934"/>
                  </a:ext>
                </a:extLst>
              </a:tr>
              <a:tr h="42698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mn-lt"/>
                          <a:cs typeface="Times New Roman" panose="02020603050405020304" pitchFamily="18" charset="0"/>
                        </a:rPr>
                        <a:t>R</a:t>
                      </a:r>
                      <a:r>
                        <a:rPr lang="en-US" sz="2400" b="0" i="0" u="none" strike="noStrike" kern="1200" baseline="30000" dirty="0">
                          <a:solidFill>
                            <a:srgbClr val="000000"/>
                          </a:solidFill>
                          <a:effectLst/>
                          <a:latin typeface="+mn-lt"/>
                          <a:cs typeface="Times New Roman" panose="02020603050405020304" pitchFamily="18" charset="0"/>
                        </a:rPr>
                        <a:t>2</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mn-lt"/>
                          <a:cs typeface="Times New Roman" panose="02020603050405020304" pitchFamily="18" charset="0"/>
                        </a:rPr>
                        <a:t>0.97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5101153"/>
                  </a:ext>
                </a:extLst>
              </a:tr>
            </a:tbl>
          </a:graphicData>
        </a:graphic>
      </p:graphicFrame>
      <p:sp>
        <p:nvSpPr>
          <p:cNvPr id="5" name="Slide Number Placeholder 4">
            <a:extLst>
              <a:ext uri="{FF2B5EF4-FFF2-40B4-BE49-F238E27FC236}">
                <a16:creationId xmlns:a16="http://schemas.microsoft.com/office/drawing/2014/main" id="{29A6BC8D-8DC5-4858-B3FC-A2AB1D65A0EA}"/>
              </a:ext>
            </a:extLst>
          </p:cNvPr>
          <p:cNvSpPr>
            <a:spLocks noGrp="1"/>
          </p:cNvSpPr>
          <p:nvPr>
            <p:ph type="sldNum" sz="quarter" idx="12"/>
          </p:nvPr>
        </p:nvSpPr>
        <p:spPr/>
        <p:txBody>
          <a:bodyPr/>
          <a:lstStyle/>
          <a:p>
            <a:fld id="{8F5CE88E-89A4-4243-AB1D-44322647EED2}" type="slidenum">
              <a:rPr lang="en-US" smtClean="0"/>
              <a:t>17</a:t>
            </a:fld>
            <a:endParaRPr lang="en-US"/>
          </a:p>
        </p:txBody>
      </p:sp>
      <p:sp>
        <p:nvSpPr>
          <p:cNvPr id="6" name="TextBox 5">
            <a:extLst>
              <a:ext uri="{FF2B5EF4-FFF2-40B4-BE49-F238E27FC236}">
                <a16:creationId xmlns:a16="http://schemas.microsoft.com/office/drawing/2014/main" id="{64B8D9AC-8966-4726-8278-31AC1282E0F5}"/>
              </a:ext>
            </a:extLst>
          </p:cNvPr>
          <p:cNvSpPr txBox="1"/>
          <p:nvPr/>
        </p:nvSpPr>
        <p:spPr>
          <a:xfrm>
            <a:off x="0" y="6356350"/>
            <a:ext cx="8673737" cy="523220"/>
          </a:xfrm>
          <a:prstGeom prst="rect">
            <a:avLst/>
          </a:prstGeom>
          <a:noFill/>
        </p:spPr>
        <p:txBody>
          <a:bodyPr wrap="square">
            <a:spAutoFit/>
          </a:bodyPr>
          <a:lstStyle/>
          <a:p>
            <a:r>
              <a:rPr lang="en-US" sz="1400" dirty="0"/>
              <a:t>Manuscript: Development of qFRET assay for PD1-PDL1 interaction</a:t>
            </a:r>
          </a:p>
          <a:p>
            <a:r>
              <a:rPr lang="en-US" sz="1400" dirty="0"/>
              <a:t>Patent Disclosure: Neutralizing Antibody Assay (7/2021) </a:t>
            </a:r>
          </a:p>
        </p:txBody>
      </p:sp>
      <p:pic>
        <p:nvPicPr>
          <p:cNvPr id="3" name="Picture 2">
            <a:extLst>
              <a:ext uri="{FF2B5EF4-FFF2-40B4-BE49-F238E27FC236}">
                <a16:creationId xmlns:a16="http://schemas.microsoft.com/office/drawing/2014/main" id="{CCB3900F-CEBA-40E9-98A5-5E6FF8AFF4A5}"/>
              </a:ext>
            </a:extLst>
          </p:cNvPr>
          <p:cNvPicPr>
            <a:picLocks noChangeAspect="1"/>
          </p:cNvPicPr>
          <p:nvPr/>
        </p:nvPicPr>
        <p:blipFill>
          <a:blip r:embed="rId3"/>
          <a:stretch>
            <a:fillRect/>
          </a:stretch>
        </p:blipFill>
        <p:spPr>
          <a:xfrm>
            <a:off x="0" y="1773682"/>
            <a:ext cx="6289548" cy="4582668"/>
          </a:xfrm>
          <a:prstGeom prst="rect">
            <a:avLst/>
          </a:prstGeom>
        </p:spPr>
      </p:pic>
    </p:spTree>
    <p:extLst>
      <p:ext uri="{BB962C8B-B14F-4D97-AF65-F5344CB8AC3E}">
        <p14:creationId xmlns:p14="http://schemas.microsoft.com/office/powerpoint/2010/main" val="86373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E749-76D6-4AEE-94D6-C6810A8E081C}"/>
              </a:ext>
            </a:extLst>
          </p:cNvPr>
          <p:cNvSpPr>
            <a:spLocks noGrp="1"/>
          </p:cNvSpPr>
          <p:nvPr>
            <p:ph type="title"/>
          </p:nvPr>
        </p:nvSpPr>
        <p:spPr/>
        <p:txBody>
          <a:bodyPr anchor="t">
            <a:normAutofit/>
          </a:bodyPr>
          <a:lstStyle/>
          <a:p>
            <a:r>
              <a:rPr lang="en-US" sz="3200" b="1" dirty="0"/>
              <a:t>Summary of Dissociation Constants Reported For PD1-PDL1</a:t>
            </a:r>
            <a:endParaRPr lang="en-US" sz="3200" dirty="0"/>
          </a:p>
        </p:txBody>
      </p:sp>
      <p:sp>
        <p:nvSpPr>
          <p:cNvPr id="4" name="Slide Number Placeholder 3">
            <a:extLst>
              <a:ext uri="{FF2B5EF4-FFF2-40B4-BE49-F238E27FC236}">
                <a16:creationId xmlns:a16="http://schemas.microsoft.com/office/drawing/2014/main" id="{9DEB03FE-9700-45C5-A3F9-1CC37F2D23F4}"/>
              </a:ext>
            </a:extLst>
          </p:cNvPr>
          <p:cNvSpPr>
            <a:spLocks noGrp="1"/>
          </p:cNvSpPr>
          <p:nvPr>
            <p:ph type="sldNum" sz="quarter" idx="12"/>
          </p:nvPr>
        </p:nvSpPr>
        <p:spPr/>
        <p:txBody>
          <a:bodyPr/>
          <a:lstStyle/>
          <a:p>
            <a:fld id="{8F5CE88E-89A4-4243-AB1D-44322647EED2}" type="slidenum">
              <a:rPr lang="en-US" smtClean="0"/>
              <a:t>18</a:t>
            </a:fld>
            <a:endParaRPr lang="en-US"/>
          </a:p>
        </p:txBody>
      </p:sp>
      <p:sp>
        <p:nvSpPr>
          <p:cNvPr id="7" name="Content Placeholder 6">
            <a:extLst>
              <a:ext uri="{FF2B5EF4-FFF2-40B4-BE49-F238E27FC236}">
                <a16:creationId xmlns:a16="http://schemas.microsoft.com/office/drawing/2014/main" id="{DBAFB50D-0C14-486F-8715-D7D660DF048D}"/>
              </a:ext>
            </a:extLst>
          </p:cNvPr>
          <p:cNvSpPr>
            <a:spLocks noGrp="1"/>
          </p:cNvSpPr>
          <p:nvPr>
            <p:ph idx="1"/>
          </p:nvPr>
        </p:nvSpPr>
        <p:spPr/>
        <p:txBody>
          <a:bodyPr>
            <a:normAutofit/>
          </a:bodyPr>
          <a:lstStyle/>
          <a:p>
            <a:r>
              <a:rPr lang="en-US" sz="2400" dirty="0"/>
              <a:t>Comparison of qFRET based dissociation constant K</a:t>
            </a:r>
            <a:r>
              <a:rPr lang="en-US" sz="2400" baseline="-25000" dirty="0"/>
              <a:t>D</a:t>
            </a:r>
          </a:p>
        </p:txBody>
      </p:sp>
      <p:graphicFrame>
        <p:nvGraphicFramePr>
          <p:cNvPr id="8" name="Content Placeholder 4">
            <a:extLst>
              <a:ext uri="{FF2B5EF4-FFF2-40B4-BE49-F238E27FC236}">
                <a16:creationId xmlns:a16="http://schemas.microsoft.com/office/drawing/2014/main" id="{C5A0292D-DA3B-412E-97B6-57C9F4742859}"/>
              </a:ext>
            </a:extLst>
          </p:cNvPr>
          <p:cNvGraphicFramePr>
            <a:graphicFrameLocks/>
          </p:cNvGraphicFramePr>
          <p:nvPr/>
        </p:nvGraphicFramePr>
        <p:xfrm>
          <a:off x="956789" y="2369721"/>
          <a:ext cx="10669514" cy="3767572"/>
        </p:xfrm>
        <a:graphic>
          <a:graphicData uri="http://schemas.openxmlformats.org/drawingml/2006/table">
            <a:tbl>
              <a:tblPr firstRow="1" firstCol="1" bandRow="1">
                <a:tableStyleId>{5C22544A-7EE6-4342-B048-85BDC9FD1C3A}</a:tableStyleId>
              </a:tblPr>
              <a:tblGrid>
                <a:gridCol w="1046300">
                  <a:extLst>
                    <a:ext uri="{9D8B030D-6E8A-4147-A177-3AD203B41FA5}">
                      <a16:colId xmlns:a16="http://schemas.microsoft.com/office/drawing/2014/main" val="3755232683"/>
                    </a:ext>
                  </a:extLst>
                </a:gridCol>
                <a:gridCol w="1089739">
                  <a:extLst>
                    <a:ext uri="{9D8B030D-6E8A-4147-A177-3AD203B41FA5}">
                      <a16:colId xmlns:a16="http://schemas.microsoft.com/office/drawing/2014/main" val="572079020"/>
                    </a:ext>
                  </a:extLst>
                </a:gridCol>
                <a:gridCol w="1089739">
                  <a:extLst>
                    <a:ext uri="{9D8B030D-6E8A-4147-A177-3AD203B41FA5}">
                      <a16:colId xmlns:a16="http://schemas.microsoft.com/office/drawing/2014/main" val="2503167369"/>
                    </a:ext>
                  </a:extLst>
                </a:gridCol>
                <a:gridCol w="964525">
                  <a:extLst>
                    <a:ext uri="{9D8B030D-6E8A-4147-A177-3AD203B41FA5}">
                      <a16:colId xmlns:a16="http://schemas.microsoft.com/office/drawing/2014/main" val="3981207649"/>
                    </a:ext>
                  </a:extLst>
                </a:gridCol>
                <a:gridCol w="1526211">
                  <a:extLst>
                    <a:ext uri="{9D8B030D-6E8A-4147-A177-3AD203B41FA5}">
                      <a16:colId xmlns:a16="http://schemas.microsoft.com/office/drawing/2014/main" val="375535028"/>
                    </a:ext>
                  </a:extLst>
                </a:gridCol>
                <a:gridCol w="1450155">
                  <a:extLst>
                    <a:ext uri="{9D8B030D-6E8A-4147-A177-3AD203B41FA5}">
                      <a16:colId xmlns:a16="http://schemas.microsoft.com/office/drawing/2014/main" val="3799028854"/>
                    </a:ext>
                  </a:extLst>
                </a:gridCol>
                <a:gridCol w="1775294">
                  <a:extLst>
                    <a:ext uri="{9D8B030D-6E8A-4147-A177-3AD203B41FA5}">
                      <a16:colId xmlns:a16="http://schemas.microsoft.com/office/drawing/2014/main" val="2933319841"/>
                    </a:ext>
                  </a:extLst>
                </a:gridCol>
                <a:gridCol w="1727551">
                  <a:extLst>
                    <a:ext uri="{9D8B030D-6E8A-4147-A177-3AD203B41FA5}">
                      <a16:colId xmlns:a16="http://schemas.microsoft.com/office/drawing/2014/main" val="3166201353"/>
                    </a:ext>
                  </a:extLst>
                </a:gridCol>
              </a:tblGrid>
              <a:tr h="604062">
                <a:tc>
                  <a:txBody>
                    <a:bodyPr/>
                    <a:lstStyle/>
                    <a:p>
                      <a:pPr marL="0" marR="57150" algn="ctr">
                        <a:spcBef>
                          <a:spcPts val="0"/>
                        </a:spcBef>
                        <a:spcAft>
                          <a:spcPts val="0"/>
                        </a:spcAft>
                      </a:pPr>
                      <a:r>
                        <a:rPr lang="en-US" sz="2000" dirty="0">
                          <a:solidFill>
                            <a:schemeClr val="tx1"/>
                          </a:solidFill>
                          <a:effectLst/>
                          <a:latin typeface="+mn-lt"/>
                        </a:rPr>
                        <a:t>Flow C.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SPR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ITC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1800" dirty="0">
                          <a:solidFill>
                            <a:schemeClr val="tx1"/>
                          </a:solidFill>
                          <a:effectLst/>
                          <a:latin typeface="+mn-lt"/>
                        </a:rPr>
                        <a:t>BLI µM</a:t>
                      </a:r>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1800" dirty="0">
                          <a:solidFill>
                            <a:schemeClr val="tx1"/>
                          </a:solidFill>
                          <a:effectLst/>
                          <a:latin typeface="+mn-lt"/>
                          <a:ea typeface="Times" panose="02020603050405020304" pitchFamily="18" charset="0"/>
                          <a:cs typeface="Times New Roman" panose="02020603050405020304" pitchFamily="18" charset="0"/>
                        </a:rPr>
                        <a:t>qFRET </a:t>
                      </a:r>
                      <a:r>
                        <a:rPr lang="en-US" sz="1800" dirty="0">
                          <a:solidFill>
                            <a:schemeClr val="tx1"/>
                          </a:solidFill>
                          <a:effectLst/>
                          <a:latin typeface="+mn-lt"/>
                        </a:rPr>
                        <a:t>µM</a:t>
                      </a:r>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Exp. Host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Post Mod.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27612422"/>
                  </a:ext>
                </a:extLst>
              </a:tr>
              <a:tr h="604062">
                <a:tc>
                  <a:txBody>
                    <a:bodyPr/>
                    <a:lstStyle/>
                    <a:p>
                      <a:pPr marL="0" marR="57150" algn="ctr">
                        <a:spcBef>
                          <a:spcPts val="0"/>
                        </a:spcBef>
                        <a:spcAft>
                          <a:spcPts val="0"/>
                        </a:spcAft>
                      </a:pPr>
                      <a:r>
                        <a:rPr lang="en-US" sz="2000" b="0" dirty="0">
                          <a:solidFill>
                            <a:schemeClr val="tx1"/>
                          </a:solidFill>
                          <a:effectLst/>
                          <a:latin typeface="+mn-lt"/>
                        </a:rPr>
                        <a:t>0.526</a:t>
                      </a:r>
                      <a:endParaRPr lang="en-US" sz="2000" b="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0.114</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a:solidFill>
                            <a:schemeClr val="tx1"/>
                          </a:solidFill>
                          <a:effectLst/>
                          <a:latin typeface="+mn-lt"/>
                        </a:rPr>
                        <a:t>-</a:t>
                      </a:r>
                      <a:endParaRPr lang="en-US" sz="200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Human Jurkat Cells</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Amino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25462939"/>
                  </a:ext>
                </a:extLst>
              </a:tr>
              <a:tr h="60406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0.77</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a:solidFill>
                            <a:schemeClr val="tx1"/>
                          </a:solidFill>
                          <a:effectLst/>
                          <a:latin typeface="+mn-lt"/>
                        </a:rPr>
                        <a:t>COS Cells</a:t>
                      </a:r>
                      <a:endParaRPr lang="en-US" sz="200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Amine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28668904"/>
                  </a:ext>
                </a:extLst>
              </a:tr>
              <a:tr h="60406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8.2</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2.2</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 coli BL21(DE3)</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Biotinylated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84938264"/>
                  </a:ext>
                </a:extLst>
              </a:tr>
              <a:tr h="71957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4.1</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Human Expi293F</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Amine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00232205"/>
                  </a:ext>
                </a:extLst>
              </a:tr>
              <a:tr h="604062">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0.82 ± 0.13</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6">
                        <a:lumMod val="20000"/>
                        <a:lumOff val="80000"/>
                      </a:schemeClr>
                    </a:solidFill>
                  </a:tcPr>
                </a:tc>
                <a:tc>
                  <a:txBody>
                    <a:bodyPr/>
                    <a:lstStyle/>
                    <a:p>
                      <a:pPr marL="0" marR="5715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mn-lt"/>
                        </a:rPr>
                        <a:t>E. coli BL21(DE3)</a:t>
                      </a:r>
                      <a:endParaRPr lang="en-US" sz="2000" b="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Full Length</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Protein Tag</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9465241"/>
                  </a:ext>
                </a:extLst>
              </a:tr>
            </a:tbl>
          </a:graphicData>
        </a:graphic>
      </p:graphicFrame>
    </p:spTree>
    <p:extLst>
      <p:ext uri="{BB962C8B-B14F-4D97-AF65-F5344CB8AC3E}">
        <p14:creationId xmlns:p14="http://schemas.microsoft.com/office/powerpoint/2010/main" val="301940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A20F6-A1D6-4FF7-B816-EFE0311E0DF2}"/>
              </a:ext>
            </a:extLst>
          </p:cNvPr>
          <p:cNvSpPr>
            <a:spLocks noGrp="1"/>
          </p:cNvSpPr>
          <p:nvPr>
            <p:ph idx="1"/>
          </p:nvPr>
        </p:nvSpPr>
        <p:spPr/>
        <p:txBody>
          <a:bodyPr>
            <a:normAutofit/>
          </a:bodyPr>
          <a:lstStyle/>
          <a:p>
            <a:pPr>
              <a:buFont typeface="Wingdings" panose="05000000000000000000" pitchFamily="2" charset="2"/>
              <a:buChar char="q"/>
            </a:pPr>
            <a:r>
              <a:rPr lang="en-US" dirty="0"/>
              <a:t>Low yields in full length and truncated protein expression</a:t>
            </a:r>
          </a:p>
          <a:p>
            <a:pPr>
              <a:buFont typeface="Wingdings" panose="05000000000000000000" pitchFamily="2" charset="2"/>
              <a:buChar char="q"/>
            </a:pPr>
            <a:endParaRPr lang="en-US" dirty="0"/>
          </a:p>
          <a:p>
            <a:pPr lvl="1">
              <a:buFont typeface="Wingdings" panose="05000000000000000000" pitchFamily="2" charset="2"/>
              <a:buChar char="§"/>
            </a:pPr>
            <a:r>
              <a:rPr lang="en-US" sz="2800" dirty="0"/>
              <a:t>Expression and codon optimization of full length OptPD1 and OptPDL1</a:t>
            </a:r>
          </a:p>
          <a:p>
            <a:pPr lvl="1">
              <a:buFont typeface="Wingdings" panose="05000000000000000000" pitchFamily="2" charset="2"/>
              <a:buChar char="§"/>
            </a:pPr>
            <a:endParaRPr lang="en-US" sz="2800" dirty="0"/>
          </a:p>
          <a:p>
            <a:pPr lvl="1">
              <a:buFont typeface="Wingdings" panose="05000000000000000000" pitchFamily="2" charset="2"/>
              <a:buChar char="§"/>
            </a:pPr>
            <a:r>
              <a:rPr lang="en-US" sz="2800" dirty="0"/>
              <a:t>Refolding external domain and full length OPtPDL1</a:t>
            </a:r>
          </a:p>
          <a:p>
            <a:pPr marL="457200" lvl="1" indent="0">
              <a:buNone/>
            </a:pPr>
            <a:endParaRPr lang="en-US" sz="2800" dirty="0"/>
          </a:p>
        </p:txBody>
      </p:sp>
      <p:sp>
        <p:nvSpPr>
          <p:cNvPr id="7" name="Title 1">
            <a:extLst>
              <a:ext uri="{FF2B5EF4-FFF2-40B4-BE49-F238E27FC236}">
                <a16:creationId xmlns:a16="http://schemas.microsoft.com/office/drawing/2014/main" id="{48180058-7654-4B2F-AF5B-37AA10207D3E}"/>
              </a:ext>
            </a:extLst>
          </p:cNvPr>
          <p:cNvSpPr>
            <a:spLocks noGrp="1"/>
          </p:cNvSpPr>
          <p:nvPr>
            <p:ph type="title"/>
          </p:nvPr>
        </p:nvSpPr>
        <p:spPr>
          <a:xfrm>
            <a:off x="838200" y="365125"/>
            <a:ext cx="10515600" cy="1325563"/>
          </a:xfrm>
        </p:spPr>
        <p:txBody>
          <a:bodyPr anchor="t"/>
          <a:lstStyle/>
          <a:p>
            <a:r>
              <a:rPr lang="en-US" sz="3200" b="1" dirty="0">
                <a:ea typeface="Times" panose="02020603050405020304" pitchFamily="18" charset="0"/>
                <a:cs typeface="Times New Roman" panose="02020603050405020304" pitchFamily="18" charset="0"/>
              </a:rPr>
              <a:t>Challenges In Expression Of PD1 and PDL1 Within </a:t>
            </a:r>
            <a:r>
              <a:rPr lang="en-US" sz="3200" b="1" i="1" dirty="0">
                <a:ea typeface="Times" panose="02020603050405020304" pitchFamily="18" charset="0"/>
                <a:cs typeface="Times New Roman" panose="02020603050405020304" pitchFamily="18" charset="0"/>
              </a:rPr>
              <a:t>E. coli</a:t>
            </a:r>
            <a:br>
              <a:rPr lang="en-US" b="1" dirty="0">
                <a:ea typeface="Times" panose="02020603050405020304" pitchFamily="18" charset="0"/>
                <a:cs typeface="Times New Roman" panose="02020603050405020304" pitchFamily="18" charset="0"/>
              </a:rPr>
            </a:br>
            <a:endParaRPr lang="en-US" sz="3200" dirty="0"/>
          </a:p>
        </p:txBody>
      </p:sp>
      <p:sp>
        <p:nvSpPr>
          <p:cNvPr id="4" name="Slide Number Placeholder 3">
            <a:extLst>
              <a:ext uri="{FF2B5EF4-FFF2-40B4-BE49-F238E27FC236}">
                <a16:creationId xmlns:a16="http://schemas.microsoft.com/office/drawing/2014/main" id="{6A8DEABC-6D8C-4D77-83E2-70EE73FC47B8}"/>
              </a:ext>
            </a:extLst>
          </p:cNvPr>
          <p:cNvSpPr>
            <a:spLocks noGrp="1"/>
          </p:cNvSpPr>
          <p:nvPr>
            <p:ph type="sldNum" sz="quarter" idx="12"/>
          </p:nvPr>
        </p:nvSpPr>
        <p:spPr/>
        <p:txBody>
          <a:bodyPr/>
          <a:lstStyle/>
          <a:p>
            <a:fld id="{8F5CE88E-89A4-4243-AB1D-44322647EED2}" type="slidenum">
              <a:rPr lang="en-US" smtClean="0"/>
              <a:t>19</a:t>
            </a:fld>
            <a:endParaRPr lang="en-US"/>
          </a:p>
        </p:txBody>
      </p:sp>
    </p:spTree>
    <p:extLst>
      <p:ext uri="{BB962C8B-B14F-4D97-AF65-F5344CB8AC3E}">
        <p14:creationId xmlns:p14="http://schemas.microsoft.com/office/powerpoint/2010/main" val="134339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2</a:t>
            </a:fld>
            <a:endParaRPr lang="en-US" dirty="0"/>
          </a:p>
        </p:txBody>
      </p:sp>
    </p:spTree>
    <p:extLst>
      <p:ext uri="{BB962C8B-B14F-4D97-AF65-F5344CB8AC3E}">
        <p14:creationId xmlns:p14="http://schemas.microsoft.com/office/powerpoint/2010/main" val="93366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1F0F147-1651-4866-9048-95452D909345}"/>
              </a:ext>
            </a:extLst>
          </p:cNvPr>
          <p:cNvSpPr>
            <a:spLocks noGrp="1"/>
          </p:cNvSpPr>
          <p:nvPr>
            <p:ph idx="1"/>
          </p:nvPr>
        </p:nvSpPr>
        <p:spPr/>
        <p:txBody>
          <a:bodyPr>
            <a:normAutofit/>
          </a:bodyPr>
          <a:lstStyle/>
          <a:p>
            <a:r>
              <a:rPr lang="en-US" sz="2400" b="1" dirty="0"/>
              <a:t>Codon Adaptation Index – (CAI)</a:t>
            </a:r>
            <a:r>
              <a:rPr lang="en-US" sz="2400" dirty="0"/>
              <a:t> is a overall metric of a genes use of codons in reference to a codon RSCU</a:t>
            </a:r>
          </a:p>
          <a:p>
            <a:r>
              <a:rPr lang="en-US" sz="2400" dirty="0"/>
              <a:t>CAI value is calculated for a gene, given a relative adaptiveness for codon usage</a:t>
            </a:r>
          </a:p>
          <a:p>
            <a:pPr lvl="1"/>
            <a:r>
              <a:rPr lang="en-US" b="1" dirty="0"/>
              <a:t>Geometric mean </a:t>
            </a:r>
            <a:r>
              <a:rPr lang="en-US" dirty="0"/>
              <a:t>of relative adaptiveness </a:t>
            </a:r>
            <a:r>
              <a:rPr lang="en-US" b="1" dirty="0"/>
              <a:t>(w) </a:t>
            </a:r>
            <a:r>
              <a:rPr lang="en-US" dirty="0"/>
              <a:t>of a codon from the start codon to the stop codon</a:t>
            </a:r>
          </a:p>
          <a:p>
            <a:pPr lvl="1"/>
            <a:r>
              <a:rPr lang="en-US" dirty="0"/>
              <a:t>Using R-BioConductor Package – developed codon optimization script to optimize for E coli BL21(DE3)</a:t>
            </a:r>
          </a:p>
          <a:p>
            <a:endParaRPr lang="en-US" sz="1800" dirty="0"/>
          </a:p>
          <a:p>
            <a:endParaRPr lang="en-US" sz="1800" dirty="0"/>
          </a:p>
          <a:p>
            <a:endParaRPr lang="en-US" sz="1800" dirty="0"/>
          </a:p>
          <a:p>
            <a:pPr marL="0" indent="0">
              <a:buNone/>
            </a:pPr>
            <a:endParaRPr lang="en-US" sz="1800" dirty="0"/>
          </a:p>
        </p:txBody>
      </p:sp>
      <p:sp>
        <p:nvSpPr>
          <p:cNvPr id="6" name="TextBox 5">
            <a:extLst>
              <a:ext uri="{FF2B5EF4-FFF2-40B4-BE49-F238E27FC236}">
                <a16:creationId xmlns:a16="http://schemas.microsoft.com/office/drawing/2014/main" id="{A41424CC-B302-4108-9545-8A68FEBA0086}"/>
              </a:ext>
            </a:extLst>
          </p:cNvPr>
          <p:cNvSpPr txBox="1"/>
          <p:nvPr/>
        </p:nvSpPr>
        <p:spPr>
          <a:xfrm>
            <a:off x="497778" y="6362070"/>
            <a:ext cx="11582852" cy="261610"/>
          </a:xfrm>
          <a:prstGeom prst="rect">
            <a:avLst/>
          </a:prstGeom>
          <a:noFill/>
        </p:spPr>
        <p:txBody>
          <a:bodyPr wrap="square" rtlCol="0">
            <a:spAutoFit/>
          </a:bodyPr>
          <a:lstStyle/>
          <a:p>
            <a:r>
              <a:rPr lang="en-US" sz="1100" b="1" dirty="0"/>
              <a:t>Paul M.Sharp1-2* and Wen-</a:t>
            </a:r>
            <a:r>
              <a:rPr lang="en-US" sz="1100" b="1" dirty="0" err="1"/>
              <a:t>Hsiung</a:t>
            </a:r>
            <a:r>
              <a:rPr lang="en-US" sz="1100" b="1" dirty="0"/>
              <a:t> Li2, “The codon adaptation index - a measure of directional synonymous codon usage bias, and its potential applications”, Nucleic Acid Research, 15, 1987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91AAB-F76F-4A7D-8B77-26F8EA515183}"/>
                  </a:ext>
                </a:extLst>
              </p:cNvPr>
              <p:cNvSpPr txBox="1"/>
              <p:nvPr/>
            </p:nvSpPr>
            <p:spPr>
              <a:xfrm>
                <a:off x="8150678" y="4851810"/>
                <a:ext cx="3663043" cy="1220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𝑪𝑨𝑰</m:t>
                          </m:r>
                          <m:r>
                            <a:rPr lang="en-US" sz="2800" b="1" i="1" smtClean="0">
                              <a:latin typeface="Cambria Math" panose="02040503050406030204" pitchFamily="18" charset="0"/>
                            </a:rPr>
                            <m:t>=(</m:t>
                          </m:r>
                          <m:nary>
                            <m:naryPr>
                              <m:chr m:val="∏"/>
                              <m:ctrlPr>
                                <a:rPr lang="en-US" sz="2800" b="1" i="1">
                                  <a:latin typeface="Cambria Math" panose="02040503050406030204" pitchFamily="18" charset="0"/>
                                </a:rPr>
                              </m:ctrlPr>
                            </m:naryPr>
                            <m:sub>
                              <m:r>
                                <m:rPr>
                                  <m:brk m:alnAt="23"/>
                                </m:rPr>
                                <a:rPr lang="en-US" sz="2800" b="1" i="1" smtClean="0">
                                  <a:latin typeface="Cambria Math" panose="02040503050406030204" pitchFamily="18" charset="0"/>
                                </a:rPr>
                                <m:t>𝒌</m:t>
                              </m:r>
                              <m:r>
                                <a:rPr lang="en-US" sz="2800" b="1" i="1" smtClean="0">
                                  <a:latin typeface="Cambria Math" panose="02040503050406030204" pitchFamily="18" charset="0"/>
                                </a:rPr>
                                <m:t>=</m:t>
                              </m:r>
                              <m:r>
                                <a:rPr lang="en-US" sz="2800" b="1" i="1" smtClean="0">
                                  <a:latin typeface="Cambria Math" panose="02040503050406030204" pitchFamily="18" charset="0"/>
                                </a:rPr>
                                <m:t>𝟏</m:t>
                              </m:r>
                            </m:sub>
                            <m:sup>
                              <m:r>
                                <a:rPr lang="en-US" sz="2800" b="1" i="1" smtClean="0">
                                  <a:latin typeface="Cambria Math" panose="02040503050406030204" pitchFamily="18" charset="0"/>
                                </a:rPr>
                                <m:t>𝑳</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m:t>
                                  </m:r>
                                </m:sub>
                              </m:sSub>
                            </m:e>
                          </m:nary>
                          <m:r>
                            <a:rPr lang="en-US" sz="2800" b="1" i="1">
                              <a:latin typeface="Cambria Math" panose="02040503050406030204" pitchFamily="18" charset="0"/>
                            </a:rPr>
                            <m:t>)</m:t>
                          </m:r>
                        </m:e>
                        <m:sup>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n-US" sz="2800" b="1" i="1" smtClean="0">
                                  <a:latin typeface="Cambria Math" panose="02040503050406030204" pitchFamily="18" charset="0"/>
                                </a:rPr>
                                <m:t>𝑳</m:t>
                              </m:r>
                            </m:den>
                          </m:f>
                        </m:sup>
                      </m:sSup>
                    </m:oMath>
                  </m:oMathPara>
                </a14:m>
                <a:endParaRPr lang="en-US" sz="2800" b="1" dirty="0"/>
              </a:p>
            </p:txBody>
          </p:sp>
        </mc:Choice>
        <mc:Fallback xmlns="">
          <p:sp>
            <p:nvSpPr>
              <p:cNvPr id="8" name="TextBox 7">
                <a:extLst>
                  <a:ext uri="{FF2B5EF4-FFF2-40B4-BE49-F238E27FC236}">
                    <a16:creationId xmlns:a16="http://schemas.microsoft.com/office/drawing/2014/main" id="{E5991AAB-F76F-4A7D-8B77-26F8EA515183}"/>
                  </a:ext>
                </a:extLst>
              </p:cNvPr>
              <p:cNvSpPr txBox="1">
                <a:spLocks noRot="1" noChangeAspect="1" noMove="1" noResize="1" noEditPoints="1" noAdjustHandles="1" noChangeArrowheads="1" noChangeShapeType="1" noTextEdit="1"/>
              </p:cNvSpPr>
              <p:nvPr/>
            </p:nvSpPr>
            <p:spPr>
              <a:xfrm>
                <a:off x="8150678" y="4851810"/>
                <a:ext cx="3663043" cy="1220014"/>
              </a:xfrm>
              <a:prstGeom prst="rect">
                <a:avLst/>
              </a:prstGeom>
              <a:blipFill>
                <a:blip r:embed="rId3"/>
                <a:stretch>
                  <a:fillRect/>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9448F13F-5648-46CD-A634-C8C6CA5B773E}"/>
              </a:ext>
            </a:extLst>
          </p:cNvPr>
          <p:cNvGraphicFramePr>
            <a:graphicFrameLocks noGrp="1"/>
          </p:cNvGraphicFramePr>
          <p:nvPr/>
        </p:nvGraphicFramePr>
        <p:xfrm>
          <a:off x="1755297" y="4748354"/>
          <a:ext cx="6773660" cy="1427444"/>
        </p:xfrm>
        <a:graphic>
          <a:graphicData uri="http://schemas.openxmlformats.org/drawingml/2006/table">
            <a:tbl>
              <a:tblPr firstRow="1" bandRow="1">
                <a:tableStyleId>{5C22544A-7EE6-4342-B048-85BDC9FD1C3A}</a:tableStyleId>
              </a:tblPr>
              <a:tblGrid>
                <a:gridCol w="1693415">
                  <a:extLst>
                    <a:ext uri="{9D8B030D-6E8A-4147-A177-3AD203B41FA5}">
                      <a16:colId xmlns:a16="http://schemas.microsoft.com/office/drawing/2014/main" val="2428161969"/>
                    </a:ext>
                  </a:extLst>
                </a:gridCol>
                <a:gridCol w="1693415">
                  <a:extLst>
                    <a:ext uri="{9D8B030D-6E8A-4147-A177-3AD203B41FA5}">
                      <a16:colId xmlns:a16="http://schemas.microsoft.com/office/drawing/2014/main" val="3603756632"/>
                    </a:ext>
                  </a:extLst>
                </a:gridCol>
                <a:gridCol w="1693415">
                  <a:extLst>
                    <a:ext uri="{9D8B030D-6E8A-4147-A177-3AD203B41FA5}">
                      <a16:colId xmlns:a16="http://schemas.microsoft.com/office/drawing/2014/main" val="62231317"/>
                    </a:ext>
                  </a:extLst>
                </a:gridCol>
                <a:gridCol w="1693415">
                  <a:extLst>
                    <a:ext uri="{9D8B030D-6E8A-4147-A177-3AD203B41FA5}">
                      <a16:colId xmlns:a16="http://schemas.microsoft.com/office/drawing/2014/main" val="3494048439"/>
                    </a:ext>
                  </a:extLst>
                </a:gridCol>
              </a:tblGrid>
              <a:tr h="424162">
                <a:tc>
                  <a:txBody>
                    <a:bodyPr/>
                    <a:lstStyle/>
                    <a:p>
                      <a:pPr algn="ctr"/>
                      <a:r>
                        <a:rPr lang="en-US" dirty="0">
                          <a:solidFill>
                            <a:schemeClr val="tx1"/>
                          </a:solidFill>
                        </a:rPr>
                        <a:t>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Human</a:t>
                      </a: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Wildtype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Optimized</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197367"/>
                  </a:ext>
                </a:extLst>
              </a:tr>
              <a:tr h="424162">
                <a:tc>
                  <a:txBody>
                    <a:bodyPr/>
                    <a:lstStyle/>
                    <a:p>
                      <a:pPr algn="ctr"/>
                      <a:r>
                        <a:rPr lang="en-US" dirty="0">
                          <a:solidFill>
                            <a:schemeClr val="tx1"/>
                          </a:solidFill>
                        </a:rPr>
                        <a:t>hPDL1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523845"/>
                  </a:ext>
                </a:extLst>
              </a:tr>
              <a:tr h="424162">
                <a:tc>
                  <a:txBody>
                    <a:bodyPr/>
                    <a:lstStyle/>
                    <a:p>
                      <a:pPr algn="ctr"/>
                      <a:r>
                        <a:rPr lang="en-US" dirty="0">
                          <a:solidFill>
                            <a:schemeClr val="tx1"/>
                          </a:solidFill>
                        </a:rPr>
                        <a:t>hPD1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7801319"/>
                  </a:ext>
                </a:extLst>
              </a:tr>
            </a:tbl>
          </a:graphicData>
        </a:graphic>
      </p:graphicFrame>
      <p:sp>
        <p:nvSpPr>
          <p:cNvPr id="9" name="Title 1">
            <a:extLst>
              <a:ext uri="{FF2B5EF4-FFF2-40B4-BE49-F238E27FC236}">
                <a16:creationId xmlns:a16="http://schemas.microsoft.com/office/drawing/2014/main" id="{30DB72E1-3BAA-4833-AA4C-A0F8ABFBB8DE}"/>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ea typeface="Times" panose="02020603050405020304" pitchFamily="18" charset="0"/>
                <a:cs typeface="Times New Roman" panose="02020603050405020304" pitchFamily="18" charset="0"/>
              </a:rPr>
              <a:t>Codon Optimization</a:t>
            </a:r>
            <a:endParaRPr lang="en-US" sz="3200" dirty="0"/>
          </a:p>
        </p:txBody>
      </p:sp>
      <p:sp>
        <p:nvSpPr>
          <p:cNvPr id="4" name="Slide Number Placeholder 3">
            <a:extLst>
              <a:ext uri="{FF2B5EF4-FFF2-40B4-BE49-F238E27FC236}">
                <a16:creationId xmlns:a16="http://schemas.microsoft.com/office/drawing/2014/main" id="{2BF5490F-077B-4782-85D3-365638AD44D3}"/>
              </a:ext>
            </a:extLst>
          </p:cNvPr>
          <p:cNvSpPr>
            <a:spLocks noGrp="1"/>
          </p:cNvSpPr>
          <p:nvPr>
            <p:ph type="sldNum" sz="quarter" idx="12"/>
          </p:nvPr>
        </p:nvSpPr>
        <p:spPr/>
        <p:txBody>
          <a:bodyPr/>
          <a:lstStyle/>
          <a:p>
            <a:fld id="{8F5CE88E-89A4-4243-AB1D-44322647EED2}" type="slidenum">
              <a:rPr lang="en-US" smtClean="0"/>
              <a:t>20</a:t>
            </a:fld>
            <a:endParaRPr lang="en-US"/>
          </a:p>
        </p:txBody>
      </p:sp>
    </p:spTree>
    <p:extLst>
      <p:ext uri="{BB962C8B-B14F-4D97-AF65-F5344CB8AC3E}">
        <p14:creationId xmlns:p14="http://schemas.microsoft.com/office/powerpoint/2010/main" val="239980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Table 120">
            <a:extLst>
              <a:ext uri="{FF2B5EF4-FFF2-40B4-BE49-F238E27FC236}">
                <a16:creationId xmlns:a16="http://schemas.microsoft.com/office/drawing/2014/main" id="{440A2211-3532-4ADB-912A-944EB6087B9A}"/>
              </a:ext>
            </a:extLst>
          </p:cNvPr>
          <p:cNvGraphicFramePr>
            <a:graphicFrameLocks noGrp="1"/>
          </p:cNvGraphicFramePr>
          <p:nvPr/>
        </p:nvGraphicFramePr>
        <p:xfrm>
          <a:off x="2168930" y="4121078"/>
          <a:ext cx="2795648" cy="548640"/>
        </p:xfrm>
        <a:graphic>
          <a:graphicData uri="http://schemas.openxmlformats.org/drawingml/2006/table">
            <a:tbl>
              <a:tblPr firstRow="1" bandRow="1">
                <a:tableStyleId>{5C22544A-7EE6-4342-B048-85BDC9FD1C3A}</a:tableStyleId>
              </a:tblPr>
              <a:tblGrid>
                <a:gridCol w="1397824">
                  <a:extLst>
                    <a:ext uri="{9D8B030D-6E8A-4147-A177-3AD203B41FA5}">
                      <a16:colId xmlns:a16="http://schemas.microsoft.com/office/drawing/2014/main" val="4197557839"/>
                    </a:ext>
                  </a:extLst>
                </a:gridCol>
                <a:gridCol w="1397824">
                  <a:extLst>
                    <a:ext uri="{9D8B030D-6E8A-4147-A177-3AD203B41FA5}">
                      <a16:colId xmlns:a16="http://schemas.microsoft.com/office/drawing/2014/main" val="1193936243"/>
                    </a:ext>
                  </a:extLst>
                </a:gridCol>
              </a:tblGrid>
              <a:tr h="164842">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164842">
                <a:tc gridSpan="2">
                  <a:txBody>
                    <a:bodyPr/>
                    <a:lstStyle/>
                    <a:p>
                      <a:pPr algn="ctr"/>
                      <a:r>
                        <a:rPr lang="en-US" sz="1200" b="1" dirty="0">
                          <a:solidFill>
                            <a:schemeClr val="tx1"/>
                          </a:solidFill>
                        </a:rPr>
                        <a:t>CyPet-PD1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grpSp>
        <p:nvGrpSpPr>
          <p:cNvPr id="29" name="Group 28">
            <a:extLst>
              <a:ext uri="{FF2B5EF4-FFF2-40B4-BE49-F238E27FC236}">
                <a16:creationId xmlns:a16="http://schemas.microsoft.com/office/drawing/2014/main" id="{5A7FBA1B-AE67-49BC-B5E2-1F09CEE18268}"/>
              </a:ext>
            </a:extLst>
          </p:cNvPr>
          <p:cNvGrpSpPr/>
          <p:nvPr/>
        </p:nvGrpSpPr>
        <p:grpSpPr>
          <a:xfrm>
            <a:off x="7593630" y="27471"/>
            <a:ext cx="1821110" cy="2413591"/>
            <a:chOff x="6519071" y="56182"/>
            <a:chExt cx="2181322" cy="2413591"/>
          </a:xfrm>
        </p:grpSpPr>
        <p:sp>
          <p:nvSpPr>
            <p:cNvPr id="30" name="TextBox 29">
              <a:extLst>
                <a:ext uri="{FF2B5EF4-FFF2-40B4-BE49-F238E27FC236}">
                  <a16:creationId xmlns:a16="http://schemas.microsoft.com/office/drawing/2014/main" id="{1731313F-71C5-4131-A4E3-77270C4868E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31" name="TextBox 30">
              <a:extLst>
                <a:ext uri="{FF2B5EF4-FFF2-40B4-BE49-F238E27FC236}">
                  <a16:creationId xmlns:a16="http://schemas.microsoft.com/office/drawing/2014/main" id="{E8D1B7E0-CCA9-4027-8745-E00A41A193AB}"/>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32" name="TextBox 31">
              <a:extLst>
                <a:ext uri="{FF2B5EF4-FFF2-40B4-BE49-F238E27FC236}">
                  <a16:creationId xmlns:a16="http://schemas.microsoft.com/office/drawing/2014/main" id="{E713D33C-88FF-4211-9A47-048C22B2E502}"/>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33" name="TextBox 32">
              <a:extLst>
                <a:ext uri="{FF2B5EF4-FFF2-40B4-BE49-F238E27FC236}">
                  <a16:creationId xmlns:a16="http://schemas.microsoft.com/office/drawing/2014/main" id="{8407B713-D2A0-4947-89B8-240D6DC5D4A6}"/>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34" name="TextBox 33">
              <a:extLst>
                <a:ext uri="{FF2B5EF4-FFF2-40B4-BE49-F238E27FC236}">
                  <a16:creationId xmlns:a16="http://schemas.microsoft.com/office/drawing/2014/main" id="{ACC8FDBA-C3B7-450A-80F7-54F220454DDF}"/>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35" name="Straight Connector 34">
              <a:extLst>
                <a:ext uri="{FF2B5EF4-FFF2-40B4-BE49-F238E27FC236}">
                  <a16:creationId xmlns:a16="http://schemas.microsoft.com/office/drawing/2014/main" id="{2094852E-0EAE-4B3A-8A32-147FD3657BD9}"/>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2CD0C1D-A789-495D-9A98-2D0AE70ACBE5}"/>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4035313-463E-4A7C-BE44-CB88CFFFFC7D}"/>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25938E-B731-413C-B7D5-6FAF55734F93}"/>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588AAE-20B4-4A66-B979-2EF3CEFE94B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A4EF1DF-8C9F-4833-9AA3-3987B275CFC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cxnSp>
        <p:nvCxnSpPr>
          <p:cNvPr id="69" name="Straight Arrow Connector 68">
            <a:extLst>
              <a:ext uri="{FF2B5EF4-FFF2-40B4-BE49-F238E27FC236}">
                <a16:creationId xmlns:a16="http://schemas.microsoft.com/office/drawing/2014/main" id="{0FC0D0CF-A8EA-42D2-8A3D-654E996BFA22}"/>
              </a:ext>
            </a:extLst>
          </p:cNvPr>
          <p:cNvCxnSpPr>
            <a:cxnSpLocks/>
          </p:cNvCxnSpPr>
          <p:nvPr/>
        </p:nvCxnSpPr>
        <p:spPr>
          <a:xfrm flipH="1">
            <a:off x="5004230" y="3114389"/>
            <a:ext cx="2083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e 120">
            <a:extLst>
              <a:ext uri="{FF2B5EF4-FFF2-40B4-BE49-F238E27FC236}">
                <a16:creationId xmlns:a16="http://schemas.microsoft.com/office/drawing/2014/main" id="{0105F6A8-232E-4C9E-B764-6E2092E86C3C}"/>
              </a:ext>
            </a:extLst>
          </p:cNvPr>
          <p:cNvGraphicFramePr>
            <a:graphicFrameLocks noGrp="1"/>
          </p:cNvGraphicFramePr>
          <p:nvPr/>
        </p:nvGraphicFramePr>
        <p:xfrm>
          <a:off x="7557676" y="4122981"/>
          <a:ext cx="2836874" cy="548640"/>
        </p:xfrm>
        <a:graphic>
          <a:graphicData uri="http://schemas.openxmlformats.org/drawingml/2006/table">
            <a:tbl>
              <a:tblPr firstRow="1" bandRow="1">
                <a:tableStyleId>{5C22544A-7EE6-4342-B048-85BDC9FD1C3A}</a:tableStyleId>
              </a:tblPr>
              <a:tblGrid>
                <a:gridCol w="1418437">
                  <a:extLst>
                    <a:ext uri="{9D8B030D-6E8A-4147-A177-3AD203B41FA5}">
                      <a16:colId xmlns:a16="http://schemas.microsoft.com/office/drawing/2014/main" val="4197557839"/>
                    </a:ext>
                  </a:extLst>
                </a:gridCol>
                <a:gridCol w="1418437">
                  <a:extLst>
                    <a:ext uri="{9D8B030D-6E8A-4147-A177-3AD203B41FA5}">
                      <a16:colId xmlns:a16="http://schemas.microsoft.com/office/drawing/2014/main" val="1193936243"/>
                    </a:ext>
                  </a:extLst>
                </a:gridCol>
              </a:tblGrid>
              <a:tr h="220495">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220495">
                <a:tc gridSpan="2">
                  <a:txBody>
                    <a:bodyPr/>
                    <a:lstStyle/>
                    <a:p>
                      <a:pPr algn="ctr"/>
                      <a:r>
                        <a:rPr lang="en-US" sz="1200" b="1" dirty="0">
                          <a:solidFill>
                            <a:schemeClr val="tx1"/>
                          </a:solidFill>
                        </a:rPr>
                        <a:t>YPet-PDL1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cxnSp>
        <p:nvCxnSpPr>
          <p:cNvPr id="72" name="Straight Arrow Connector 71">
            <a:extLst>
              <a:ext uri="{FF2B5EF4-FFF2-40B4-BE49-F238E27FC236}">
                <a16:creationId xmlns:a16="http://schemas.microsoft.com/office/drawing/2014/main" id="{12B15E1E-B88F-43AC-BB5E-356FCDFE18A5}"/>
              </a:ext>
            </a:extLst>
          </p:cNvPr>
          <p:cNvCxnSpPr>
            <a:cxnSpLocks/>
          </p:cNvCxnSpPr>
          <p:nvPr/>
        </p:nvCxnSpPr>
        <p:spPr>
          <a:xfrm flipH="1">
            <a:off x="10419767" y="3056839"/>
            <a:ext cx="26219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E4C8FE0-8C16-4E00-85CC-967B3BDC8D26}"/>
              </a:ext>
            </a:extLst>
          </p:cNvPr>
          <p:cNvGrpSpPr/>
          <p:nvPr/>
        </p:nvGrpSpPr>
        <p:grpSpPr>
          <a:xfrm>
            <a:off x="9040819" y="27470"/>
            <a:ext cx="1821110" cy="2413591"/>
            <a:chOff x="6519071" y="56182"/>
            <a:chExt cx="2181322" cy="2413591"/>
          </a:xfrm>
        </p:grpSpPr>
        <p:sp>
          <p:nvSpPr>
            <p:cNvPr id="74" name="TextBox 73">
              <a:extLst>
                <a:ext uri="{FF2B5EF4-FFF2-40B4-BE49-F238E27FC236}">
                  <a16:creationId xmlns:a16="http://schemas.microsoft.com/office/drawing/2014/main" id="{776EE1D0-3A41-4CCC-9D9A-E9BA65D1DA8E}"/>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75" name="TextBox 74">
              <a:extLst>
                <a:ext uri="{FF2B5EF4-FFF2-40B4-BE49-F238E27FC236}">
                  <a16:creationId xmlns:a16="http://schemas.microsoft.com/office/drawing/2014/main" id="{3891FCE8-1133-4385-B46B-6F90D53CB150}"/>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76" name="TextBox 75">
              <a:extLst>
                <a:ext uri="{FF2B5EF4-FFF2-40B4-BE49-F238E27FC236}">
                  <a16:creationId xmlns:a16="http://schemas.microsoft.com/office/drawing/2014/main" id="{6430B5E6-89B2-4BEA-AF3D-AC251D795295}"/>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77" name="TextBox 76">
              <a:extLst>
                <a:ext uri="{FF2B5EF4-FFF2-40B4-BE49-F238E27FC236}">
                  <a16:creationId xmlns:a16="http://schemas.microsoft.com/office/drawing/2014/main" id="{D38F335D-8B58-4A51-9130-6A1C3678F47C}"/>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78" name="TextBox 77">
              <a:extLst>
                <a:ext uri="{FF2B5EF4-FFF2-40B4-BE49-F238E27FC236}">
                  <a16:creationId xmlns:a16="http://schemas.microsoft.com/office/drawing/2014/main" id="{99F056FC-04A4-4DC0-9FCF-78027B472234}"/>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79" name="Straight Connector 78">
              <a:extLst>
                <a:ext uri="{FF2B5EF4-FFF2-40B4-BE49-F238E27FC236}">
                  <a16:creationId xmlns:a16="http://schemas.microsoft.com/office/drawing/2014/main" id="{B07DCA7C-DFAF-45C6-B808-21ACE1DB1FDA}"/>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392949E-A62E-4804-B744-189C3E563D73}"/>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0F58028-0470-4BE7-8D36-8BD2641553C6}"/>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30167F3-1360-4508-B6C2-71FFDB181E92}"/>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46A29F1-1DFA-46AF-894E-8B6586D36F0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1E205AD-13DB-49E6-8589-9F203374EA6C}"/>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85" name="Group 84">
            <a:extLst>
              <a:ext uri="{FF2B5EF4-FFF2-40B4-BE49-F238E27FC236}">
                <a16:creationId xmlns:a16="http://schemas.microsoft.com/office/drawing/2014/main" id="{128ACB8D-56E8-4BA4-908D-0D0D7399B503}"/>
              </a:ext>
            </a:extLst>
          </p:cNvPr>
          <p:cNvGrpSpPr/>
          <p:nvPr/>
        </p:nvGrpSpPr>
        <p:grpSpPr>
          <a:xfrm>
            <a:off x="2189929" y="6341"/>
            <a:ext cx="1821110" cy="2413591"/>
            <a:chOff x="6519071" y="56182"/>
            <a:chExt cx="2181322" cy="2413591"/>
          </a:xfrm>
        </p:grpSpPr>
        <p:sp>
          <p:nvSpPr>
            <p:cNvPr id="86" name="TextBox 85">
              <a:extLst>
                <a:ext uri="{FF2B5EF4-FFF2-40B4-BE49-F238E27FC236}">
                  <a16:creationId xmlns:a16="http://schemas.microsoft.com/office/drawing/2014/main" id="{FF6B58C4-244A-4180-9546-CDF3F7190F6D}"/>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87" name="TextBox 86">
              <a:extLst>
                <a:ext uri="{FF2B5EF4-FFF2-40B4-BE49-F238E27FC236}">
                  <a16:creationId xmlns:a16="http://schemas.microsoft.com/office/drawing/2014/main" id="{90B9E53D-AF33-49F0-A08D-4EAA4DD06778}"/>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88" name="TextBox 87">
              <a:extLst>
                <a:ext uri="{FF2B5EF4-FFF2-40B4-BE49-F238E27FC236}">
                  <a16:creationId xmlns:a16="http://schemas.microsoft.com/office/drawing/2014/main" id="{EB972E49-552F-423E-8E00-8731C448EFE7}"/>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89" name="TextBox 88">
              <a:extLst>
                <a:ext uri="{FF2B5EF4-FFF2-40B4-BE49-F238E27FC236}">
                  <a16:creationId xmlns:a16="http://schemas.microsoft.com/office/drawing/2014/main" id="{5E6CF809-C235-4E08-B82F-F376C1F0AB0A}"/>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90" name="TextBox 89">
              <a:extLst>
                <a:ext uri="{FF2B5EF4-FFF2-40B4-BE49-F238E27FC236}">
                  <a16:creationId xmlns:a16="http://schemas.microsoft.com/office/drawing/2014/main" id="{6DC1F7DC-63EE-4FB2-83FC-057A3409AE55}"/>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91" name="Straight Connector 90">
              <a:extLst>
                <a:ext uri="{FF2B5EF4-FFF2-40B4-BE49-F238E27FC236}">
                  <a16:creationId xmlns:a16="http://schemas.microsoft.com/office/drawing/2014/main" id="{CA30B75F-BA25-4DAE-8CB1-96D1939908E7}"/>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6F37E0F5-5D4E-401D-BE33-310A7947CF4E}"/>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0B6A7-2E96-4529-9782-C48295A7B203}"/>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3A3CB9F-D688-4347-A1CB-F3E4F72B13F7}"/>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555EBCB-98D5-412C-ADDF-1A769D87769D}"/>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160845-58F4-4FDD-9215-C90016D1A20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97" name="Group 96">
            <a:extLst>
              <a:ext uri="{FF2B5EF4-FFF2-40B4-BE49-F238E27FC236}">
                <a16:creationId xmlns:a16="http://schemas.microsoft.com/office/drawing/2014/main" id="{DAED1E19-2149-40CC-B6FB-91654F08D812}"/>
              </a:ext>
            </a:extLst>
          </p:cNvPr>
          <p:cNvGrpSpPr/>
          <p:nvPr/>
        </p:nvGrpSpPr>
        <p:grpSpPr>
          <a:xfrm>
            <a:off x="3637118" y="6340"/>
            <a:ext cx="1821110" cy="2413591"/>
            <a:chOff x="6519071" y="56182"/>
            <a:chExt cx="2181322" cy="2413591"/>
          </a:xfrm>
        </p:grpSpPr>
        <p:sp>
          <p:nvSpPr>
            <p:cNvPr id="98" name="TextBox 97">
              <a:extLst>
                <a:ext uri="{FF2B5EF4-FFF2-40B4-BE49-F238E27FC236}">
                  <a16:creationId xmlns:a16="http://schemas.microsoft.com/office/drawing/2014/main" id="{722B3B6B-BDF7-469C-82E4-F236D2BDBD3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99" name="TextBox 98">
              <a:extLst>
                <a:ext uri="{FF2B5EF4-FFF2-40B4-BE49-F238E27FC236}">
                  <a16:creationId xmlns:a16="http://schemas.microsoft.com/office/drawing/2014/main" id="{5D0DF9E3-0E5B-486E-92CF-F6B6FC5A73B3}"/>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100" name="TextBox 99">
              <a:extLst>
                <a:ext uri="{FF2B5EF4-FFF2-40B4-BE49-F238E27FC236}">
                  <a16:creationId xmlns:a16="http://schemas.microsoft.com/office/drawing/2014/main" id="{B4D01881-D5E1-4CFF-A88D-590BD6757B7F}"/>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101" name="TextBox 100">
              <a:extLst>
                <a:ext uri="{FF2B5EF4-FFF2-40B4-BE49-F238E27FC236}">
                  <a16:creationId xmlns:a16="http://schemas.microsoft.com/office/drawing/2014/main" id="{04F6496D-F303-40FD-993C-FCCBA2D9AC9E}"/>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102" name="TextBox 101">
              <a:extLst>
                <a:ext uri="{FF2B5EF4-FFF2-40B4-BE49-F238E27FC236}">
                  <a16:creationId xmlns:a16="http://schemas.microsoft.com/office/drawing/2014/main" id="{97577EB7-567D-4BCE-9383-9494C7F26C10}"/>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103" name="Straight Connector 102">
              <a:extLst>
                <a:ext uri="{FF2B5EF4-FFF2-40B4-BE49-F238E27FC236}">
                  <a16:creationId xmlns:a16="http://schemas.microsoft.com/office/drawing/2014/main" id="{29B61052-DBD1-4D3F-A1B1-AC84C665BE8C}"/>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1CF98DA4-F6B9-4F89-94DA-0879E8769E86}"/>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5A691D6-388B-4F87-9E44-8248CF9D7EAA}"/>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7B7BB884-D8D2-4C70-8E1F-0BD6EC2D81BC}"/>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CA253E0D-140C-4055-832B-FC94F96CD9A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0047048A-8C70-43B2-A522-620C5FA813F7}"/>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68" name="Table 3">
            <a:extLst>
              <a:ext uri="{FF2B5EF4-FFF2-40B4-BE49-F238E27FC236}">
                <a16:creationId xmlns:a16="http://schemas.microsoft.com/office/drawing/2014/main" id="{934467B3-8BA1-463C-BDD7-82F5D17C69B3}"/>
              </a:ext>
            </a:extLst>
          </p:cNvPr>
          <p:cNvGraphicFramePr>
            <a:graphicFrameLocks noGrp="1"/>
          </p:cNvGraphicFramePr>
          <p:nvPr/>
        </p:nvGraphicFramePr>
        <p:xfrm>
          <a:off x="1521525" y="4893347"/>
          <a:ext cx="9487109" cy="1109934"/>
        </p:xfrm>
        <a:graphic>
          <a:graphicData uri="http://schemas.openxmlformats.org/drawingml/2006/table">
            <a:tbl>
              <a:tblPr firstRow="1" bandRow="1">
                <a:tableStyleId>{5C22544A-7EE6-4342-B048-85BDC9FD1C3A}</a:tableStyleId>
              </a:tblPr>
              <a:tblGrid>
                <a:gridCol w="2348345">
                  <a:extLst>
                    <a:ext uri="{9D8B030D-6E8A-4147-A177-3AD203B41FA5}">
                      <a16:colId xmlns:a16="http://schemas.microsoft.com/office/drawing/2014/main" val="3389875673"/>
                    </a:ext>
                  </a:extLst>
                </a:gridCol>
                <a:gridCol w="3241964">
                  <a:extLst>
                    <a:ext uri="{9D8B030D-6E8A-4147-A177-3AD203B41FA5}">
                      <a16:colId xmlns:a16="http://schemas.microsoft.com/office/drawing/2014/main" val="2197404894"/>
                    </a:ext>
                  </a:extLst>
                </a:gridCol>
                <a:gridCol w="3896800">
                  <a:extLst>
                    <a:ext uri="{9D8B030D-6E8A-4147-A177-3AD203B41FA5}">
                      <a16:colId xmlns:a16="http://schemas.microsoft.com/office/drawing/2014/main" val="1867360959"/>
                    </a:ext>
                  </a:extLst>
                </a:gridCol>
              </a:tblGrid>
              <a:tr h="369978">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Wild Type (</a:t>
                      </a:r>
                      <a:r>
                        <a:rPr lang="en-US" sz="1600" b="1" dirty="0">
                          <a:solidFill>
                            <a:schemeClr val="tx1"/>
                          </a:solidFill>
                        </a:rPr>
                        <a:t>ug for a Liter of 2xYT</a:t>
                      </a:r>
                      <a:r>
                        <a:rPr lang="en-US" sz="1600" dirty="0">
                          <a:solidFill>
                            <a:schemeClr val="tx1"/>
                          </a:solidFill>
                        </a:rPr>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Codon Optimized (</a:t>
                      </a:r>
                      <a:r>
                        <a:rPr lang="en-US" sz="1600" b="1" dirty="0">
                          <a:solidFill>
                            <a:schemeClr val="tx1"/>
                          </a:solidFill>
                        </a:rPr>
                        <a:t>ug for a Liter of 2xYT</a:t>
                      </a:r>
                      <a:r>
                        <a:rPr lang="en-US" sz="1600" dirty="0">
                          <a:solidFill>
                            <a:schemeClr val="tx1"/>
                          </a:solidFill>
                        </a:rPr>
                        <a:t>) S.F.</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909647"/>
                  </a:ext>
                </a:extLst>
              </a:tr>
              <a:tr h="369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CyPet-PD1 (60</a:t>
                      </a:r>
                      <a:r>
                        <a:rPr lang="en-US" dirty="0"/>
                        <a:t>kD</a:t>
                      </a:r>
                      <a:r>
                        <a:rPr lang="en-US" dirty="0">
                          <a:solidFill>
                            <a:schemeClr val="tx1"/>
                          </a:solidFill>
                        </a:rPr>
                        <a: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6">
                              <a:lumMod val="75000"/>
                            </a:schemeClr>
                          </a:solidFill>
                        </a:rPr>
                        <a:t>1820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9828743"/>
                  </a:ext>
                </a:extLst>
              </a:tr>
              <a:tr h="369978">
                <a:tc>
                  <a:txBody>
                    <a:bodyPr/>
                    <a:lstStyle/>
                    <a:p>
                      <a:pPr algn="ctr"/>
                      <a:r>
                        <a:rPr lang="en-US" dirty="0">
                          <a:solidFill>
                            <a:schemeClr val="tx1"/>
                          </a:solidFill>
                        </a:rPr>
                        <a:t>YPet-PDL1 (64kD)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a:solidFill>
                            <a:schemeClr val="tx1"/>
                          </a:solidFill>
                        </a:rPr>
                        <a:t>1.14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a:solidFill>
                            <a:schemeClr val="accent6">
                              <a:lumMod val="75000"/>
                            </a:schemeClr>
                          </a:solidFill>
                        </a:rPr>
                        <a:t>1300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79642221"/>
                  </a:ext>
                </a:extLst>
              </a:tr>
            </a:tbl>
          </a:graphicData>
        </a:graphic>
      </p:graphicFrame>
      <p:sp>
        <p:nvSpPr>
          <p:cNvPr id="112" name="Title 1">
            <a:extLst>
              <a:ext uri="{FF2B5EF4-FFF2-40B4-BE49-F238E27FC236}">
                <a16:creationId xmlns:a16="http://schemas.microsoft.com/office/drawing/2014/main" id="{5F7351FC-48B3-4F59-AB30-D6B5734B2168}"/>
              </a:ext>
            </a:extLst>
          </p:cNvPr>
          <p:cNvSpPr>
            <a:spLocks noGrp="1"/>
          </p:cNvSpPr>
          <p:nvPr>
            <p:ph type="title"/>
          </p:nvPr>
        </p:nvSpPr>
        <p:spPr>
          <a:xfrm>
            <a:off x="838200" y="365125"/>
            <a:ext cx="10515600" cy="1325563"/>
          </a:xfrm>
        </p:spPr>
        <p:txBody>
          <a:bodyPr anchor="t">
            <a:normAutofit/>
          </a:bodyPr>
          <a:lstStyle/>
          <a:p>
            <a:r>
              <a:rPr lang="en-US" sz="3200" b="1" dirty="0">
                <a:ea typeface="Times" panose="02020603050405020304" pitchFamily="18" charset="0"/>
                <a:cs typeface="Times New Roman" panose="02020603050405020304" pitchFamily="18" charset="0"/>
              </a:rPr>
              <a:t>Challenges In Expression Of PD1 and PDL1</a:t>
            </a:r>
            <a:br>
              <a:rPr lang="en-US" sz="3200" b="1" dirty="0">
                <a:ea typeface="Times" panose="02020603050405020304" pitchFamily="18" charset="0"/>
                <a:cs typeface="Times New Roman" panose="02020603050405020304" pitchFamily="18" charset="0"/>
              </a:rPr>
            </a:br>
            <a:endParaRPr lang="en-US" sz="3200" dirty="0"/>
          </a:p>
        </p:txBody>
      </p:sp>
      <p:sp>
        <p:nvSpPr>
          <p:cNvPr id="3" name="Slide Number Placeholder 2">
            <a:extLst>
              <a:ext uri="{FF2B5EF4-FFF2-40B4-BE49-F238E27FC236}">
                <a16:creationId xmlns:a16="http://schemas.microsoft.com/office/drawing/2014/main" id="{1869A037-2E09-485C-BB74-E1C47B77C91D}"/>
              </a:ext>
            </a:extLst>
          </p:cNvPr>
          <p:cNvSpPr>
            <a:spLocks noGrp="1"/>
          </p:cNvSpPr>
          <p:nvPr>
            <p:ph type="sldNum" sz="quarter" idx="12"/>
          </p:nvPr>
        </p:nvSpPr>
        <p:spPr/>
        <p:txBody>
          <a:bodyPr/>
          <a:lstStyle/>
          <a:p>
            <a:fld id="{8F5CE88E-89A4-4243-AB1D-44322647EED2}" type="slidenum">
              <a:rPr lang="en-US" smtClean="0"/>
              <a:t>21</a:t>
            </a:fld>
            <a:endParaRPr lang="en-US"/>
          </a:p>
        </p:txBody>
      </p:sp>
      <p:sp>
        <p:nvSpPr>
          <p:cNvPr id="59" name="TextBox 58">
            <a:extLst>
              <a:ext uri="{FF2B5EF4-FFF2-40B4-BE49-F238E27FC236}">
                <a16:creationId xmlns:a16="http://schemas.microsoft.com/office/drawing/2014/main" id="{C678DAE3-B4F4-430F-B331-F9304BC18B79}"/>
              </a:ext>
            </a:extLst>
          </p:cNvPr>
          <p:cNvSpPr txBox="1"/>
          <p:nvPr/>
        </p:nvSpPr>
        <p:spPr>
          <a:xfrm>
            <a:off x="0" y="6492875"/>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pic>
        <p:nvPicPr>
          <p:cNvPr id="62" name="Picture 61">
            <a:extLst>
              <a:ext uri="{FF2B5EF4-FFF2-40B4-BE49-F238E27FC236}">
                <a16:creationId xmlns:a16="http://schemas.microsoft.com/office/drawing/2014/main" id="{06E6A31F-0DE8-4F9A-B8F8-B6687645BACA}"/>
              </a:ext>
            </a:extLst>
          </p:cNvPr>
          <p:cNvPicPr>
            <a:picLocks noChangeAspect="1"/>
          </p:cNvPicPr>
          <p:nvPr/>
        </p:nvPicPr>
        <p:blipFill rotWithShape="1">
          <a:blip r:embed="rId2"/>
          <a:srcRect l="-1" t="-1" r="-1977" b="-4007"/>
          <a:stretch/>
        </p:blipFill>
        <p:spPr>
          <a:xfrm>
            <a:off x="2123727" y="2264641"/>
            <a:ext cx="2890939" cy="1959316"/>
          </a:xfrm>
          <a:prstGeom prst="rect">
            <a:avLst/>
          </a:prstGeom>
        </p:spPr>
      </p:pic>
      <p:pic>
        <p:nvPicPr>
          <p:cNvPr id="63" name="Picture 62">
            <a:extLst>
              <a:ext uri="{FF2B5EF4-FFF2-40B4-BE49-F238E27FC236}">
                <a16:creationId xmlns:a16="http://schemas.microsoft.com/office/drawing/2014/main" id="{760972C5-9607-4E3A-AE95-BE85C56F36ED}"/>
              </a:ext>
            </a:extLst>
          </p:cNvPr>
          <p:cNvPicPr>
            <a:picLocks noChangeAspect="1"/>
          </p:cNvPicPr>
          <p:nvPr/>
        </p:nvPicPr>
        <p:blipFill>
          <a:blip r:embed="rId3"/>
          <a:stretch>
            <a:fillRect/>
          </a:stretch>
        </p:blipFill>
        <p:spPr>
          <a:xfrm>
            <a:off x="7481501" y="2316267"/>
            <a:ext cx="2877561" cy="1804572"/>
          </a:xfrm>
          <a:prstGeom prst="rect">
            <a:avLst/>
          </a:prstGeom>
        </p:spPr>
      </p:pic>
    </p:spTree>
    <p:extLst>
      <p:ext uri="{BB962C8B-B14F-4D97-AF65-F5344CB8AC3E}">
        <p14:creationId xmlns:p14="http://schemas.microsoft.com/office/powerpoint/2010/main" val="289436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E3BC4-1AA6-4E50-8A8E-9DD14EC4F3EE}"/>
              </a:ext>
            </a:extLst>
          </p:cNvPr>
          <p:cNvSpPr>
            <a:spLocks noGrp="1"/>
          </p:cNvSpPr>
          <p:nvPr>
            <p:ph idx="1"/>
          </p:nvPr>
        </p:nvSpPr>
        <p:spPr/>
        <p:txBody>
          <a:bodyPr>
            <a:normAutofit/>
          </a:bodyPr>
          <a:lstStyle/>
          <a:p>
            <a:r>
              <a:rPr lang="en-US" sz="2400" dirty="0"/>
              <a:t>CD comparison of buffers 1, 2, and 3 show a secondary structure</a:t>
            </a:r>
          </a:p>
          <a:p>
            <a:r>
              <a:rPr lang="en-US" sz="2400" dirty="0"/>
              <a:t>In comparison to the soluble fraction, we find the same inflection at 210 nm</a:t>
            </a:r>
          </a:p>
        </p:txBody>
      </p:sp>
      <p:sp>
        <p:nvSpPr>
          <p:cNvPr id="9" name="TextBox 8">
            <a:extLst>
              <a:ext uri="{FF2B5EF4-FFF2-40B4-BE49-F238E27FC236}">
                <a16:creationId xmlns:a16="http://schemas.microsoft.com/office/drawing/2014/main" id="{6DD2A78D-E018-4718-88CF-72B573AC16A7}"/>
              </a:ext>
            </a:extLst>
          </p:cNvPr>
          <p:cNvSpPr txBox="1"/>
          <p:nvPr/>
        </p:nvSpPr>
        <p:spPr>
          <a:xfrm>
            <a:off x="0" y="6488668"/>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13" name="Title 1">
            <a:extLst>
              <a:ext uri="{FF2B5EF4-FFF2-40B4-BE49-F238E27FC236}">
                <a16:creationId xmlns:a16="http://schemas.microsoft.com/office/drawing/2014/main" id="{6DC473E4-0E5A-43F1-860A-255F07ED3DC6}"/>
              </a:ext>
            </a:extLst>
          </p:cNvPr>
          <p:cNvSpPr>
            <a:spLocks noGrp="1"/>
          </p:cNvSpPr>
          <p:nvPr>
            <p:ph type="title"/>
          </p:nvPr>
        </p:nvSpPr>
        <p:spPr>
          <a:xfrm>
            <a:off x="838200" y="365125"/>
            <a:ext cx="10515600" cy="1325563"/>
          </a:xfrm>
        </p:spPr>
        <p:txBody>
          <a:bodyPr anchor="t">
            <a:noAutofit/>
          </a:bodyPr>
          <a:lstStyle/>
          <a:p>
            <a:r>
              <a:rPr lang="en-US" sz="3200" b="1" dirty="0"/>
              <a:t>Refolding full length hPDL1 For qFRET Assay</a:t>
            </a:r>
            <a:br>
              <a:rPr lang="en-US" sz="3200" b="1" dirty="0"/>
            </a:br>
            <a:r>
              <a:rPr lang="en-US" sz="3200" b="1" dirty="0"/>
              <a:t>Results: Buffer Screen Circular Dichroism (CD)</a:t>
            </a:r>
          </a:p>
        </p:txBody>
      </p:sp>
      <p:sp>
        <p:nvSpPr>
          <p:cNvPr id="4" name="Slide Number Placeholder 3">
            <a:extLst>
              <a:ext uri="{FF2B5EF4-FFF2-40B4-BE49-F238E27FC236}">
                <a16:creationId xmlns:a16="http://schemas.microsoft.com/office/drawing/2014/main" id="{4DCF62B4-3D8A-42AB-8508-13C8BD8C9D87}"/>
              </a:ext>
            </a:extLst>
          </p:cNvPr>
          <p:cNvSpPr>
            <a:spLocks noGrp="1"/>
          </p:cNvSpPr>
          <p:nvPr>
            <p:ph type="sldNum" sz="quarter" idx="12"/>
          </p:nvPr>
        </p:nvSpPr>
        <p:spPr/>
        <p:txBody>
          <a:bodyPr/>
          <a:lstStyle/>
          <a:p>
            <a:fld id="{8F5CE88E-89A4-4243-AB1D-44322647EED2}" type="slidenum">
              <a:rPr lang="en-US" smtClean="0"/>
              <a:t>22</a:t>
            </a:fld>
            <a:endParaRPr lang="en-US"/>
          </a:p>
        </p:txBody>
      </p:sp>
      <p:pic>
        <p:nvPicPr>
          <p:cNvPr id="11" name="Picture 2" descr="Figure 1">
            <a:extLst>
              <a:ext uri="{FF2B5EF4-FFF2-40B4-BE49-F238E27FC236}">
                <a16:creationId xmlns:a16="http://schemas.microsoft.com/office/drawing/2014/main" id="{6FB96895-0165-4181-873D-7D217F58EF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57" t="-3376" r="-168" b="3376"/>
          <a:stretch/>
        </p:blipFill>
        <p:spPr bwMode="auto">
          <a:xfrm>
            <a:off x="8105240" y="2567093"/>
            <a:ext cx="3207466" cy="39215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0692953-E7E8-4882-B87D-421D4F7E22F0}"/>
              </a:ext>
            </a:extLst>
          </p:cNvPr>
          <p:cNvPicPr>
            <a:picLocks noChangeAspect="1"/>
          </p:cNvPicPr>
          <p:nvPr/>
        </p:nvPicPr>
        <p:blipFill>
          <a:blip r:embed="rId3"/>
          <a:stretch>
            <a:fillRect/>
          </a:stretch>
        </p:blipFill>
        <p:spPr>
          <a:xfrm>
            <a:off x="1242131" y="2853731"/>
            <a:ext cx="6822015" cy="3023878"/>
          </a:xfrm>
          <a:prstGeom prst="rect">
            <a:avLst/>
          </a:prstGeom>
        </p:spPr>
      </p:pic>
    </p:spTree>
    <p:extLst>
      <p:ext uri="{BB962C8B-B14F-4D97-AF65-F5344CB8AC3E}">
        <p14:creationId xmlns:p14="http://schemas.microsoft.com/office/powerpoint/2010/main" val="356156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6804EC-2687-45AA-9867-335DD323092B}"/>
              </a:ext>
            </a:extLst>
          </p:cNvPr>
          <p:cNvGraphicFramePr>
            <a:graphicFrameLocks noGrp="1"/>
          </p:cNvGraphicFramePr>
          <p:nvPr>
            <p:extLst>
              <p:ext uri="{D42A27DB-BD31-4B8C-83A1-F6EECF244321}">
                <p14:modId xmlns:p14="http://schemas.microsoft.com/office/powerpoint/2010/main" val="256435332"/>
              </p:ext>
            </p:extLst>
          </p:nvPr>
        </p:nvGraphicFramePr>
        <p:xfrm>
          <a:off x="97067" y="1772793"/>
          <a:ext cx="11590436" cy="4179711"/>
        </p:xfrm>
        <a:graphic>
          <a:graphicData uri="http://schemas.openxmlformats.org/drawingml/2006/table">
            <a:tbl>
              <a:tblPr/>
              <a:tblGrid>
                <a:gridCol w="1293186">
                  <a:extLst>
                    <a:ext uri="{9D8B030D-6E8A-4147-A177-3AD203B41FA5}">
                      <a16:colId xmlns:a16="http://schemas.microsoft.com/office/drawing/2014/main" val="2808900371"/>
                    </a:ext>
                  </a:extLst>
                </a:gridCol>
                <a:gridCol w="3497404">
                  <a:extLst>
                    <a:ext uri="{9D8B030D-6E8A-4147-A177-3AD203B41FA5}">
                      <a16:colId xmlns:a16="http://schemas.microsoft.com/office/drawing/2014/main" val="2149236247"/>
                    </a:ext>
                  </a:extLst>
                </a:gridCol>
                <a:gridCol w="3379431">
                  <a:extLst>
                    <a:ext uri="{9D8B030D-6E8A-4147-A177-3AD203B41FA5}">
                      <a16:colId xmlns:a16="http://schemas.microsoft.com/office/drawing/2014/main" val="3981362636"/>
                    </a:ext>
                  </a:extLst>
                </a:gridCol>
                <a:gridCol w="3420415">
                  <a:extLst>
                    <a:ext uri="{9D8B030D-6E8A-4147-A177-3AD203B41FA5}">
                      <a16:colId xmlns:a16="http://schemas.microsoft.com/office/drawing/2014/main" val="3021245772"/>
                    </a:ext>
                  </a:extLst>
                </a:gridCol>
              </a:tblGrid>
              <a:tr h="415469">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Soluble Fraction</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Refolded 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effectLst/>
                          <a:latin typeface="+mn-lt"/>
                          <a:cs typeface="Times New Roman" panose="02020603050405020304" pitchFamily="18" charset="0"/>
                        </a:rPr>
                        <a:t>YPet-ExtPD1 and CyPet-ExtPDL1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37661"/>
                  </a:ext>
                </a:extLst>
              </a:tr>
              <a:tr h="1824884">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171570"/>
                  </a:ext>
                </a:extLst>
              </a:tr>
              <a:tr h="465095">
                <a:tc>
                  <a:txBody>
                    <a:bodyPr/>
                    <a:lstStyle/>
                    <a:p>
                      <a:pPr algn="ctr" fontAlgn="b"/>
                      <a:r>
                        <a:rPr lang="en-US" sz="1400" b="0" i="0" u="none" strike="noStrike" dirty="0">
                          <a:effectLst/>
                          <a:latin typeface="+mn-lt"/>
                          <a:cs typeface="Times New Roman" panose="02020603050405020304" pitchFamily="18" charset="0"/>
                        </a:rPr>
                        <a:t>Kd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dirty="0">
                          <a:solidFill>
                            <a:schemeClr val="tx1"/>
                          </a:solidFill>
                          <a:latin typeface="+mn-lt"/>
                          <a:cs typeface="Times New Roman" panose="02020603050405020304" pitchFamily="18" charset="0"/>
                        </a:rPr>
                        <a:t>0.82</a:t>
                      </a:r>
                      <a:endParaRPr lang="en-US" sz="2000" b="1"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u="none" strike="noStrike" dirty="0">
                          <a:effectLst/>
                          <a:latin typeface="+mn-lt"/>
                          <a:cs typeface="Times New Roman" panose="02020603050405020304" pitchFamily="18" charset="0"/>
                        </a:rPr>
                        <a:t>0.79</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1" i="0" u="none" strike="noStrike" dirty="0">
                          <a:effectLst/>
                          <a:latin typeface="+mn-lt"/>
                          <a:cs typeface="Times New Roman" panose="02020603050405020304" pitchFamily="18" charset="0"/>
                        </a:rPr>
                        <a:t>1.20</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4279277"/>
                  </a:ext>
                </a:extLst>
              </a:tr>
              <a:tr h="3875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a:effectLst/>
                          <a:latin typeface="+mn-lt"/>
                          <a:cs typeface="Times New Roman" panose="02020603050405020304" pitchFamily="18" charset="0"/>
                        </a:rPr>
                        <a:t>Std. Error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0.13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0.16</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0.20</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492039"/>
                  </a:ext>
                </a:extLst>
              </a:tr>
              <a:tr h="66163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a:effectLst/>
                          <a:latin typeface="+mn-lt"/>
                          <a:cs typeface="Times New Roman" panose="02020603050405020304" pitchFamily="18" charset="0"/>
                        </a:rPr>
                        <a:t>95% Confidence Intervals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0.55 to 1.07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0.46 to 1.12</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0.77 to 1.63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449483"/>
                  </a:ext>
                </a:extLst>
              </a:tr>
              <a:tr h="425050">
                <a:tc>
                  <a:txBody>
                    <a:bodyPr/>
                    <a:lstStyle/>
                    <a:p>
                      <a:pPr algn="ctr" fontAlgn="b"/>
                      <a:r>
                        <a:rPr lang="en-US" sz="1400" b="0" i="0" u="none" strike="noStrike" dirty="0">
                          <a:effectLst/>
                          <a:latin typeface="+mn-lt"/>
                          <a:cs typeface="Times New Roman" panose="02020603050405020304" pitchFamily="18" charset="0"/>
                        </a:rPr>
                        <a:t>R²</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0.96</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0.98</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53854"/>
                  </a:ext>
                </a:extLst>
              </a:tr>
            </a:tbl>
          </a:graphicData>
        </a:graphic>
      </p:graphicFrame>
      <p:pic>
        <p:nvPicPr>
          <p:cNvPr id="26" name="Picture 25">
            <a:extLst>
              <a:ext uri="{FF2B5EF4-FFF2-40B4-BE49-F238E27FC236}">
                <a16:creationId xmlns:a16="http://schemas.microsoft.com/office/drawing/2014/main" id="{2F096851-964B-4FB1-819E-060EA8B3FE7D}"/>
              </a:ext>
            </a:extLst>
          </p:cNvPr>
          <p:cNvPicPr>
            <a:picLocks noChangeAspect="1"/>
          </p:cNvPicPr>
          <p:nvPr/>
        </p:nvPicPr>
        <p:blipFill rotWithShape="1">
          <a:blip r:embed="rId3"/>
          <a:srcRect r="52923"/>
          <a:stretch/>
        </p:blipFill>
        <p:spPr>
          <a:xfrm>
            <a:off x="1795279" y="2108798"/>
            <a:ext cx="2541589" cy="1786034"/>
          </a:xfrm>
          <a:prstGeom prst="rect">
            <a:avLst/>
          </a:prstGeom>
        </p:spPr>
      </p:pic>
      <p:graphicFrame>
        <p:nvGraphicFramePr>
          <p:cNvPr id="6" name="Object 5">
            <a:extLst>
              <a:ext uri="{FF2B5EF4-FFF2-40B4-BE49-F238E27FC236}">
                <a16:creationId xmlns:a16="http://schemas.microsoft.com/office/drawing/2014/main" id="{337E64A6-9E12-41C1-B4AB-F4F95BF496F9}"/>
              </a:ext>
            </a:extLst>
          </p:cNvPr>
          <p:cNvGraphicFramePr>
            <a:graphicFrameLocks noChangeAspect="1"/>
          </p:cNvGraphicFramePr>
          <p:nvPr>
            <p:extLst>
              <p:ext uri="{D42A27DB-BD31-4B8C-83A1-F6EECF244321}">
                <p14:modId xmlns:p14="http://schemas.microsoft.com/office/powerpoint/2010/main" val="1194910706"/>
              </p:ext>
            </p:extLst>
          </p:nvPr>
        </p:nvGraphicFramePr>
        <p:xfrm>
          <a:off x="5336273" y="2141506"/>
          <a:ext cx="2704974" cy="1800225"/>
        </p:xfrm>
        <a:graphic>
          <a:graphicData uri="http://schemas.openxmlformats.org/presentationml/2006/ole">
            <mc:AlternateContent xmlns:mc="http://schemas.openxmlformats.org/markup-compatibility/2006">
              <mc:Choice xmlns:v="urn:schemas-microsoft-com:vml" Requires="v">
                <p:oleObj name="Prism Project" r:id="rId4" imgW="3996000" imgH="2412000" progId="Prism5.Document">
                  <p:embed/>
                </p:oleObj>
              </mc:Choice>
              <mc:Fallback>
                <p:oleObj name="Prism Project" r:id="rId4" imgW="3996000" imgH="2412000" progId="Prism5.Document">
                  <p:embed/>
                  <p:pic>
                    <p:nvPicPr>
                      <p:cNvPr id="6" name="Object 5">
                        <a:extLst>
                          <a:ext uri="{FF2B5EF4-FFF2-40B4-BE49-F238E27FC236}">
                            <a16:creationId xmlns:a16="http://schemas.microsoft.com/office/drawing/2014/main" id="{337E64A6-9E12-41C1-B4AB-F4F95BF496F9}"/>
                          </a:ext>
                        </a:extLst>
                      </p:cNvPr>
                      <p:cNvPicPr/>
                      <p:nvPr/>
                    </p:nvPicPr>
                    <p:blipFill>
                      <a:blip r:embed="rId5"/>
                      <a:stretch>
                        <a:fillRect/>
                      </a:stretch>
                    </p:blipFill>
                    <p:spPr>
                      <a:xfrm>
                        <a:off x="5336273" y="2141506"/>
                        <a:ext cx="2704974" cy="18002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1127C8D-360C-41A9-83E7-3E6E0011861E}"/>
              </a:ext>
            </a:extLst>
          </p:cNvPr>
          <p:cNvGraphicFramePr>
            <a:graphicFrameLocks noChangeAspect="1"/>
          </p:cNvGraphicFramePr>
          <p:nvPr>
            <p:extLst>
              <p:ext uri="{D42A27DB-BD31-4B8C-83A1-F6EECF244321}">
                <p14:modId xmlns:p14="http://schemas.microsoft.com/office/powerpoint/2010/main" val="2778483988"/>
              </p:ext>
            </p:extLst>
          </p:nvPr>
        </p:nvGraphicFramePr>
        <p:xfrm>
          <a:off x="8804897" y="2156145"/>
          <a:ext cx="2662238" cy="1800225"/>
        </p:xfrm>
        <a:graphic>
          <a:graphicData uri="http://schemas.openxmlformats.org/presentationml/2006/ole">
            <mc:AlternateContent xmlns:mc="http://schemas.openxmlformats.org/markup-compatibility/2006">
              <mc:Choice xmlns:v="urn:schemas-microsoft-com:vml" Requires="v">
                <p:oleObj name="Prism Project" r:id="rId6" imgW="3996000" imgH="2412000" progId="Prism5.Document">
                  <p:embed/>
                </p:oleObj>
              </mc:Choice>
              <mc:Fallback>
                <p:oleObj name="Prism Project" r:id="rId6" imgW="3996000" imgH="2412000" progId="Prism5.Document">
                  <p:embed/>
                  <p:pic>
                    <p:nvPicPr>
                      <p:cNvPr id="9" name="Object 8">
                        <a:extLst>
                          <a:ext uri="{FF2B5EF4-FFF2-40B4-BE49-F238E27FC236}">
                            <a16:creationId xmlns:a16="http://schemas.microsoft.com/office/drawing/2014/main" id="{D1127C8D-360C-41A9-83E7-3E6E0011861E}"/>
                          </a:ext>
                        </a:extLst>
                      </p:cNvPr>
                      <p:cNvPicPr/>
                      <p:nvPr/>
                    </p:nvPicPr>
                    <p:blipFill>
                      <a:blip r:embed="rId7"/>
                      <a:stretch>
                        <a:fillRect/>
                      </a:stretch>
                    </p:blipFill>
                    <p:spPr>
                      <a:xfrm>
                        <a:off x="8804897" y="2156145"/>
                        <a:ext cx="2662238" cy="1800225"/>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CBA989E2-7D58-4BAC-B483-58CBB9F7284A}"/>
              </a:ext>
            </a:extLst>
          </p:cNvPr>
          <p:cNvSpPr txBox="1"/>
          <p:nvPr/>
        </p:nvSpPr>
        <p:spPr>
          <a:xfrm rot="16200000">
            <a:off x="4980484" y="2868079"/>
            <a:ext cx="144082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15" name="TextBox 14">
            <a:extLst>
              <a:ext uri="{FF2B5EF4-FFF2-40B4-BE49-F238E27FC236}">
                <a16:creationId xmlns:a16="http://schemas.microsoft.com/office/drawing/2014/main" id="{5AB15895-C7E1-4DFA-AC0D-A9ED400B54B8}"/>
              </a:ext>
            </a:extLst>
          </p:cNvPr>
          <p:cNvSpPr txBox="1"/>
          <p:nvPr/>
        </p:nvSpPr>
        <p:spPr>
          <a:xfrm rot="16200000">
            <a:off x="8397849" y="2853349"/>
            <a:ext cx="14306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18" name="TextBox 17">
            <a:extLst>
              <a:ext uri="{FF2B5EF4-FFF2-40B4-BE49-F238E27FC236}">
                <a16:creationId xmlns:a16="http://schemas.microsoft.com/office/drawing/2014/main" id="{48531FE8-6A6B-4411-A908-7B5FED06B09B}"/>
              </a:ext>
            </a:extLst>
          </p:cNvPr>
          <p:cNvSpPr txBox="1"/>
          <p:nvPr/>
        </p:nvSpPr>
        <p:spPr>
          <a:xfrm>
            <a:off x="2324843" y="3680121"/>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CyPet-OptPD1 (µM)</a:t>
            </a:r>
          </a:p>
        </p:txBody>
      </p:sp>
      <p:sp>
        <p:nvSpPr>
          <p:cNvPr id="19" name="TextBox 18">
            <a:extLst>
              <a:ext uri="{FF2B5EF4-FFF2-40B4-BE49-F238E27FC236}">
                <a16:creationId xmlns:a16="http://schemas.microsoft.com/office/drawing/2014/main" id="{E922D92C-ED9C-4223-9216-D40E72CB4B9C}"/>
              </a:ext>
            </a:extLst>
          </p:cNvPr>
          <p:cNvSpPr txBox="1"/>
          <p:nvPr/>
        </p:nvSpPr>
        <p:spPr>
          <a:xfrm>
            <a:off x="5954237" y="3731843"/>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CyPet-OptPD1 (µM)</a:t>
            </a:r>
          </a:p>
        </p:txBody>
      </p:sp>
      <p:sp>
        <p:nvSpPr>
          <p:cNvPr id="22" name="TextBox 21">
            <a:extLst>
              <a:ext uri="{FF2B5EF4-FFF2-40B4-BE49-F238E27FC236}">
                <a16:creationId xmlns:a16="http://schemas.microsoft.com/office/drawing/2014/main" id="{F25E4698-A01E-4F23-A07E-EE229BC14FCC}"/>
              </a:ext>
            </a:extLst>
          </p:cNvPr>
          <p:cNvSpPr txBox="1"/>
          <p:nvPr/>
        </p:nvSpPr>
        <p:spPr>
          <a:xfrm>
            <a:off x="9366491" y="3681123"/>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YPet-OptPD1 (µM)</a:t>
            </a:r>
          </a:p>
        </p:txBody>
      </p:sp>
      <p:sp>
        <p:nvSpPr>
          <p:cNvPr id="24" name="Title 1">
            <a:extLst>
              <a:ext uri="{FF2B5EF4-FFF2-40B4-BE49-F238E27FC236}">
                <a16:creationId xmlns:a16="http://schemas.microsoft.com/office/drawing/2014/main" id="{E78E0978-22C4-4E8D-8494-2DF4D0CE72FF}"/>
              </a:ext>
            </a:extLst>
          </p:cNvPr>
          <p:cNvSpPr txBox="1">
            <a:spLocks/>
          </p:cNvSpPr>
          <p:nvPr/>
        </p:nvSpPr>
        <p:spPr>
          <a:xfrm>
            <a:off x="838200" y="365125"/>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D </a:t>
            </a:r>
            <a:r>
              <a:rPr lang="en-US" sz="3200" b="1" dirty="0"/>
              <a:t>Refolded Full length PDL1</a:t>
            </a:r>
          </a:p>
        </p:txBody>
      </p:sp>
      <p:sp>
        <p:nvSpPr>
          <p:cNvPr id="7" name="Slide Number Placeholder 6">
            <a:extLst>
              <a:ext uri="{FF2B5EF4-FFF2-40B4-BE49-F238E27FC236}">
                <a16:creationId xmlns:a16="http://schemas.microsoft.com/office/drawing/2014/main" id="{981E0717-8F37-43BE-AF59-0246BF036B51}"/>
              </a:ext>
            </a:extLst>
          </p:cNvPr>
          <p:cNvSpPr>
            <a:spLocks noGrp="1"/>
          </p:cNvSpPr>
          <p:nvPr>
            <p:ph type="sldNum" sz="quarter" idx="12"/>
          </p:nvPr>
        </p:nvSpPr>
        <p:spPr/>
        <p:txBody>
          <a:bodyPr/>
          <a:lstStyle/>
          <a:p>
            <a:fld id="{8F5CE88E-89A4-4243-AB1D-44322647EED2}" type="slidenum">
              <a:rPr lang="en-US" smtClean="0"/>
              <a:t>23</a:t>
            </a:fld>
            <a:endParaRPr lang="en-US"/>
          </a:p>
        </p:txBody>
      </p:sp>
      <p:sp>
        <p:nvSpPr>
          <p:cNvPr id="23" name="TextBox 22">
            <a:extLst>
              <a:ext uri="{FF2B5EF4-FFF2-40B4-BE49-F238E27FC236}">
                <a16:creationId xmlns:a16="http://schemas.microsoft.com/office/drawing/2014/main" id="{B322E115-4DDB-41C2-B981-4868AFAA2268}"/>
              </a:ext>
            </a:extLst>
          </p:cNvPr>
          <p:cNvSpPr txBox="1"/>
          <p:nvPr/>
        </p:nvSpPr>
        <p:spPr>
          <a:xfrm>
            <a:off x="0" y="6441406"/>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27" name="TextBox 26">
            <a:extLst>
              <a:ext uri="{FF2B5EF4-FFF2-40B4-BE49-F238E27FC236}">
                <a16:creationId xmlns:a16="http://schemas.microsoft.com/office/drawing/2014/main" id="{9F50EC1A-72FE-4C6D-B52E-53F1E94E153F}"/>
              </a:ext>
            </a:extLst>
          </p:cNvPr>
          <p:cNvSpPr txBox="1"/>
          <p:nvPr/>
        </p:nvSpPr>
        <p:spPr>
          <a:xfrm rot="16200000">
            <a:off x="1510602" y="2826320"/>
            <a:ext cx="14306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Tree>
    <p:extLst>
      <p:ext uri="{BB962C8B-B14F-4D97-AF65-F5344CB8AC3E}">
        <p14:creationId xmlns:p14="http://schemas.microsoft.com/office/powerpoint/2010/main" val="126070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B81B-2D5B-4083-A76A-49BB006AA30A}"/>
              </a:ext>
            </a:extLst>
          </p:cNvPr>
          <p:cNvSpPr>
            <a:spLocks noGrp="1"/>
          </p:cNvSpPr>
          <p:nvPr>
            <p:ph type="title"/>
          </p:nvPr>
        </p:nvSpPr>
        <p:spPr/>
        <p:txBody>
          <a:bodyPr anchor="t">
            <a:normAutofit fontScale="90000"/>
          </a:bodyPr>
          <a:lstStyle/>
          <a:p>
            <a:pPr>
              <a:tabLst>
                <a:tab pos="3432175" algn="l"/>
              </a:tabLst>
            </a:pPr>
            <a:r>
              <a:rPr lang="en-US" sz="3200" b="1" dirty="0"/>
              <a:t>Discussion and Conclusion</a:t>
            </a:r>
            <a:br>
              <a:rPr lang="en-US" sz="3200" b="1" dirty="0">
                <a:ea typeface="Times" panose="02020603050405020304" pitchFamily="18" charset="0"/>
                <a:cs typeface="Times New Roman" panose="02020603050405020304" pitchFamily="18" charset="0"/>
              </a:rPr>
            </a:br>
            <a:r>
              <a:rPr lang="en-US" sz="3200" b="1" dirty="0"/>
              <a:t>qFRET based interaction assay Full length PDL1</a:t>
            </a:r>
            <a:br>
              <a:rPr lang="en-US" sz="3200" b="1" dirty="0"/>
            </a:br>
            <a:endParaRPr lang="en-US" sz="3200" b="1" dirty="0"/>
          </a:p>
        </p:txBody>
      </p:sp>
      <p:sp>
        <p:nvSpPr>
          <p:cNvPr id="3" name="Content Placeholder 2">
            <a:extLst>
              <a:ext uri="{FF2B5EF4-FFF2-40B4-BE49-F238E27FC236}">
                <a16:creationId xmlns:a16="http://schemas.microsoft.com/office/drawing/2014/main" id="{F5F196D1-AD39-4527-AB22-11783AFE61B4}"/>
              </a:ext>
            </a:extLst>
          </p:cNvPr>
          <p:cNvSpPr>
            <a:spLocks noGrp="1"/>
          </p:cNvSpPr>
          <p:nvPr>
            <p:ph idx="1"/>
          </p:nvPr>
        </p:nvSpPr>
        <p:spPr/>
        <p:txBody>
          <a:bodyPr>
            <a:normAutofit/>
          </a:bodyPr>
          <a:lstStyle/>
          <a:p>
            <a:r>
              <a:rPr lang="en-US" sz="2600" dirty="0"/>
              <a:t>Express full length PD1 and PDL1 within E.coli</a:t>
            </a:r>
          </a:p>
          <a:p>
            <a:pPr lvl="1"/>
            <a:r>
              <a:rPr lang="en-US" sz="2600" dirty="0"/>
              <a:t>Successfully obtained K</a:t>
            </a:r>
            <a:r>
              <a:rPr lang="en-US" sz="2600" baseline="-25000" dirty="0"/>
              <a:t>D</a:t>
            </a:r>
            <a:r>
              <a:rPr lang="en-US" sz="2600" dirty="0"/>
              <a:t> of 0.82 µM of full length PD1-PDL1</a:t>
            </a:r>
          </a:p>
          <a:p>
            <a:r>
              <a:rPr lang="en-US" sz="2600" dirty="0"/>
              <a:t>Developed qFRET based refolding assay for full length PDL1</a:t>
            </a:r>
          </a:p>
          <a:p>
            <a:r>
              <a:rPr lang="en-US" sz="2600" dirty="0"/>
              <a:t>Observed qFRET K</a:t>
            </a:r>
            <a:r>
              <a:rPr lang="en-US" sz="2600" baseline="-25000" dirty="0"/>
              <a:t>i </a:t>
            </a:r>
            <a:r>
              <a:rPr lang="en-US" sz="2600" dirty="0"/>
              <a:t>1.41 nM of anti-PD1 Pembrolizumab</a:t>
            </a:r>
          </a:p>
          <a:p>
            <a:pPr marL="0" indent="0">
              <a:buNone/>
            </a:pPr>
            <a:endParaRPr lang="en-US" sz="2600" dirty="0"/>
          </a:p>
          <a:p>
            <a:endParaRPr lang="en-US" sz="2600" baseline="-25000" dirty="0"/>
          </a:p>
          <a:p>
            <a:endParaRPr lang="en-US" sz="3200" i="1" u="sng" dirty="0"/>
          </a:p>
          <a:p>
            <a:pPr marL="0" indent="0">
              <a:buNone/>
            </a:pPr>
            <a:endParaRPr lang="en-US" sz="3200" i="1" dirty="0"/>
          </a:p>
        </p:txBody>
      </p:sp>
      <p:sp>
        <p:nvSpPr>
          <p:cNvPr id="5" name="Slide Number Placeholder 4">
            <a:extLst>
              <a:ext uri="{FF2B5EF4-FFF2-40B4-BE49-F238E27FC236}">
                <a16:creationId xmlns:a16="http://schemas.microsoft.com/office/drawing/2014/main" id="{A34CD859-F2BB-4E4E-88F3-0EA9CB9DDEB8}"/>
              </a:ext>
            </a:extLst>
          </p:cNvPr>
          <p:cNvSpPr>
            <a:spLocks noGrp="1"/>
          </p:cNvSpPr>
          <p:nvPr>
            <p:ph type="sldNum" sz="quarter" idx="12"/>
          </p:nvPr>
        </p:nvSpPr>
        <p:spPr/>
        <p:txBody>
          <a:bodyPr/>
          <a:lstStyle/>
          <a:p>
            <a:fld id="{8F5CE88E-89A4-4243-AB1D-44322647EED2}" type="slidenum">
              <a:rPr lang="en-US" smtClean="0"/>
              <a:t>24</a:t>
            </a:fld>
            <a:endParaRPr lang="en-US"/>
          </a:p>
        </p:txBody>
      </p:sp>
      <p:graphicFrame>
        <p:nvGraphicFramePr>
          <p:cNvPr id="6" name="Table 6">
            <a:extLst>
              <a:ext uri="{FF2B5EF4-FFF2-40B4-BE49-F238E27FC236}">
                <a16:creationId xmlns:a16="http://schemas.microsoft.com/office/drawing/2014/main" id="{03C15AD9-151D-4D1B-AE4B-B1C8B7127BBB}"/>
              </a:ext>
            </a:extLst>
          </p:cNvPr>
          <p:cNvGraphicFramePr>
            <a:graphicFrameLocks noGrp="1"/>
          </p:cNvGraphicFramePr>
          <p:nvPr/>
        </p:nvGraphicFramePr>
        <p:xfrm>
          <a:off x="1486388" y="3885983"/>
          <a:ext cx="9014144" cy="2290980"/>
        </p:xfrm>
        <a:graphic>
          <a:graphicData uri="http://schemas.openxmlformats.org/drawingml/2006/table">
            <a:tbl>
              <a:tblPr firstRow="1" bandRow="1">
                <a:tableStyleId>{5C22544A-7EE6-4342-B048-85BDC9FD1C3A}</a:tableStyleId>
              </a:tblPr>
              <a:tblGrid>
                <a:gridCol w="4507072">
                  <a:extLst>
                    <a:ext uri="{9D8B030D-6E8A-4147-A177-3AD203B41FA5}">
                      <a16:colId xmlns:a16="http://schemas.microsoft.com/office/drawing/2014/main" val="250769893"/>
                    </a:ext>
                  </a:extLst>
                </a:gridCol>
                <a:gridCol w="4507072">
                  <a:extLst>
                    <a:ext uri="{9D8B030D-6E8A-4147-A177-3AD203B41FA5}">
                      <a16:colId xmlns:a16="http://schemas.microsoft.com/office/drawing/2014/main" val="1381042648"/>
                    </a:ext>
                  </a:extLst>
                </a:gridCol>
              </a:tblGrid>
              <a:tr h="572745">
                <a:tc gridSpan="2">
                  <a:txBody>
                    <a:bodyPr/>
                    <a:lstStyle/>
                    <a:p>
                      <a:pPr algn="ctr"/>
                      <a:r>
                        <a:rPr lang="en-US" sz="2400" dirty="0">
                          <a:solidFill>
                            <a:schemeClr val="tx1"/>
                          </a:solidFill>
                          <a:latin typeface="+mn-lt"/>
                        </a:rPr>
                        <a:t>Anti-PD1 Pembrolizumab Ki </a:t>
                      </a:r>
                    </a:p>
                  </a:txBody>
                  <a:tcPr anchor="ctr">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24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9295453"/>
                  </a:ext>
                </a:extLst>
              </a:tr>
              <a:tr h="572745">
                <a:tc>
                  <a:txBody>
                    <a:bodyPr/>
                    <a:lstStyle/>
                    <a:p>
                      <a:pPr algn="ctr"/>
                      <a:r>
                        <a:rPr lang="en-US" sz="2400" dirty="0">
                          <a:solidFill>
                            <a:schemeClr val="tx1"/>
                          </a:solidFill>
                          <a:latin typeface="+mn-lt"/>
                        </a:rPr>
                        <a:t>Technique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400" dirty="0">
                          <a:solidFill>
                            <a:schemeClr val="tx1"/>
                          </a:solidFill>
                          <a:latin typeface="+mn-lt"/>
                        </a:rPr>
                        <a:t>K</a:t>
                      </a:r>
                      <a:r>
                        <a:rPr lang="en-US" sz="2400" baseline="-25000" dirty="0">
                          <a:solidFill>
                            <a:schemeClr val="tx1"/>
                          </a:solidFill>
                          <a:latin typeface="+mn-lt"/>
                        </a:rPr>
                        <a:t>i</a:t>
                      </a:r>
                      <a:r>
                        <a:rPr lang="en-US" sz="2400" baseline="0" dirty="0">
                          <a:solidFill>
                            <a:schemeClr val="tx1"/>
                          </a:solidFill>
                          <a:latin typeface="+mn-lt"/>
                        </a:rPr>
                        <a:t> (nM)</a:t>
                      </a:r>
                      <a:endParaRPr lang="en-US" sz="24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93601730"/>
                  </a:ext>
                </a:extLst>
              </a:tr>
              <a:tr h="572745">
                <a:tc>
                  <a:txBody>
                    <a:bodyPr/>
                    <a:lstStyle/>
                    <a:p>
                      <a:pPr algn="ctr"/>
                      <a:r>
                        <a:rPr lang="en-US" sz="2400" dirty="0"/>
                        <a:t>SPR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3.0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680657"/>
                  </a:ext>
                </a:extLst>
              </a:tr>
              <a:tr h="572745">
                <a:tc>
                  <a:txBody>
                    <a:bodyPr/>
                    <a:lstStyle/>
                    <a:p>
                      <a:pPr algn="ctr"/>
                      <a:r>
                        <a:rPr lang="en-US" sz="2400" dirty="0"/>
                        <a:t>qFRET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2400" dirty="0"/>
                        <a:t>1.41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59396926"/>
                  </a:ext>
                </a:extLst>
              </a:tr>
            </a:tbl>
          </a:graphicData>
        </a:graphic>
      </p:graphicFrame>
      <p:sp>
        <p:nvSpPr>
          <p:cNvPr id="7" name="TextBox 6">
            <a:extLst>
              <a:ext uri="{FF2B5EF4-FFF2-40B4-BE49-F238E27FC236}">
                <a16:creationId xmlns:a16="http://schemas.microsoft.com/office/drawing/2014/main" id="{4D54F100-8C03-497A-B55B-F5BA2D0A850A}"/>
              </a:ext>
            </a:extLst>
          </p:cNvPr>
          <p:cNvSpPr txBox="1"/>
          <p:nvPr/>
        </p:nvSpPr>
        <p:spPr>
          <a:xfrm>
            <a:off x="0" y="6264713"/>
            <a:ext cx="7430814" cy="584775"/>
          </a:xfrm>
          <a:prstGeom prst="rect">
            <a:avLst/>
          </a:prstGeom>
          <a:noFill/>
        </p:spPr>
        <p:txBody>
          <a:bodyPr wrap="square">
            <a:spAutoFit/>
          </a:bodyPr>
          <a:lstStyle/>
          <a:p>
            <a:r>
              <a:rPr lang="en-US" sz="1600" dirty="0"/>
              <a:t>Manuscript: Development of qFRET assay for PD1-PDL1 interaction</a:t>
            </a:r>
          </a:p>
          <a:p>
            <a:r>
              <a:rPr lang="en-US" sz="1600" dirty="0"/>
              <a:t>Patent Disclosure: Neutralizing Antibody Assay (7/2021) </a:t>
            </a:r>
          </a:p>
        </p:txBody>
      </p:sp>
    </p:spTree>
    <p:extLst>
      <p:ext uri="{BB962C8B-B14F-4D97-AF65-F5344CB8AC3E}">
        <p14:creationId xmlns:p14="http://schemas.microsoft.com/office/powerpoint/2010/main" val="280130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25</a:t>
            </a:fld>
            <a:endParaRPr lang="en-US" dirty="0"/>
          </a:p>
        </p:txBody>
      </p:sp>
    </p:spTree>
    <p:extLst>
      <p:ext uri="{BB962C8B-B14F-4D97-AF65-F5344CB8AC3E}">
        <p14:creationId xmlns:p14="http://schemas.microsoft.com/office/powerpoint/2010/main" val="30870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6ADE-4CD1-4DE2-9DAE-D3A046E15E08}"/>
              </a:ext>
            </a:extLst>
          </p:cNvPr>
          <p:cNvSpPr>
            <a:spLocks noGrp="1"/>
          </p:cNvSpPr>
          <p:nvPr>
            <p:ph type="ctrTitle"/>
          </p:nvPr>
        </p:nvSpPr>
        <p:spPr>
          <a:xfrm>
            <a:off x="1681655" y="1184165"/>
            <a:ext cx="9144000" cy="2387600"/>
          </a:xfrm>
        </p:spPr>
        <p:txBody>
          <a:bodyPr>
            <a:noAutofit/>
          </a:bodyPr>
          <a:lstStyle/>
          <a:p>
            <a:r>
              <a:rPr lang="en-US" sz="4000" i="1" dirty="0">
                <a:effectLst/>
                <a:latin typeface="+mn-lt"/>
                <a:ea typeface="Times" panose="02020603050405020304" pitchFamily="18" charset="0"/>
                <a:cs typeface="Times New Roman" panose="02020603050405020304" pitchFamily="18" charset="0"/>
              </a:rPr>
              <a:t>In-Vitro</a:t>
            </a:r>
            <a:r>
              <a:rPr lang="en-US" sz="4000" dirty="0">
                <a:effectLst/>
                <a:latin typeface="+mn-lt"/>
                <a:ea typeface="Times" panose="02020603050405020304" pitchFamily="18" charset="0"/>
                <a:cs typeface="Times New Roman" panose="02020603050405020304" pitchFamily="18" charset="0"/>
              </a:rPr>
              <a:t> qFRET Assay for SUMOylation of Viral Proteins, IAV-Matrix 1 Protein and SARS-CoV-2 Nucleocapsid Protein</a:t>
            </a:r>
            <a:endParaRPr lang="en-US" sz="4000" dirty="0">
              <a:latin typeface="+mn-lt"/>
            </a:endParaRPr>
          </a:p>
        </p:txBody>
      </p:sp>
    </p:spTree>
    <p:extLst>
      <p:ext uri="{BB962C8B-B14F-4D97-AF65-F5344CB8AC3E}">
        <p14:creationId xmlns:p14="http://schemas.microsoft.com/office/powerpoint/2010/main" val="2123233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F53F-740A-4E17-913A-4785DAA068D7}"/>
              </a:ext>
            </a:extLst>
          </p:cNvPr>
          <p:cNvSpPr>
            <a:spLocks noGrp="1"/>
          </p:cNvSpPr>
          <p:nvPr>
            <p:ph type="title"/>
          </p:nvPr>
        </p:nvSpPr>
        <p:spPr/>
        <p:txBody>
          <a:bodyPr anchor="t">
            <a:noAutofit/>
          </a:bodyPr>
          <a:lstStyle/>
          <a:p>
            <a:r>
              <a:rPr lang="en-US" sz="3200" b="1" dirty="0">
                <a:effectLst/>
                <a:ea typeface="Times" panose="02020603050405020304" pitchFamily="18" charset="0"/>
                <a:cs typeface="Times New Roman" panose="02020603050405020304" pitchFamily="18" charset="0"/>
              </a:rPr>
              <a:t>Post Translation Modification of IAV M1 Protein</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SUMOylation Modification Of M1</a:t>
            </a:r>
            <a:endParaRPr lang="en-US" sz="3200" b="1" dirty="0"/>
          </a:p>
        </p:txBody>
      </p:sp>
      <p:sp>
        <p:nvSpPr>
          <p:cNvPr id="4" name="Content Placeholder 3">
            <a:extLst>
              <a:ext uri="{FF2B5EF4-FFF2-40B4-BE49-F238E27FC236}">
                <a16:creationId xmlns:a16="http://schemas.microsoft.com/office/drawing/2014/main" id="{25A5A146-128E-4F62-B7A4-B69269090866}"/>
              </a:ext>
            </a:extLst>
          </p:cNvPr>
          <p:cNvSpPr>
            <a:spLocks noGrp="1"/>
          </p:cNvSpPr>
          <p:nvPr>
            <p:ph idx="1"/>
          </p:nvPr>
        </p:nvSpPr>
        <p:spPr/>
        <p:txBody>
          <a:bodyPr>
            <a:normAutofit/>
          </a:bodyPr>
          <a:lstStyle/>
          <a:p>
            <a:r>
              <a:rPr lang="en-US" sz="2000" dirty="0"/>
              <a:t>Motivation </a:t>
            </a:r>
          </a:p>
          <a:p>
            <a:pPr lvl="1"/>
            <a:r>
              <a:rPr lang="en-US" sz="2000" dirty="0"/>
              <a:t>Viral proteome studies have shown M1 protein is a “essential gene” for viral pathogenesis</a:t>
            </a:r>
          </a:p>
          <a:p>
            <a:pPr lvl="1"/>
            <a:r>
              <a:rPr lang="en-US" sz="2000" dirty="0"/>
              <a:t>Global knock down of SUMOylation changes the shape of the viral particle</a:t>
            </a:r>
          </a:p>
          <a:p>
            <a:endParaRPr lang="en-US" sz="2400" dirty="0"/>
          </a:p>
        </p:txBody>
      </p:sp>
      <p:pic>
        <p:nvPicPr>
          <p:cNvPr id="8" name="Picture 7">
            <a:extLst>
              <a:ext uri="{FF2B5EF4-FFF2-40B4-BE49-F238E27FC236}">
                <a16:creationId xmlns:a16="http://schemas.microsoft.com/office/drawing/2014/main" id="{B32AC1E1-2223-49D0-9691-5565C0300A1B}"/>
              </a:ext>
            </a:extLst>
          </p:cNvPr>
          <p:cNvPicPr>
            <a:picLocks noChangeAspect="1"/>
          </p:cNvPicPr>
          <p:nvPr/>
        </p:nvPicPr>
        <p:blipFill rotWithShape="1">
          <a:blip r:embed="rId3"/>
          <a:srcRect t="47698" b="11124"/>
          <a:stretch/>
        </p:blipFill>
        <p:spPr>
          <a:xfrm>
            <a:off x="1200691" y="3401821"/>
            <a:ext cx="9422148" cy="3042655"/>
          </a:xfrm>
          <a:prstGeom prst="rect">
            <a:avLst/>
          </a:prstGeom>
        </p:spPr>
      </p:pic>
      <p:sp>
        <p:nvSpPr>
          <p:cNvPr id="9" name="TextBox 8">
            <a:extLst>
              <a:ext uri="{FF2B5EF4-FFF2-40B4-BE49-F238E27FC236}">
                <a16:creationId xmlns:a16="http://schemas.microsoft.com/office/drawing/2014/main" id="{52BB1A79-0720-4A9F-9014-149A9D1B0098}"/>
              </a:ext>
            </a:extLst>
          </p:cNvPr>
          <p:cNvSpPr txBox="1"/>
          <p:nvPr/>
        </p:nvSpPr>
        <p:spPr>
          <a:xfrm>
            <a:off x="2997793" y="3086286"/>
            <a:ext cx="3291395" cy="338554"/>
          </a:xfrm>
          <a:prstGeom prst="rect">
            <a:avLst/>
          </a:prstGeom>
          <a:noFill/>
        </p:spPr>
        <p:txBody>
          <a:bodyPr wrap="square" rtlCol="0">
            <a:spAutoFit/>
          </a:bodyPr>
          <a:lstStyle/>
          <a:p>
            <a:r>
              <a:rPr lang="en-US" sz="1600" b="1" dirty="0"/>
              <a:t>Wild Type Cells viral particles</a:t>
            </a:r>
          </a:p>
        </p:txBody>
      </p:sp>
      <p:sp>
        <p:nvSpPr>
          <p:cNvPr id="10" name="TextBox 9">
            <a:extLst>
              <a:ext uri="{FF2B5EF4-FFF2-40B4-BE49-F238E27FC236}">
                <a16:creationId xmlns:a16="http://schemas.microsoft.com/office/drawing/2014/main" id="{228CB07F-982A-4A91-923A-150166E05A67}"/>
              </a:ext>
            </a:extLst>
          </p:cNvPr>
          <p:cNvSpPr txBox="1"/>
          <p:nvPr/>
        </p:nvSpPr>
        <p:spPr>
          <a:xfrm>
            <a:off x="6015091" y="3097607"/>
            <a:ext cx="3967109" cy="338554"/>
          </a:xfrm>
          <a:prstGeom prst="rect">
            <a:avLst/>
          </a:prstGeom>
          <a:noFill/>
        </p:spPr>
        <p:txBody>
          <a:bodyPr wrap="square" rtlCol="0">
            <a:spAutoFit/>
          </a:bodyPr>
          <a:lstStyle/>
          <a:p>
            <a:r>
              <a:rPr lang="en-US" sz="1600" b="1" dirty="0"/>
              <a:t>SUMO knock down viral particles</a:t>
            </a:r>
          </a:p>
        </p:txBody>
      </p:sp>
      <p:sp>
        <p:nvSpPr>
          <p:cNvPr id="11" name="TextBox 10">
            <a:extLst>
              <a:ext uri="{FF2B5EF4-FFF2-40B4-BE49-F238E27FC236}">
                <a16:creationId xmlns:a16="http://schemas.microsoft.com/office/drawing/2014/main" id="{2BE5D9B8-5F1C-4B7D-9EA7-BF4006C2B5F8}"/>
              </a:ext>
            </a:extLst>
          </p:cNvPr>
          <p:cNvSpPr txBox="1"/>
          <p:nvPr/>
        </p:nvSpPr>
        <p:spPr>
          <a:xfrm>
            <a:off x="222933" y="6492875"/>
            <a:ext cx="11377664" cy="276999"/>
          </a:xfrm>
          <a:prstGeom prst="rect">
            <a:avLst/>
          </a:prstGeom>
          <a:noFill/>
        </p:spPr>
        <p:txBody>
          <a:bodyPr wrap="square" rtlCol="0">
            <a:spAutoFit/>
          </a:bodyPr>
          <a:lstStyle/>
          <a:p>
            <a:r>
              <a:rPr lang="en-US" sz="1200" dirty="0"/>
              <a:t>Wu, C.-Y., </a:t>
            </a:r>
            <a:r>
              <a:rPr lang="en-US" sz="1200" dirty="0" err="1"/>
              <a:t>Jeng</a:t>
            </a:r>
            <a:r>
              <a:rPr lang="en-US" sz="1200" dirty="0"/>
              <a:t>, K.-S. &amp; Lai, M. M.-C. The SUMOylation of Matrix Protein M1 Modulates the Assembly and Morphogenesis of Influenza A Virus. </a:t>
            </a:r>
            <a:r>
              <a:rPr lang="en-US" sz="1200" i="1" dirty="0"/>
              <a:t>J. Virol.</a:t>
            </a:r>
            <a:r>
              <a:rPr lang="en-US" sz="1200" dirty="0"/>
              <a:t> </a:t>
            </a:r>
            <a:r>
              <a:rPr lang="en-US" sz="1200" b="1" dirty="0"/>
              <a:t>85</a:t>
            </a:r>
            <a:r>
              <a:rPr lang="en-US" sz="1200" dirty="0"/>
              <a:t>, 6618–6628 (2011).</a:t>
            </a:r>
          </a:p>
        </p:txBody>
      </p:sp>
      <p:sp>
        <p:nvSpPr>
          <p:cNvPr id="5" name="Slide Number Placeholder 4">
            <a:extLst>
              <a:ext uri="{FF2B5EF4-FFF2-40B4-BE49-F238E27FC236}">
                <a16:creationId xmlns:a16="http://schemas.microsoft.com/office/drawing/2014/main" id="{A8364C88-240C-499A-823B-5D4255392887}"/>
              </a:ext>
            </a:extLst>
          </p:cNvPr>
          <p:cNvSpPr>
            <a:spLocks noGrp="1"/>
          </p:cNvSpPr>
          <p:nvPr>
            <p:ph type="sldNum" sz="quarter" idx="12"/>
          </p:nvPr>
        </p:nvSpPr>
        <p:spPr/>
        <p:txBody>
          <a:bodyPr/>
          <a:lstStyle/>
          <a:p>
            <a:fld id="{8F5CE88E-89A4-4243-AB1D-44322647EED2}" type="slidenum">
              <a:rPr lang="en-US" smtClean="0"/>
              <a:t>27</a:t>
            </a:fld>
            <a:endParaRPr lang="en-US"/>
          </a:p>
        </p:txBody>
      </p:sp>
    </p:spTree>
    <p:extLst>
      <p:ext uri="{BB962C8B-B14F-4D97-AF65-F5344CB8AC3E}">
        <p14:creationId xmlns:p14="http://schemas.microsoft.com/office/powerpoint/2010/main" val="52310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28F2-7E74-4B0A-83AD-BA7DA5789E14}"/>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Post Translation Modification of IAV M1 Protein</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SUMOylation Modification Of M1</a:t>
            </a:r>
            <a:endParaRPr lang="en-US" sz="3200" dirty="0"/>
          </a:p>
        </p:txBody>
      </p:sp>
      <p:sp>
        <p:nvSpPr>
          <p:cNvPr id="3" name="Content Placeholder 2">
            <a:extLst>
              <a:ext uri="{FF2B5EF4-FFF2-40B4-BE49-F238E27FC236}">
                <a16:creationId xmlns:a16="http://schemas.microsoft.com/office/drawing/2014/main" id="{2691948B-1C6F-4A3E-BBE7-390B58402ACB}"/>
              </a:ext>
            </a:extLst>
          </p:cNvPr>
          <p:cNvSpPr>
            <a:spLocks noGrp="1"/>
          </p:cNvSpPr>
          <p:nvPr>
            <p:ph idx="1"/>
          </p:nvPr>
        </p:nvSpPr>
        <p:spPr>
          <a:xfrm>
            <a:off x="838198" y="1825625"/>
            <a:ext cx="6277305" cy="4351338"/>
          </a:xfrm>
        </p:spPr>
        <p:txBody>
          <a:bodyPr>
            <a:normAutofit lnSpcReduction="10000"/>
          </a:bodyPr>
          <a:lstStyle/>
          <a:p>
            <a:r>
              <a:rPr lang="en-US" sz="2400" dirty="0"/>
              <a:t>Small Ubiquitin like Modifier (SUMO) has 4 paralogs, SUMO 1, 2, 3, and 4</a:t>
            </a:r>
          </a:p>
          <a:p>
            <a:endParaRPr lang="en-US" sz="2400" dirty="0"/>
          </a:p>
          <a:p>
            <a:r>
              <a:rPr lang="en-US" sz="2400" dirty="0"/>
              <a:t>SUMO 1/2/3 are the two most abundant of the SUMOs </a:t>
            </a:r>
          </a:p>
          <a:p>
            <a:endParaRPr lang="en-US" sz="2400" dirty="0"/>
          </a:p>
          <a:p>
            <a:r>
              <a:rPr lang="en-US" sz="2400" dirty="0"/>
              <a:t>SUMO 2/3 and are self SUMOylating and create SUMO chains</a:t>
            </a:r>
          </a:p>
          <a:p>
            <a:endParaRPr lang="en-US" sz="2400" dirty="0"/>
          </a:p>
          <a:p>
            <a:r>
              <a:rPr lang="en-US" sz="2400" dirty="0"/>
              <a:t>SUMO4 is very low abundance in the body, can be found in the kidney and lymph nodes</a:t>
            </a:r>
          </a:p>
          <a:p>
            <a:pPr marL="0" indent="0">
              <a:buNone/>
            </a:pPr>
            <a:endParaRPr lang="en-US" sz="2400" dirty="0"/>
          </a:p>
        </p:txBody>
      </p:sp>
      <p:sp>
        <p:nvSpPr>
          <p:cNvPr id="5" name="Slide Number Placeholder 4">
            <a:extLst>
              <a:ext uri="{FF2B5EF4-FFF2-40B4-BE49-F238E27FC236}">
                <a16:creationId xmlns:a16="http://schemas.microsoft.com/office/drawing/2014/main" id="{16E57392-9616-416B-8178-4793C57B1CE3}"/>
              </a:ext>
            </a:extLst>
          </p:cNvPr>
          <p:cNvSpPr>
            <a:spLocks noGrp="1"/>
          </p:cNvSpPr>
          <p:nvPr>
            <p:ph type="sldNum" sz="quarter" idx="12"/>
          </p:nvPr>
        </p:nvSpPr>
        <p:spPr/>
        <p:txBody>
          <a:bodyPr/>
          <a:lstStyle/>
          <a:p>
            <a:fld id="{8F5CE88E-89A4-4243-AB1D-44322647EED2}" type="slidenum">
              <a:rPr lang="en-US" smtClean="0"/>
              <a:t>28</a:t>
            </a:fld>
            <a:endParaRPr lang="en-US"/>
          </a:p>
        </p:txBody>
      </p:sp>
      <p:pic>
        <p:nvPicPr>
          <p:cNvPr id="6" name="Picture 22">
            <a:extLst>
              <a:ext uri="{FF2B5EF4-FFF2-40B4-BE49-F238E27FC236}">
                <a16:creationId xmlns:a16="http://schemas.microsoft.com/office/drawing/2014/main" id="{A301042B-8A5A-4811-9385-8273328FE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45741">
            <a:off x="7680139" y="1132608"/>
            <a:ext cx="3595796" cy="42875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D8B91-CBAA-4544-A3B6-F984952131F4}"/>
              </a:ext>
            </a:extLst>
          </p:cNvPr>
          <p:cNvSpPr txBox="1"/>
          <p:nvPr/>
        </p:nvSpPr>
        <p:spPr>
          <a:xfrm>
            <a:off x="10363199" y="1593147"/>
            <a:ext cx="1576552" cy="369332"/>
          </a:xfrm>
          <a:prstGeom prst="rect">
            <a:avLst/>
          </a:prstGeom>
          <a:noFill/>
        </p:spPr>
        <p:txBody>
          <a:bodyPr wrap="square" rtlCol="0">
            <a:spAutoFit/>
          </a:bodyPr>
          <a:lstStyle/>
          <a:p>
            <a:r>
              <a:rPr lang="en-US" dirty="0"/>
              <a:t>N-terminal Tail</a:t>
            </a:r>
          </a:p>
        </p:txBody>
      </p:sp>
      <p:sp>
        <p:nvSpPr>
          <p:cNvPr id="7" name="TextBox 6">
            <a:extLst>
              <a:ext uri="{FF2B5EF4-FFF2-40B4-BE49-F238E27FC236}">
                <a16:creationId xmlns:a16="http://schemas.microsoft.com/office/drawing/2014/main" id="{10B0F638-CBA1-41E0-BE79-E747380EC23A}"/>
              </a:ext>
            </a:extLst>
          </p:cNvPr>
          <p:cNvSpPr txBox="1"/>
          <p:nvPr/>
        </p:nvSpPr>
        <p:spPr>
          <a:xfrm>
            <a:off x="6938136" y="4541298"/>
            <a:ext cx="1901065" cy="646331"/>
          </a:xfrm>
          <a:prstGeom prst="rect">
            <a:avLst/>
          </a:prstGeom>
          <a:noFill/>
        </p:spPr>
        <p:txBody>
          <a:bodyPr wrap="square" rtlCol="0">
            <a:spAutoFit/>
          </a:bodyPr>
          <a:lstStyle/>
          <a:p>
            <a:r>
              <a:rPr lang="en-US" dirty="0"/>
              <a:t>C-terminal </a:t>
            </a:r>
          </a:p>
          <a:p>
            <a:r>
              <a:rPr lang="en-US" dirty="0"/>
              <a:t>(Di-glycine Motif)</a:t>
            </a:r>
          </a:p>
        </p:txBody>
      </p:sp>
      <p:sp>
        <p:nvSpPr>
          <p:cNvPr id="8" name="TextBox 7">
            <a:extLst>
              <a:ext uri="{FF2B5EF4-FFF2-40B4-BE49-F238E27FC236}">
                <a16:creationId xmlns:a16="http://schemas.microsoft.com/office/drawing/2014/main" id="{76AD70D2-A957-411A-875E-0724098E9464}"/>
              </a:ext>
            </a:extLst>
          </p:cNvPr>
          <p:cNvSpPr txBox="1"/>
          <p:nvPr/>
        </p:nvSpPr>
        <p:spPr>
          <a:xfrm>
            <a:off x="8689761" y="2132036"/>
            <a:ext cx="1576552" cy="369332"/>
          </a:xfrm>
          <a:prstGeom prst="rect">
            <a:avLst/>
          </a:prstGeom>
          <a:noFill/>
        </p:spPr>
        <p:txBody>
          <a:bodyPr wrap="square" rtlCol="0">
            <a:spAutoFit/>
          </a:bodyPr>
          <a:lstStyle/>
          <a:p>
            <a:r>
              <a:rPr lang="en-US" dirty="0"/>
              <a:t>SUMO1</a:t>
            </a:r>
          </a:p>
        </p:txBody>
      </p:sp>
      <p:sp>
        <p:nvSpPr>
          <p:cNvPr id="10" name="TextBox 9">
            <a:extLst>
              <a:ext uri="{FF2B5EF4-FFF2-40B4-BE49-F238E27FC236}">
                <a16:creationId xmlns:a16="http://schemas.microsoft.com/office/drawing/2014/main" id="{97D0D83B-868A-4175-810E-57FF8F0EAA6D}"/>
              </a:ext>
            </a:extLst>
          </p:cNvPr>
          <p:cNvSpPr txBox="1"/>
          <p:nvPr/>
        </p:nvSpPr>
        <p:spPr>
          <a:xfrm>
            <a:off x="10510344" y="3439194"/>
            <a:ext cx="1282262" cy="369332"/>
          </a:xfrm>
          <a:prstGeom prst="rect">
            <a:avLst/>
          </a:prstGeom>
          <a:noFill/>
        </p:spPr>
        <p:txBody>
          <a:bodyPr wrap="square">
            <a:spAutoFit/>
          </a:bodyPr>
          <a:lstStyle/>
          <a:p>
            <a:r>
              <a:rPr lang="en-US" sz="1800" b="1" i="0" dirty="0">
                <a:solidFill>
                  <a:schemeClr val="tx1"/>
                </a:solidFill>
              </a:rPr>
              <a:t>PDB:1A5R</a:t>
            </a:r>
            <a:endParaRPr lang="en-US" dirty="0"/>
          </a:p>
        </p:txBody>
      </p:sp>
      <p:sp>
        <p:nvSpPr>
          <p:cNvPr id="11" name="TextBox 10">
            <a:extLst>
              <a:ext uri="{FF2B5EF4-FFF2-40B4-BE49-F238E27FC236}">
                <a16:creationId xmlns:a16="http://schemas.microsoft.com/office/drawing/2014/main" id="{DE3BA081-3FA8-4747-B9D4-3BB7ACEB6B0E}"/>
              </a:ext>
            </a:extLst>
          </p:cNvPr>
          <p:cNvSpPr txBox="1"/>
          <p:nvPr/>
        </p:nvSpPr>
        <p:spPr>
          <a:xfrm>
            <a:off x="-1" y="6604084"/>
            <a:ext cx="11939752" cy="253916"/>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endParaRPr lang="en-US" sz="1050" dirty="0"/>
          </a:p>
        </p:txBody>
      </p:sp>
    </p:spTree>
    <p:extLst>
      <p:ext uri="{BB962C8B-B14F-4D97-AF65-F5344CB8AC3E}">
        <p14:creationId xmlns:p14="http://schemas.microsoft.com/office/powerpoint/2010/main" val="26597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8">
            <a:extLst>
              <a:ext uri="{FF2B5EF4-FFF2-40B4-BE49-F238E27FC236}">
                <a16:creationId xmlns:a16="http://schemas.microsoft.com/office/drawing/2014/main" id="{7F2FBA93-F724-4C2D-B9E5-D519C30CA0BF}"/>
              </a:ext>
            </a:extLst>
          </p:cNvPr>
          <p:cNvGraphicFramePr>
            <a:graphicFrameLocks noGrp="1"/>
          </p:cNvGraphicFramePr>
          <p:nvPr/>
        </p:nvGraphicFramePr>
        <p:xfrm>
          <a:off x="-2959" y="1436104"/>
          <a:ext cx="3284639" cy="5043541"/>
        </p:xfrm>
        <a:graphic>
          <a:graphicData uri="http://schemas.openxmlformats.org/drawingml/2006/table">
            <a:tbl>
              <a:tblPr firstRow="1" bandRow="1">
                <a:tableStyleId>{5C22544A-7EE6-4342-B048-85BDC9FD1C3A}</a:tableStyleId>
              </a:tblPr>
              <a:tblGrid>
                <a:gridCol w="1425118">
                  <a:extLst>
                    <a:ext uri="{9D8B030D-6E8A-4147-A177-3AD203B41FA5}">
                      <a16:colId xmlns:a16="http://schemas.microsoft.com/office/drawing/2014/main" val="3481379131"/>
                    </a:ext>
                  </a:extLst>
                </a:gridCol>
                <a:gridCol w="1859521">
                  <a:extLst>
                    <a:ext uri="{9D8B030D-6E8A-4147-A177-3AD203B41FA5}">
                      <a16:colId xmlns:a16="http://schemas.microsoft.com/office/drawing/2014/main" val="1647892880"/>
                    </a:ext>
                  </a:extLst>
                </a:gridCol>
              </a:tblGrid>
              <a:tr h="51602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FRET Pair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CyPet and YPet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755318"/>
                  </a:ext>
                </a:extLst>
              </a:tr>
              <a:tr h="6870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Activated-hSUMO1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(PDB:1A5R)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644693"/>
                  </a:ext>
                </a:extLst>
              </a:tr>
              <a:tr h="73147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Enzyme Activating Complex 1 (EA1):(Uba2.AOS1.hSUMO)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(PDB: 3KYC)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386994"/>
                  </a:ext>
                </a:extLst>
              </a:tr>
              <a:tr h="51602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Conjugating Enzyme (E2): hUbc9.hSUMO1 (PDB:2PE6)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6813625"/>
                  </a:ext>
                </a:extLst>
              </a:tr>
              <a:tr h="7011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E3 Ligase: Protein Inhibitor Of Activated STAT1 (hPIAS1) (PDB:</a:t>
                      </a:r>
                      <a:r>
                        <a:rPr lang="en-US" sz="1200" b="1" i="0" u="none" strike="noStrike" kern="1200" dirty="0">
                          <a:solidFill>
                            <a:schemeClr val="tx1"/>
                          </a:solidFill>
                          <a:effectLst/>
                          <a:latin typeface="+mn-lt"/>
                          <a:ea typeface="+mn-ea"/>
                          <a:cs typeface="+mn-cs"/>
                        </a:rPr>
                        <a:t>1V66 *)</a:t>
                      </a:r>
                      <a:endParaRPr lang="en-US" sz="1200"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4491563"/>
                  </a:ext>
                </a:extLst>
              </a:tr>
              <a:tr h="7011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Target Protein: Influenza A Virus Matrix 1 Protein (IAV-M1) </a:t>
                      </a:r>
                      <a:r>
                        <a:rPr lang="en-US" sz="1200" b="1" i="0" dirty="0">
                          <a:solidFill>
                            <a:schemeClr val="tx1"/>
                          </a:solidFill>
                          <a:latin typeface="+mn-lt"/>
                        </a:rPr>
                        <a:t>(PDB:</a:t>
                      </a:r>
                      <a:r>
                        <a:rPr lang="en-US" sz="1200" b="1" i="0" u="none" strike="noStrike" kern="1200" dirty="0">
                          <a:solidFill>
                            <a:schemeClr val="tx1"/>
                          </a:solidFill>
                          <a:effectLst/>
                          <a:latin typeface="+mn-lt"/>
                          <a:ea typeface="+mn-ea"/>
                          <a:cs typeface="+mn-cs"/>
                        </a:rPr>
                        <a:t>7jm3)</a:t>
                      </a:r>
                      <a:endParaRPr lang="en-US" sz="1200"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2328774"/>
                  </a:ext>
                </a:extLst>
              </a:tr>
            </a:tbl>
          </a:graphicData>
        </a:graphic>
      </p:graphicFrame>
      <p:sp>
        <p:nvSpPr>
          <p:cNvPr id="20" name="Flowchart: Alternate Process 19">
            <a:extLst>
              <a:ext uri="{FF2B5EF4-FFF2-40B4-BE49-F238E27FC236}">
                <a16:creationId xmlns:a16="http://schemas.microsoft.com/office/drawing/2014/main" id="{37D221F3-B1A3-4001-99C6-228582232C9A}"/>
              </a:ext>
            </a:extLst>
          </p:cNvPr>
          <p:cNvSpPr/>
          <p:nvPr/>
        </p:nvSpPr>
        <p:spPr>
          <a:xfrm>
            <a:off x="1431388" y="4697360"/>
            <a:ext cx="1143541"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27">
            <a:extLst>
              <a:ext uri="{FF2B5EF4-FFF2-40B4-BE49-F238E27FC236}">
                <a16:creationId xmlns:a16="http://schemas.microsoft.com/office/drawing/2014/main" id="{F1B5BD0F-BB49-4512-AA21-5436EE6F3A4B}"/>
              </a:ext>
            </a:extLst>
          </p:cNvPr>
          <p:cNvSpPr>
            <a:spLocks noGrp="1"/>
          </p:cNvSpPr>
          <p:nvPr>
            <p:ph type="title"/>
          </p:nvPr>
        </p:nvSpPr>
        <p:spPr>
          <a:xfrm>
            <a:off x="838200" y="365125"/>
            <a:ext cx="10515600" cy="1325563"/>
          </a:xfrm>
        </p:spPr>
        <p:txBody>
          <a:bodyPr anchor="t">
            <a:normAutofit/>
          </a:bodyPr>
          <a:lstStyle/>
          <a:p>
            <a:r>
              <a:rPr lang="en-US" sz="3200" b="1" dirty="0">
                <a:effectLst/>
                <a:ea typeface="Times" panose="02020603050405020304" pitchFamily="18" charset="0"/>
                <a:cs typeface="Times New Roman" panose="02020603050405020304" pitchFamily="18" charset="0"/>
              </a:rPr>
              <a:t>In-Vitro SUMOylation of Viral Proteins with qFRET Reporter</a:t>
            </a:r>
            <a:endParaRPr lang="en-US" sz="3200" b="1" dirty="0"/>
          </a:p>
        </p:txBody>
      </p:sp>
      <p:pic>
        <p:nvPicPr>
          <p:cNvPr id="13" name="Picture 22">
            <a:extLst>
              <a:ext uri="{FF2B5EF4-FFF2-40B4-BE49-F238E27FC236}">
                <a16:creationId xmlns:a16="http://schemas.microsoft.com/office/drawing/2014/main" id="{6743419B-E057-4216-BE74-2AC38B1B23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3204662">
            <a:off x="1584729" y="1820361"/>
            <a:ext cx="684560" cy="816257"/>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Curved Up 18">
            <a:extLst>
              <a:ext uri="{FF2B5EF4-FFF2-40B4-BE49-F238E27FC236}">
                <a16:creationId xmlns:a16="http://schemas.microsoft.com/office/drawing/2014/main" id="{60B50A12-2455-4B5D-BC4E-105CBD63106B}"/>
              </a:ext>
            </a:extLst>
          </p:cNvPr>
          <p:cNvSpPr/>
          <p:nvPr/>
        </p:nvSpPr>
        <p:spPr>
          <a:xfrm rot="9451381">
            <a:off x="1556574" y="1242613"/>
            <a:ext cx="504151" cy="181335"/>
          </a:xfrm>
          <a:custGeom>
            <a:avLst/>
            <a:gdLst>
              <a:gd name="connsiteX0" fmla="*/ 432976 w 504151"/>
              <a:gd name="connsiteY0" fmla="*/ 0 h 181335"/>
              <a:gd name="connsiteX1" fmla="*/ 497630 w 504151"/>
              <a:gd name="connsiteY1" fmla="*/ 45334 h 181335"/>
              <a:gd name="connsiteX2" fmla="*/ 448709 w 504151"/>
              <a:gd name="connsiteY2" fmla="*/ 45334 h 181335"/>
              <a:gd name="connsiteX3" fmla="*/ 227615 w 504151"/>
              <a:gd name="connsiteY3" fmla="*/ 180267 h 181335"/>
              <a:gd name="connsiteX4" fmla="*/ 404201 w 504151"/>
              <a:gd name="connsiteY4" fmla="*/ 45334 h 181335"/>
              <a:gd name="connsiteX5" fmla="*/ 355280 w 504151"/>
              <a:gd name="connsiteY5" fmla="*/ 45334 h 181335"/>
              <a:gd name="connsiteX6" fmla="*/ 432976 w 504151"/>
              <a:gd name="connsiteY6" fmla="*/ 0 h 181335"/>
              <a:gd name="connsiteX0" fmla="*/ 205361 w 504151"/>
              <a:gd name="connsiteY0" fmla="*/ 181335 h 181335"/>
              <a:gd name="connsiteX1" fmla="*/ 0 w 504151"/>
              <a:gd name="connsiteY1" fmla="*/ 0 h 181335"/>
              <a:gd name="connsiteX2" fmla="*/ 44509 w 504151"/>
              <a:gd name="connsiteY2" fmla="*/ 0 h 181335"/>
              <a:gd name="connsiteX3" fmla="*/ 249870 w 504151"/>
              <a:gd name="connsiteY3" fmla="*/ 181335 h 181335"/>
              <a:gd name="connsiteX4" fmla="*/ 205361 w 504151"/>
              <a:gd name="connsiteY4" fmla="*/ 181335 h 181335"/>
              <a:gd name="connsiteX0" fmla="*/ 227615 w 504151"/>
              <a:gd name="connsiteY0" fmla="*/ 180267 h 181335"/>
              <a:gd name="connsiteX1" fmla="*/ 404201 w 504151"/>
              <a:gd name="connsiteY1" fmla="*/ 45334 h 181335"/>
              <a:gd name="connsiteX2" fmla="*/ 355280 w 504151"/>
              <a:gd name="connsiteY2" fmla="*/ 45334 h 181335"/>
              <a:gd name="connsiteX3" fmla="*/ 432976 w 504151"/>
              <a:gd name="connsiteY3" fmla="*/ 0 h 181335"/>
              <a:gd name="connsiteX4" fmla="*/ 497630 w 504151"/>
              <a:gd name="connsiteY4" fmla="*/ 45334 h 181335"/>
              <a:gd name="connsiteX5" fmla="*/ 448709 w 504151"/>
              <a:gd name="connsiteY5" fmla="*/ 45334 h 181335"/>
              <a:gd name="connsiteX6" fmla="*/ 249869 w 504151"/>
              <a:gd name="connsiteY6" fmla="*/ 181335 h 181335"/>
              <a:gd name="connsiteX7" fmla="*/ 205361 w 504151"/>
              <a:gd name="connsiteY7" fmla="*/ 181335 h 181335"/>
              <a:gd name="connsiteX8" fmla="*/ 0 w 504151"/>
              <a:gd name="connsiteY8" fmla="*/ 0 h 181335"/>
              <a:gd name="connsiteX9" fmla="*/ 44509 w 504151"/>
              <a:gd name="connsiteY9" fmla="*/ 0 h 181335"/>
              <a:gd name="connsiteX10" fmla="*/ 249870 w 504151"/>
              <a:gd name="connsiteY10" fmla="*/ 181335 h 1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151" h="181335" stroke="0" extrusionOk="0">
                <a:moveTo>
                  <a:pt x="432976" y="0"/>
                </a:moveTo>
                <a:cubicBezTo>
                  <a:pt x="459264" y="6920"/>
                  <a:pt x="482392" y="35453"/>
                  <a:pt x="497630" y="45334"/>
                </a:cubicBezTo>
                <a:cubicBezTo>
                  <a:pt x="479241" y="46189"/>
                  <a:pt x="468531" y="44542"/>
                  <a:pt x="448709" y="45334"/>
                </a:cubicBezTo>
                <a:cubicBezTo>
                  <a:pt x="419505" y="152999"/>
                  <a:pt x="324251" y="187410"/>
                  <a:pt x="227615" y="180267"/>
                </a:cubicBezTo>
                <a:cubicBezTo>
                  <a:pt x="331572" y="181193"/>
                  <a:pt x="393326" y="119605"/>
                  <a:pt x="404201" y="45334"/>
                </a:cubicBezTo>
                <a:cubicBezTo>
                  <a:pt x="388161" y="46937"/>
                  <a:pt x="366069" y="42493"/>
                  <a:pt x="355280" y="45334"/>
                </a:cubicBezTo>
                <a:cubicBezTo>
                  <a:pt x="388652" y="18714"/>
                  <a:pt x="416533" y="11785"/>
                  <a:pt x="432976" y="0"/>
                </a:cubicBezTo>
                <a:close/>
              </a:path>
              <a:path w="504151" h="181335" fill="darkenLess" stroke="0" extrusionOk="0">
                <a:moveTo>
                  <a:pt x="205361" y="181335"/>
                </a:moveTo>
                <a:cubicBezTo>
                  <a:pt x="111547" y="192310"/>
                  <a:pt x="4398" y="101206"/>
                  <a:pt x="0" y="0"/>
                </a:cubicBezTo>
                <a:cubicBezTo>
                  <a:pt x="19523" y="-1094"/>
                  <a:pt x="26941" y="5064"/>
                  <a:pt x="44509" y="0"/>
                </a:cubicBezTo>
                <a:cubicBezTo>
                  <a:pt x="53879" y="129254"/>
                  <a:pt x="155963" y="162055"/>
                  <a:pt x="249870" y="181335"/>
                </a:cubicBezTo>
                <a:cubicBezTo>
                  <a:pt x="236244" y="183382"/>
                  <a:pt x="224854" y="177725"/>
                  <a:pt x="205361" y="181335"/>
                </a:cubicBezTo>
                <a:close/>
              </a:path>
              <a:path w="504151" h="181335" fill="none" extrusionOk="0">
                <a:moveTo>
                  <a:pt x="227615" y="180267"/>
                </a:moveTo>
                <a:cubicBezTo>
                  <a:pt x="315946" y="156019"/>
                  <a:pt x="378181" y="119128"/>
                  <a:pt x="404201" y="45334"/>
                </a:cubicBezTo>
                <a:cubicBezTo>
                  <a:pt x="387610" y="47756"/>
                  <a:pt x="372134" y="44547"/>
                  <a:pt x="355280" y="45334"/>
                </a:cubicBezTo>
                <a:cubicBezTo>
                  <a:pt x="392204" y="21602"/>
                  <a:pt x="408186" y="23593"/>
                  <a:pt x="432976" y="0"/>
                </a:cubicBezTo>
                <a:cubicBezTo>
                  <a:pt x="463650" y="14161"/>
                  <a:pt x="467375" y="31112"/>
                  <a:pt x="497630" y="45334"/>
                </a:cubicBezTo>
                <a:cubicBezTo>
                  <a:pt x="483009" y="50409"/>
                  <a:pt x="463083" y="41835"/>
                  <a:pt x="448709" y="45334"/>
                </a:cubicBezTo>
                <a:cubicBezTo>
                  <a:pt x="410975" y="126161"/>
                  <a:pt x="349863" y="193908"/>
                  <a:pt x="249869" y="181335"/>
                </a:cubicBezTo>
                <a:cubicBezTo>
                  <a:pt x="234657" y="182203"/>
                  <a:pt x="216910" y="178233"/>
                  <a:pt x="205361" y="181335"/>
                </a:cubicBezTo>
                <a:cubicBezTo>
                  <a:pt x="79894" y="196353"/>
                  <a:pt x="2944" y="91095"/>
                  <a:pt x="0" y="0"/>
                </a:cubicBezTo>
                <a:cubicBezTo>
                  <a:pt x="13406" y="-1567"/>
                  <a:pt x="26533" y="4627"/>
                  <a:pt x="44509" y="0"/>
                </a:cubicBezTo>
                <a:cubicBezTo>
                  <a:pt x="72073" y="108785"/>
                  <a:pt x="135176" y="154862"/>
                  <a:pt x="249870" y="181335"/>
                </a:cubicBezTo>
              </a:path>
            </a:pathLst>
          </a:custGeom>
          <a:noFill/>
          <a:ln>
            <a:solidFill>
              <a:schemeClr val="tx1"/>
            </a:solidFill>
            <a:prstDash val="solid"/>
            <a:extLst>
              <a:ext uri="{C807C97D-BFC1-408E-A445-0C87EB9F89A2}">
                <ask:lineSketchStyleProps xmlns:ask="http://schemas.microsoft.com/office/drawing/2018/sketchyshapes" sd="1219033472">
                  <a:prstGeom prst="curvedUpArrow">
                    <a:avLst>
                      <a:gd name="adj1" fmla="val 24545"/>
                      <a:gd name="adj2" fmla="val 78501"/>
                      <a:gd name="adj3" fmla="val 250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16">
            <a:extLst>
              <a:ext uri="{FF2B5EF4-FFF2-40B4-BE49-F238E27FC236}">
                <a16:creationId xmlns:a16="http://schemas.microsoft.com/office/drawing/2014/main" id="{F40311EA-A0D0-4DF1-BFCE-AEF714E26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34306">
            <a:off x="1315910" y="2520271"/>
            <a:ext cx="1204955" cy="114078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D83F3AA-FF99-4B22-B8CA-0847D2656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06407">
            <a:off x="1545800" y="3754465"/>
            <a:ext cx="660827" cy="6249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6DAC1E-CC21-44C0-A270-E03AF30B67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893415">
            <a:off x="1685525" y="4741525"/>
            <a:ext cx="622500" cy="502882"/>
          </a:xfrm>
          <a:prstGeom prst="rect">
            <a:avLst/>
          </a:prstGeom>
          <a:noFill/>
          <a:extLst>
            <a:ext uri="{909E8E84-426E-40DD-AFC4-6F175D3DCCD1}">
              <a14:hiddenFill xmlns:a14="http://schemas.microsoft.com/office/drawing/2010/main">
                <a:solidFill>
                  <a:srgbClr val="FFFFFF"/>
                </a:solidFill>
              </a14:hiddenFill>
            </a:ext>
          </a:extLst>
        </p:spPr>
      </p:pic>
      <p:sp>
        <p:nvSpPr>
          <p:cNvPr id="43" name="Cylinder 42">
            <a:extLst>
              <a:ext uri="{FF2B5EF4-FFF2-40B4-BE49-F238E27FC236}">
                <a16:creationId xmlns:a16="http://schemas.microsoft.com/office/drawing/2014/main" id="{3E1AF80C-BBB8-482D-961C-B3861ABCA770}"/>
              </a:ext>
            </a:extLst>
          </p:cNvPr>
          <p:cNvSpPr/>
          <p:nvPr/>
        </p:nvSpPr>
        <p:spPr>
          <a:xfrm rot="20005048">
            <a:off x="1573998" y="1515423"/>
            <a:ext cx="434167" cy="533536"/>
          </a:xfrm>
          <a:prstGeom prst="ca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ylinder 43">
            <a:extLst>
              <a:ext uri="{FF2B5EF4-FFF2-40B4-BE49-F238E27FC236}">
                <a16:creationId xmlns:a16="http://schemas.microsoft.com/office/drawing/2014/main" id="{D491CC76-30B1-4AA5-B01C-A6279332E2F1}"/>
              </a:ext>
            </a:extLst>
          </p:cNvPr>
          <p:cNvSpPr/>
          <p:nvPr/>
        </p:nvSpPr>
        <p:spPr>
          <a:xfrm rot="20005048">
            <a:off x="2061479" y="1275876"/>
            <a:ext cx="425756" cy="550345"/>
          </a:xfrm>
          <a:prstGeom prst="ca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7177B44-E945-42B8-92AE-FC3685C737FD}"/>
              </a:ext>
            </a:extLst>
          </p:cNvPr>
          <p:cNvSpPr txBox="1"/>
          <p:nvPr/>
        </p:nvSpPr>
        <p:spPr>
          <a:xfrm>
            <a:off x="1973967" y="1361712"/>
            <a:ext cx="745393" cy="369332"/>
          </a:xfrm>
          <a:prstGeom prst="rect">
            <a:avLst/>
          </a:prstGeom>
          <a:noFill/>
        </p:spPr>
        <p:txBody>
          <a:bodyPr wrap="square">
            <a:spAutoFit/>
          </a:bodyPr>
          <a:lstStyle/>
          <a:p>
            <a:r>
              <a:rPr lang="en-US" sz="1400" b="1" i="0" dirty="0">
                <a:solidFill>
                  <a:schemeClr val="tx1"/>
                </a:solidFill>
              </a:rPr>
              <a:t>CyPet</a:t>
            </a:r>
            <a:r>
              <a:rPr lang="en-US" sz="1800" b="1" i="0" dirty="0">
                <a:solidFill>
                  <a:schemeClr val="tx1"/>
                </a:solidFill>
              </a:rPr>
              <a:t> </a:t>
            </a:r>
            <a:endParaRPr lang="en-US" dirty="0"/>
          </a:p>
        </p:txBody>
      </p:sp>
      <p:sp>
        <p:nvSpPr>
          <p:cNvPr id="46" name="TextBox 45">
            <a:extLst>
              <a:ext uri="{FF2B5EF4-FFF2-40B4-BE49-F238E27FC236}">
                <a16:creationId xmlns:a16="http://schemas.microsoft.com/office/drawing/2014/main" id="{2CA9F837-BBCB-4D4D-B031-23237EE32485}"/>
              </a:ext>
            </a:extLst>
          </p:cNvPr>
          <p:cNvSpPr txBox="1"/>
          <p:nvPr/>
        </p:nvSpPr>
        <p:spPr>
          <a:xfrm>
            <a:off x="1523522" y="1618777"/>
            <a:ext cx="745393" cy="369332"/>
          </a:xfrm>
          <a:prstGeom prst="rect">
            <a:avLst/>
          </a:prstGeom>
          <a:noFill/>
        </p:spPr>
        <p:txBody>
          <a:bodyPr wrap="square">
            <a:spAutoFit/>
          </a:bodyPr>
          <a:lstStyle/>
          <a:p>
            <a:r>
              <a:rPr lang="en-US" sz="1400" b="1" dirty="0"/>
              <a:t>Y</a:t>
            </a:r>
            <a:r>
              <a:rPr lang="en-US" sz="1400" b="1" i="0" dirty="0">
                <a:solidFill>
                  <a:schemeClr val="tx1"/>
                </a:solidFill>
              </a:rPr>
              <a:t>Pet</a:t>
            </a:r>
            <a:r>
              <a:rPr lang="en-US" sz="1800" b="1" i="0" dirty="0">
                <a:solidFill>
                  <a:schemeClr val="tx1"/>
                </a:solidFill>
              </a:rPr>
              <a:t> </a:t>
            </a:r>
            <a:endParaRPr lang="en-US" dirty="0"/>
          </a:p>
        </p:txBody>
      </p:sp>
      <p:sp>
        <p:nvSpPr>
          <p:cNvPr id="2" name="Cylinder 1">
            <a:extLst>
              <a:ext uri="{FF2B5EF4-FFF2-40B4-BE49-F238E27FC236}">
                <a16:creationId xmlns:a16="http://schemas.microsoft.com/office/drawing/2014/main" id="{A34DD1D1-0BE9-463C-89FF-EB2EBD794ABD}"/>
              </a:ext>
            </a:extLst>
          </p:cNvPr>
          <p:cNvSpPr/>
          <p:nvPr/>
        </p:nvSpPr>
        <p:spPr>
          <a:xfrm rot="20005048">
            <a:off x="3167884" y="2987100"/>
            <a:ext cx="720609" cy="812565"/>
          </a:xfrm>
          <a:prstGeom prst="can">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EE06B23-CC04-4523-8ACE-36898368A1A3}"/>
              </a:ext>
            </a:extLst>
          </p:cNvPr>
          <p:cNvCxnSpPr>
            <a:cxnSpLocks/>
          </p:cNvCxnSpPr>
          <p:nvPr/>
        </p:nvCxnSpPr>
        <p:spPr>
          <a:xfrm flipV="1">
            <a:off x="4135841" y="3762393"/>
            <a:ext cx="708848" cy="282"/>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0D655FB8-0AD7-45EF-B22B-E8DDAC8C27E0}"/>
              </a:ext>
            </a:extLst>
          </p:cNvPr>
          <p:cNvSpPr/>
          <p:nvPr/>
        </p:nvSpPr>
        <p:spPr>
          <a:xfrm flipH="1">
            <a:off x="4223434" y="3761211"/>
            <a:ext cx="533368" cy="409242"/>
          </a:xfrm>
          <a:prstGeom prst="arc">
            <a:avLst>
              <a:gd name="adj1" fmla="val 15888047"/>
              <a:gd name="adj2" fmla="val 210997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28" name="Arc 27">
            <a:extLst>
              <a:ext uri="{FF2B5EF4-FFF2-40B4-BE49-F238E27FC236}">
                <a16:creationId xmlns:a16="http://schemas.microsoft.com/office/drawing/2014/main" id="{B996507E-37B5-4F91-AF1B-82E8FD00121A}"/>
              </a:ext>
            </a:extLst>
          </p:cNvPr>
          <p:cNvSpPr/>
          <p:nvPr/>
        </p:nvSpPr>
        <p:spPr>
          <a:xfrm rot="8208517">
            <a:off x="4208087" y="3305122"/>
            <a:ext cx="539001" cy="435460"/>
          </a:xfrm>
          <a:prstGeom prst="arc">
            <a:avLst>
              <a:gd name="adj1" fmla="val 14230915"/>
              <a:gd name="adj2" fmla="val 1463169"/>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29" name="TextBox 28">
            <a:extLst>
              <a:ext uri="{FF2B5EF4-FFF2-40B4-BE49-F238E27FC236}">
                <a16:creationId xmlns:a16="http://schemas.microsoft.com/office/drawing/2014/main" id="{5810A57C-9FF6-40DA-9C0D-2D60078B9721}"/>
              </a:ext>
            </a:extLst>
          </p:cNvPr>
          <p:cNvSpPr txBox="1"/>
          <p:nvPr/>
        </p:nvSpPr>
        <p:spPr>
          <a:xfrm>
            <a:off x="3942866" y="3321324"/>
            <a:ext cx="665677" cy="307777"/>
          </a:xfrm>
          <a:prstGeom prst="rect">
            <a:avLst/>
          </a:prstGeom>
          <a:noFill/>
        </p:spPr>
        <p:txBody>
          <a:bodyPr wrap="square" rtlCol="0">
            <a:spAutoFit/>
          </a:bodyPr>
          <a:lstStyle/>
          <a:p>
            <a:r>
              <a:rPr lang="en-US" sz="1400" b="1" dirty="0"/>
              <a:t>ATP</a:t>
            </a:r>
          </a:p>
        </p:txBody>
      </p:sp>
      <p:sp>
        <p:nvSpPr>
          <p:cNvPr id="30" name="TextBox 29">
            <a:extLst>
              <a:ext uri="{FF2B5EF4-FFF2-40B4-BE49-F238E27FC236}">
                <a16:creationId xmlns:a16="http://schemas.microsoft.com/office/drawing/2014/main" id="{D6737F20-8EAF-4626-B42D-1034B9F8C630}"/>
              </a:ext>
            </a:extLst>
          </p:cNvPr>
          <p:cNvSpPr txBox="1"/>
          <p:nvPr/>
        </p:nvSpPr>
        <p:spPr>
          <a:xfrm>
            <a:off x="4545376" y="3330832"/>
            <a:ext cx="811442" cy="307777"/>
          </a:xfrm>
          <a:prstGeom prst="rect">
            <a:avLst/>
          </a:prstGeom>
          <a:noFill/>
        </p:spPr>
        <p:txBody>
          <a:bodyPr wrap="square" rtlCol="0">
            <a:spAutoFit/>
          </a:bodyPr>
          <a:lstStyle/>
          <a:p>
            <a:r>
              <a:rPr lang="en-US" sz="1400" b="1" dirty="0"/>
              <a:t>PP</a:t>
            </a:r>
            <a:r>
              <a:rPr lang="en-US" sz="1400" b="1" baseline="-25000" dirty="0"/>
              <a:t>i</a:t>
            </a:r>
            <a:endParaRPr lang="en-US" sz="1400" b="1" dirty="0"/>
          </a:p>
        </p:txBody>
      </p:sp>
      <p:cxnSp>
        <p:nvCxnSpPr>
          <p:cNvPr id="38" name="Straight Arrow Connector 37">
            <a:extLst>
              <a:ext uri="{FF2B5EF4-FFF2-40B4-BE49-F238E27FC236}">
                <a16:creationId xmlns:a16="http://schemas.microsoft.com/office/drawing/2014/main" id="{F7513DA1-26E4-45A8-81A5-7A5694D5A9B2}"/>
              </a:ext>
            </a:extLst>
          </p:cNvPr>
          <p:cNvCxnSpPr>
            <a:cxnSpLocks/>
          </p:cNvCxnSpPr>
          <p:nvPr/>
        </p:nvCxnSpPr>
        <p:spPr>
          <a:xfrm>
            <a:off x="8456712" y="3823360"/>
            <a:ext cx="718705" cy="0"/>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FFBFECFD-C915-4F90-9BD0-DA7976843AC6}"/>
              </a:ext>
            </a:extLst>
          </p:cNvPr>
          <p:cNvSpPr/>
          <p:nvPr/>
        </p:nvSpPr>
        <p:spPr>
          <a:xfrm flipH="1">
            <a:off x="8403290" y="3823360"/>
            <a:ext cx="746846" cy="4487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40" name="Arc 39">
            <a:extLst>
              <a:ext uri="{FF2B5EF4-FFF2-40B4-BE49-F238E27FC236}">
                <a16:creationId xmlns:a16="http://schemas.microsoft.com/office/drawing/2014/main" id="{1468BE96-B0D6-453C-94FE-09D632400C34}"/>
              </a:ext>
            </a:extLst>
          </p:cNvPr>
          <p:cNvSpPr/>
          <p:nvPr/>
        </p:nvSpPr>
        <p:spPr>
          <a:xfrm rot="8208517">
            <a:off x="8266620" y="3369247"/>
            <a:ext cx="661247" cy="423748"/>
          </a:xfrm>
          <a:prstGeom prst="arc">
            <a:avLst>
              <a:gd name="adj1" fmla="val 11428360"/>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41" name="Arc 40">
            <a:extLst>
              <a:ext uri="{FF2B5EF4-FFF2-40B4-BE49-F238E27FC236}">
                <a16:creationId xmlns:a16="http://schemas.microsoft.com/office/drawing/2014/main" id="{C8305D94-3B1E-47F7-A285-0E082B79E781}"/>
              </a:ext>
            </a:extLst>
          </p:cNvPr>
          <p:cNvSpPr/>
          <p:nvPr/>
        </p:nvSpPr>
        <p:spPr>
          <a:xfrm rot="8208517">
            <a:off x="8512152" y="3369144"/>
            <a:ext cx="661247" cy="423748"/>
          </a:xfrm>
          <a:prstGeom prst="arc">
            <a:avLst>
              <a:gd name="adj1" fmla="val 11351447"/>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pic>
        <p:nvPicPr>
          <p:cNvPr id="23" name="Picture 16">
            <a:extLst>
              <a:ext uri="{FF2B5EF4-FFF2-40B4-BE49-F238E27FC236}">
                <a16:creationId xmlns:a16="http://schemas.microsoft.com/office/drawing/2014/main" id="{E1CB8F3A-6431-473F-95EE-A91A2BB80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170" y="2625533"/>
            <a:ext cx="2105305" cy="19931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3AF100-6573-4DA4-90FB-358D54344577}"/>
              </a:ext>
            </a:extLst>
          </p:cNvPr>
          <p:cNvSpPr txBox="1"/>
          <p:nvPr/>
        </p:nvSpPr>
        <p:spPr>
          <a:xfrm>
            <a:off x="4207495" y="3443926"/>
            <a:ext cx="665677" cy="307777"/>
          </a:xfrm>
          <a:prstGeom prst="rect">
            <a:avLst/>
          </a:prstGeom>
          <a:noFill/>
        </p:spPr>
        <p:txBody>
          <a:bodyPr wrap="square" rtlCol="0">
            <a:spAutoFit/>
          </a:bodyPr>
          <a:lstStyle/>
          <a:p>
            <a:r>
              <a:rPr lang="en-US" sz="1400" b="1" dirty="0"/>
              <a:t>Mg</a:t>
            </a:r>
            <a:r>
              <a:rPr lang="en-US" sz="1400" b="1" baseline="30000" dirty="0"/>
              <a:t>2+</a:t>
            </a:r>
          </a:p>
        </p:txBody>
      </p:sp>
      <p:sp>
        <p:nvSpPr>
          <p:cNvPr id="31" name="TextBox 30">
            <a:extLst>
              <a:ext uri="{FF2B5EF4-FFF2-40B4-BE49-F238E27FC236}">
                <a16:creationId xmlns:a16="http://schemas.microsoft.com/office/drawing/2014/main" id="{CC6C7FD1-784E-4986-88AD-D6FCA6569D2B}"/>
              </a:ext>
            </a:extLst>
          </p:cNvPr>
          <p:cNvSpPr txBox="1"/>
          <p:nvPr/>
        </p:nvSpPr>
        <p:spPr>
          <a:xfrm>
            <a:off x="10278846" y="3419150"/>
            <a:ext cx="394226" cy="369332"/>
          </a:xfrm>
          <a:prstGeom prst="rect">
            <a:avLst/>
          </a:prstGeom>
          <a:noFill/>
        </p:spPr>
        <p:txBody>
          <a:bodyPr wrap="square" rtlCol="0">
            <a:spAutoFit/>
          </a:bodyPr>
          <a:lstStyle/>
          <a:p>
            <a:r>
              <a:rPr lang="en-US" dirty="0"/>
              <a:t>K</a:t>
            </a:r>
          </a:p>
        </p:txBody>
      </p:sp>
      <p:cxnSp>
        <p:nvCxnSpPr>
          <p:cNvPr id="33" name="Straight Connector 32">
            <a:extLst>
              <a:ext uri="{FF2B5EF4-FFF2-40B4-BE49-F238E27FC236}">
                <a16:creationId xmlns:a16="http://schemas.microsoft.com/office/drawing/2014/main" id="{F461AD85-DA02-47DF-962F-E2E8F0FC2677}"/>
              </a:ext>
            </a:extLst>
          </p:cNvPr>
          <p:cNvCxnSpPr>
            <a:cxnSpLocks/>
          </p:cNvCxnSpPr>
          <p:nvPr/>
        </p:nvCxnSpPr>
        <p:spPr>
          <a:xfrm flipV="1">
            <a:off x="10546825" y="3458736"/>
            <a:ext cx="191533" cy="19159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8902535-E06F-4326-8220-CA5ED27EB960}"/>
              </a:ext>
            </a:extLst>
          </p:cNvPr>
          <p:cNvCxnSpPr>
            <a:cxnSpLocks/>
          </p:cNvCxnSpPr>
          <p:nvPr/>
        </p:nvCxnSpPr>
        <p:spPr>
          <a:xfrm flipV="1">
            <a:off x="6832931" y="3804596"/>
            <a:ext cx="697513" cy="283"/>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Arc 54">
            <a:extLst>
              <a:ext uri="{FF2B5EF4-FFF2-40B4-BE49-F238E27FC236}">
                <a16:creationId xmlns:a16="http://schemas.microsoft.com/office/drawing/2014/main" id="{B25BFECA-CE19-4FFF-907E-6AD8A5BA7B33}"/>
              </a:ext>
            </a:extLst>
          </p:cNvPr>
          <p:cNvSpPr/>
          <p:nvPr/>
        </p:nvSpPr>
        <p:spPr>
          <a:xfrm flipH="1">
            <a:off x="6883075" y="3804263"/>
            <a:ext cx="540971" cy="33183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56" name="Arc 55">
            <a:extLst>
              <a:ext uri="{FF2B5EF4-FFF2-40B4-BE49-F238E27FC236}">
                <a16:creationId xmlns:a16="http://schemas.microsoft.com/office/drawing/2014/main" id="{EDE72099-BE4E-4492-8784-FDD5837D631C}"/>
              </a:ext>
            </a:extLst>
          </p:cNvPr>
          <p:cNvSpPr/>
          <p:nvPr/>
        </p:nvSpPr>
        <p:spPr>
          <a:xfrm rot="8208517">
            <a:off x="6907449" y="3403482"/>
            <a:ext cx="619586" cy="375718"/>
          </a:xfrm>
          <a:custGeom>
            <a:avLst/>
            <a:gdLst>
              <a:gd name="connsiteX0" fmla="*/ 103407 w 619586"/>
              <a:gd name="connsiteY0" fmla="*/ 47760 h 375718"/>
              <a:gd name="connsiteX1" fmla="*/ 285818 w 619586"/>
              <a:gd name="connsiteY1" fmla="*/ 563 h 375718"/>
              <a:gd name="connsiteX2" fmla="*/ 455217 w 619586"/>
              <a:gd name="connsiteY2" fmla="*/ 21984 h 375718"/>
              <a:gd name="connsiteX3" fmla="*/ 309793 w 619586"/>
              <a:gd name="connsiteY3" fmla="*/ 187859 h 375718"/>
              <a:gd name="connsiteX4" fmla="*/ 103407 w 619586"/>
              <a:gd name="connsiteY4" fmla="*/ 47760 h 375718"/>
              <a:gd name="connsiteX0" fmla="*/ 103407 w 619586"/>
              <a:gd name="connsiteY0" fmla="*/ 47760 h 375718"/>
              <a:gd name="connsiteX1" fmla="*/ 285818 w 619586"/>
              <a:gd name="connsiteY1" fmla="*/ 563 h 375718"/>
              <a:gd name="connsiteX2" fmla="*/ 455217 w 619586"/>
              <a:gd name="connsiteY2" fmla="*/ 21984 h 375718"/>
            </a:gdLst>
            <a:ahLst/>
            <a:cxnLst>
              <a:cxn ang="0">
                <a:pos x="connsiteX0" y="connsiteY0"/>
              </a:cxn>
              <a:cxn ang="0">
                <a:pos x="connsiteX1" y="connsiteY1"/>
              </a:cxn>
              <a:cxn ang="0">
                <a:pos x="connsiteX2" y="connsiteY2"/>
              </a:cxn>
            </a:cxnLst>
            <a:rect l="l" t="t" r="r" b="b"/>
            <a:pathLst>
              <a:path w="619586" h="375718" stroke="0" extrusionOk="0">
                <a:moveTo>
                  <a:pt x="103407" y="47760"/>
                </a:moveTo>
                <a:cubicBezTo>
                  <a:pt x="142509" y="13220"/>
                  <a:pt x="215316" y="4806"/>
                  <a:pt x="285818" y="563"/>
                </a:cubicBezTo>
                <a:cubicBezTo>
                  <a:pt x="357770" y="596"/>
                  <a:pt x="396461" y="5447"/>
                  <a:pt x="455217" y="21984"/>
                </a:cubicBezTo>
                <a:cubicBezTo>
                  <a:pt x="409153" y="95942"/>
                  <a:pt x="334124" y="121125"/>
                  <a:pt x="309793" y="187859"/>
                </a:cubicBezTo>
                <a:cubicBezTo>
                  <a:pt x="231340" y="147654"/>
                  <a:pt x="190545" y="95486"/>
                  <a:pt x="103407" y="47760"/>
                </a:cubicBezTo>
                <a:close/>
              </a:path>
              <a:path w="619586" h="375718" fill="none" extrusionOk="0">
                <a:moveTo>
                  <a:pt x="103407" y="47760"/>
                </a:moveTo>
                <a:cubicBezTo>
                  <a:pt x="150075" y="25841"/>
                  <a:pt x="234691" y="13022"/>
                  <a:pt x="285818" y="563"/>
                </a:cubicBezTo>
                <a:cubicBezTo>
                  <a:pt x="353174" y="-112"/>
                  <a:pt x="390605" y="3185"/>
                  <a:pt x="455217" y="21984"/>
                </a:cubicBezTo>
              </a:path>
              <a:path w="619586" h="375718" fill="none" stroke="0" extrusionOk="0">
                <a:moveTo>
                  <a:pt x="103407" y="47760"/>
                </a:moveTo>
                <a:cubicBezTo>
                  <a:pt x="161824" y="4311"/>
                  <a:pt x="214268" y="3159"/>
                  <a:pt x="285818" y="563"/>
                </a:cubicBezTo>
                <a:cubicBezTo>
                  <a:pt x="338035" y="3881"/>
                  <a:pt x="402965" y="2494"/>
                  <a:pt x="455217" y="21984"/>
                </a:cubicBezTo>
              </a:path>
            </a:pathLst>
          </a:custGeom>
          <a:ln w="28575">
            <a:solidFill>
              <a:schemeClr val="tx1"/>
            </a:solidFill>
            <a:headEnd type="triangle"/>
            <a:tailEnd type="none"/>
            <a:extLst>
              <a:ext uri="{C807C97D-BFC1-408E-A445-0C87EB9F89A2}">
                <ask:lineSketchStyleProps xmlns:ask="http://schemas.microsoft.com/office/drawing/2018/sketchyshapes" sd="1219033472">
                  <a:prstGeom prst="arc">
                    <a:avLst>
                      <a:gd name="adj1" fmla="val 12850163"/>
                      <a:gd name="adj2" fmla="val 18674483"/>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pic>
        <p:nvPicPr>
          <p:cNvPr id="8" name="Picture 2">
            <a:extLst>
              <a:ext uri="{FF2B5EF4-FFF2-40B4-BE49-F238E27FC236}">
                <a16:creationId xmlns:a16="http://schemas.microsoft.com/office/drawing/2014/main" id="{51008873-487E-40D6-B2F7-DB083343D2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7366381" y="3246269"/>
            <a:ext cx="961914" cy="909692"/>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E47E51E1-F506-45E2-8794-101873564051}"/>
              </a:ext>
            </a:extLst>
          </p:cNvPr>
          <p:cNvGrpSpPr/>
          <p:nvPr/>
        </p:nvGrpSpPr>
        <p:grpSpPr>
          <a:xfrm>
            <a:off x="4477587" y="1904197"/>
            <a:ext cx="2472050" cy="698408"/>
            <a:chOff x="2322825" y="2384998"/>
            <a:chExt cx="3539832" cy="1153918"/>
          </a:xfrm>
        </p:grpSpPr>
        <p:cxnSp>
          <p:nvCxnSpPr>
            <p:cNvPr id="60" name="Straight Connector 59">
              <a:extLst>
                <a:ext uri="{FF2B5EF4-FFF2-40B4-BE49-F238E27FC236}">
                  <a16:creationId xmlns:a16="http://schemas.microsoft.com/office/drawing/2014/main" id="{83383D05-2D1A-4A8A-A23C-3FCEBB29AE29}"/>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29F55E-2C88-4A9D-AFE7-B694466E324A}"/>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B987B13-A6DA-45C1-A1F2-19162F641DB4}"/>
                </a:ext>
              </a:extLst>
            </p:cNvPr>
            <p:cNvSpPr/>
            <p:nvPr/>
          </p:nvSpPr>
          <p:spPr>
            <a:xfrm>
              <a:off x="4365084" y="3080911"/>
              <a:ext cx="1497573" cy="458005"/>
            </a:xfrm>
            <a:prstGeom prst="rect">
              <a:avLst/>
            </a:prstGeom>
            <a:noFill/>
          </p:spPr>
          <p:txBody>
            <a:bodyPr wrap="none" lIns="91440" tIns="45720" rIns="91440" bIns="45720">
              <a:spAutoFit/>
            </a:bodyPr>
            <a:lstStyle/>
            <a:p>
              <a:pPr algn="ctr"/>
              <a:r>
                <a:rPr lang="en-US" sz="1600" b="0" cap="none" spc="0" dirty="0">
                  <a:ln w="0"/>
                  <a:solidFill>
                    <a:schemeClr val="tx1"/>
                  </a:solidFill>
                </a:rPr>
                <a:t>Cys173-UBA2</a:t>
              </a:r>
              <a:endParaRPr lang="en-US" b="0" cap="none" spc="0" dirty="0">
                <a:ln w="0"/>
                <a:solidFill>
                  <a:schemeClr val="tx1"/>
                </a:solidFill>
              </a:endParaRPr>
            </a:p>
          </p:txBody>
        </p:sp>
        <p:sp>
          <p:nvSpPr>
            <p:cNvPr id="63" name="Rectangle 62">
              <a:extLst>
                <a:ext uri="{FF2B5EF4-FFF2-40B4-BE49-F238E27FC236}">
                  <a16:creationId xmlns:a16="http://schemas.microsoft.com/office/drawing/2014/main" id="{977F12A9-20A0-462D-8FBA-BBF2294E9A32}"/>
                </a:ext>
              </a:extLst>
            </p:cNvPr>
            <p:cNvSpPr/>
            <p:nvPr/>
          </p:nvSpPr>
          <p:spPr>
            <a:xfrm>
              <a:off x="3954495" y="3004014"/>
              <a:ext cx="290464" cy="369332"/>
            </a:xfrm>
            <a:prstGeom prst="rect">
              <a:avLst/>
            </a:prstGeom>
            <a:noFill/>
          </p:spPr>
          <p:txBody>
            <a:bodyPr wrap="none" lIns="91440" tIns="45720" rIns="91440" bIns="45720">
              <a:spAutoFit/>
            </a:bodyPr>
            <a:lstStyle/>
            <a:p>
              <a:pPr algn="ctr"/>
              <a:r>
                <a:rPr lang="en-US" b="0" cap="none" spc="0" dirty="0">
                  <a:ln w="0"/>
                  <a:solidFill>
                    <a:schemeClr val="tx1"/>
                  </a:solidFill>
                </a:rPr>
                <a:t>S</a:t>
              </a:r>
            </a:p>
          </p:txBody>
        </p:sp>
        <p:cxnSp>
          <p:nvCxnSpPr>
            <p:cNvPr id="64" name="Straight Connector 63">
              <a:extLst>
                <a:ext uri="{FF2B5EF4-FFF2-40B4-BE49-F238E27FC236}">
                  <a16:creationId xmlns:a16="http://schemas.microsoft.com/office/drawing/2014/main" id="{5C7497A1-B197-4F1F-9B5B-EBDAC5CA63A6}"/>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714F61-42A9-4477-BFF2-D61F7A3BA8A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7A73930-700A-41AB-AA4E-C9E48F48972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409AEB-9B97-4C66-BE50-DFA8EE2A1533}"/>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C3D7CDB-F384-47EA-A452-BA1D3A909145}"/>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69" name="Rectangle 68">
              <a:extLst>
                <a:ext uri="{FF2B5EF4-FFF2-40B4-BE49-F238E27FC236}">
                  <a16:creationId xmlns:a16="http://schemas.microsoft.com/office/drawing/2014/main" id="{4B61A32E-2DB4-4E9B-9F1A-E07CB93F2331}"/>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70" name="Group 69">
            <a:extLst>
              <a:ext uri="{FF2B5EF4-FFF2-40B4-BE49-F238E27FC236}">
                <a16:creationId xmlns:a16="http://schemas.microsoft.com/office/drawing/2014/main" id="{FE637B95-10E9-49AC-9563-10CB99AEB822}"/>
              </a:ext>
            </a:extLst>
          </p:cNvPr>
          <p:cNvGrpSpPr/>
          <p:nvPr/>
        </p:nvGrpSpPr>
        <p:grpSpPr>
          <a:xfrm>
            <a:off x="6754201" y="2482588"/>
            <a:ext cx="2543047" cy="759755"/>
            <a:chOff x="2322825" y="2384998"/>
            <a:chExt cx="3641496" cy="1255276"/>
          </a:xfrm>
        </p:grpSpPr>
        <p:cxnSp>
          <p:nvCxnSpPr>
            <p:cNvPr id="71" name="Straight Connector 70">
              <a:extLst>
                <a:ext uri="{FF2B5EF4-FFF2-40B4-BE49-F238E27FC236}">
                  <a16:creationId xmlns:a16="http://schemas.microsoft.com/office/drawing/2014/main" id="{D9B94ADD-51EA-4B9B-951F-D676DDDCBCC1}"/>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BD5FA7-50D5-4C39-8155-D5037C3B5955}"/>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BEBFCA6-EC03-4384-8553-ED4170CF4BA5}"/>
                </a:ext>
              </a:extLst>
            </p:cNvPr>
            <p:cNvSpPr/>
            <p:nvPr/>
          </p:nvSpPr>
          <p:spPr>
            <a:xfrm>
              <a:off x="4263423" y="3080911"/>
              <a:ext cx="1700898" cy="559363"/>
            </a:xfrm>
            <a:prstGeom prst="rect">
              <a:avLst/>
            </a:prstGeom>
            <a:noFill/>
          </p:spPr>
          <p:txBody>
            <a:bodyPr wrap="none" lIns="91440" tIns="45720" rIns="91440" bIns="45720">
              <a:spAutoFit/>
            </a:bodyPr>
            <a:lstStyle/>
            <a:p>
              <a:pPr algn="ctr"/>
              <a:r>
                <a:rPr lang="en-US" sz="1600" b="0" cap="none" spc="0" dirty="0">
                  <a:ln w="0"/>
                  <a:solidFill>
                    <a:schemeClr val="tx1"/>
                  </a:solidFill>
                </a:rPr>
                <a:t>Cys93-UbC9</a:t>
              </a:r>
              <a:endParaRPr lang="en-US" b="0" cap="none" spc="0" dirty="0">
                <a:ln w="0"/>
                <a:solidFill>
                  <a:schemeClr val="tx1"/>
                </a:solidFill>
              </a:endParaRPr>
            </a:p>
          </p:txBody>
        </p:sp>
        <p:sp>
          <p:nvSpPr>
            <p:cNvPr id="74" name="Rectangle 73">
              <a:extLst>
                <a:ext uri="{FF2B5EF4-FFF2-40B4-BE49-F238E27FC236}">
                  <a16:creationId xmlns:a16="http://schemas.microsoft.com/office/drawing/2014/main" id="{C4C644E4-D4B8-44D9-BF29-96B4C7EF3E16}"/>
                </a:ext>
              </a:extLst>
            </p:cNvPr>
            <p:cNvSpPr/>
            <p:nvPr/>
          </p:nvSpPr>
          <p:spPr>
            <a:xfrm>
              <a:off x="3954495" y="3004014"/>
              <a:ext cx="290464" cy="369332"/>
            </a:xfrm>
            <a:prstGeom prst="rect">
              <a:avLst/>
            </a:prstGeom>
            <a:noFill/>
          </p:spPr>
          <p:txBody>
            <a:bodyPr wrap="none" lIns="91440" tIns="45720" rIns="91440" bIns="45720">
              <a:spAutoFit/>
            </a:bodyPr>
            <a:lstStyle/>
            <a:p>
              <a:pPr algn="ctr"/>
              <a:r>
                <a:rPr lang="en-US" b="0" cap="none" spc="0" dirty="0">
                  <a:ln w="0"/>
                  <a:solidFill>
                    <a:schemeClr val="tx1"/>
                  </a:solidFill>
                </a:rPr>
                <a:t>S</a:t>
              </a:r>
            </a:p>
          </p:txBody>
        </p:sp>
        <p:cxnSp>
          <p:nvCxnSpPr>
            <p:cNvPr id="75" name="Straight Connector 74">
              <a:extLst>
                <a:ext uri="{FF2B5EF4-FFF2-40B4-BE49-F238E27FC236}">
                  <a16:creationId xmlns:a16="http://schemas.microsoft.com/office/drawing/2014/main" id="{65F2A013-4A6C-4497-9421-2444E393C2E2}"/>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247925-FDA2-4489-8A73-570AEBF4387C}"/>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587AA-1C86-4FBB-B553-9381EB05711C}"/>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9676E9-ACAC-4599-BEF9-D80B945A0524}"/>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2EA5EA5-30E5-4534-9CA7-6976AD4C49A7}"/>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80" name="Rectangle 79">
              <a:extLst>
                <a:ext uri="{FF2B5EF4-FFF2-40B4-BE49-F238E27FC236}">
                  <a16:creationId xmlns:a16="http://schemas.microsoft.com/office/drawing/2014/main" id="{14E3D88F-5819-4102-9A23-FF4090451C4C}"/>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81" name="Group 80">
            <a:extLst>
              <a:ext uri="{FF2B5EF4-FFF2-40B4-BE49-F238E27FC236}">
                <a16:creationId xmlns:a16="http://schemas.microsoft.com/office/drawing/2014/main" id="{CDB939BE-98B7-4115-A63A-35AF73857C73}"/>
              </a:ext>
            </a:extLst>
          </p:cNvPr>
          <p:cNvGrpSpPr/>
          <p:nvPr/>
        </p:nvGrpSpPr>
        <p:grpSpPr>
          <a:xfrm>
            <a:off x="8842775" y="1740957"/>
            <a:ext cx="2554326" cy="738732"/>
            <a:chOff x="9174787" y="5786085"/>
            <a:chExt cx="2554326" cy="738732"/>
          </a:xfrm>
        </p:grpSpPr>
        <p:grpSp>
          <p:nvGrpSpPr>
            <p:cNvPr id="82" name="Group 81">
              <a:extLst>
                <a:ext uri="{FF2B5EF4-FFF2-40B4-BE49-F238E27FC236}">
                  <a16:creationId xmlns:a16="http://schemas.microsoft.com/office/drawing/2014/main" id="{7867FBD0-888A-4A18-ADDA-7177E582EB83}"/>
                </a:ext>
              </a:extLst>
            </p:cNvPr>
            <p:cNvGrpSpPr/>
            <p:nvPr/>
          </p:nvGrpSpPr>
          <p:grpSpPr>
            <a:xfrm>
              <a:off x="9174787" y="5786085"/>
              <a:ext cx="1568495" cy="675692"/>
              <a:chOff x="2322825" y="2384998"/>
              <a:chExt cx="2245994" cy="1116387"/>
            </a:xfrm>
          </p:grpSpPr>
          <p:cxnSp>
            <p:nvCxnSpPr>
              <p:cNvPr id="87" name="Straight Connector 86">
                <a:extLst>
                  <a:ext uri="{FF2B5EF4-FFF2-40B4-BE49-F238E27FC236}">
                    <a16:creationId xmlns:a16="http://schemas.microsoft.com/office/drawing/2014/main" id="{286F6588-6516-4699-A3EA-9827C0DE3C82}"/>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7CA06C-1C69-4D27-9237-8079F64CD2BB}"/>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EBF73751-1E76-4FE0-B035-0608A9357041}"/>
                  </a:ext>
                </a:extLst>
              </p:cNvPr>
              <p:cNvSpPr/>
              <p:nvPr/>
            </p:nvSpPr>
            <p:spPr>
              <a:xfrm>
                <a:off x="3808611" y="2992872"/>
                <a:ext cx="590378" cy="508513"/>
              </a:xfrm>
              <a:prstGeom prst="rect">
                <a:avLst/>
              </a:prstGeom>
              <a:noFill/>
            </p:spPr>
            <p:txBody>
              <a:bodyPr wrap="none" lIns="91440" tIns="45720" rIns="91440" bIns="45720">
                <a:spAutoFit/>
              </a:bodyPr>
              <a:lstStyle/>
              <a:p>
                <a:pPr algn="ctr"/>
                <a:r>
                  <a:rPr lang="en-US" sz="1400" b="0" cap="none" spc="0" dirty="0">
                    <a:ln w="0"/>
                    <a:solidFill>
                      <a:schemeClr val="tx1"/>
                    </a:solidFill>
                  </a:rPr>
                  <a:t>NH</a:t>
                </a:r>
              </a:p>
            </p:txBody>
          </p:sp>
          <p:cxnSp>
            <p:nvCxnSpPr>
              <p:cNvPr id="90" name="Straight Connector 89">
                <a:extLst>
                  <a:ext uri="{FF2B5EF4-FFF2-40B4-BE49-F238E27FC236}">
                    <a16:creationId xmlns:a16="http://schemas.microsoft.com/office/drawing/2014/main" id="{DA00D847-AB6A-4DC4-B0BA-5A610D8EF7BD}"/>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0988FA-218B-4597-A244-D58868EFE20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315B97-109D-4B19-80AA-DA661C1FC36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0166DE5-B6E7-46F0-9459-95B7F5D35636}"/>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B220554-6DCE-492F-868D-49BB53534731}"/>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95" name="Rectangle 94">
                <a:extLst>
                  <a:ext uri="{FF2B5EF4-FFF2-40B4-BE49-F238E27FC236}">
                    <a16:creationId xmlns:a16="http://schemas.microsoft.com/office/drawing/2014/main" id="{E8629348-C07C-4E44-B607-067DFA3C5A86}"/>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83" name="Group 82">
              <a:extLst>
                <a:ext uri="{FF2B5EF4-FFF2-40B4-BE49-F238E27FC236}">
                  <a16:creationId xmlns:a16="http://schemas.microsoft.com/office/drawing/2014/main" id="{D4607488-EA13-4DAF-9498-A787B4B65C60}"/>
                </a:ext>
              </a:extLst>
            </p:cNvPr>
            <p:cNvGrpSpPr/>
            <p:nvPr/>
          </p:nvGrpSpPr>
          <p:grpSpPr>
            <a:xfrm>
              <a:off x="10612589" y="6157526"/>
              <a:ext cx="1116524" cy="367291"/>
              <a:chOff x="10612589" y="6157526"/>
              <a:chExt cx="1116524" cy="367291"/>
            </a:xfrm>
          </p:grpSpPr>
          <p:cxnSp>
            <p:nvCxnSpPr>
              <p:cNvPr id="84" name="Straight Connector 83">
                <a:extLst>
                  <a:ext uri="{FF2B5EF4-FFF2-40B4-BE49-F238E27FC236}">
                    <a16:creationId xmlns:a16="http://schemas.microsoft.com/office/drawing/2014/main" id="{4C120F7F-F9BA-428B-B3C2-C57FB356DE3D}"/>
                  </a:ext>
                </a:extLst>
              </p:cNvPr>
              <p:cNvCxnSpPr>
                <a:cxnSpLocks/>
              </p:cNvCxnSpPr>
              <p:nvPr/>
            </p:nvCxnSpPr>
            <p:spPr>
              <a:xfrm flipV="1">
                <a:off x="10720662" y="6157526"/>
                <a:ext cx="131475" cy="1049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38EB5EE-3E88-4509-91AB-9993F84129FC}"/>
                  </a:ext>
                </a:extLst>
              </p:cNvPr>
              <p:cNvCxnSpPr>
                <a:cxnSpLocks/>
              </p:cNvCxnSpPr>
              <p:nvPr/>
            </p:nvCxnSpPr>
            <p:spPr>
              <a:xfrm flipH="1" flipV="1">
                <a:off x="10839388" y="6157683"/>
                <a:ext cx="161204" cy="99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AE77FE4-B0FC-46B3-AFA9-E7C1AE138D76}"/>
                  </a:ext>
                </a:extLst>
              </p:cNvPr>
              <p:cNvSpPr/>
              <p:nvPr/>
            </p:nvSpPr>
            <p:spPr>
              <a:xfrm>
                <a:off x="10612589" y="6186263"/>
                <a:ext cx="1116524" cy="338554"/>
              </a:xfrm>
              <a:prstGeom prst="rect">
                <a:avLst/>
              </a:prstGeom>
              <a:noFill/>
            </p:spPr>
            <p:txBody>
              <a:bodyPr wrap="none" lIns="91440" tIns="45720" rIns="91440" bIns="45720">
                <a:spAutoFit/>
              </a:bodyPr>
              <a:lstStyle/>
              <a:p>
                <a:pPr algn="ctr"/>
                <a:r>
                  <a:rPr lang="en-US" sz="1600" dirty="0">
                    <a:ln w="0"/>
                  </a:rPr>
                  <a:t>Lys-IAV-M1</a:t>
                </a:r>
                <a:endParaRPr lang="en-US" b="0" cap="none" spc="0" dirty="0">
                  <a:ln w="0"/>
                  <a:solidFill>
                    <a:schemeClr val="tx1"/>
                  </a:solidFill>
                </a:endParaRPr>
              </a:p>
            </p:txBody>
          </p:sp>
        </p:grpSp>
      </p:grpSp>
      <p:sp>
        <p:nvSpPr>
          <p:cNvPr id="2059" name="Plus Sign 2058">
            <a:extLst>
              <a:ext uri="{FF2B5EF4-FFF2-40B4-BE49-F238E27FC236}">
                <a16:creationId xmlns:a16="http://schemas.microsoft.com/office/drawing/2014/main" id="{FE966F5B-1694-46A9-8FF8-7CC1D55A1232}"/>
              </a:ext>
            </a:extLst>
          </p:cNvPr>
          <p:cNvSpPr/>
          <p:nvPr/>
        </p:nvSpPr>
        <p:spPr>
          <a:xfrm>
            <a:off x="8560572" y="4856091"/>
            <a:ext cx="225791" cy="206014"/>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ylinder 2">
            <a:extLst>
              <a:ext uri="{FF2B5EF4-FFF2-40B4-BE49-F238E27FC236}">
                <a16:creationId xmlns:a16="http://schemas.microsoft.com/office/drawing/2014/main" id="{81E1676F-A71D-4222-8BBE-8256E14A977A}"/>
              </a:ext>
            </a:extLst>
          </p:cNvPr>
          <p:cNvSpPr/>
          <p:nvPr/>
        </p:nvSpPr>
        <p:spPr>
          <a:xfrm rot="20005048">
            <a:off x="7732624" y="4804735"/>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ylinder 3">
            <a:extLst>
              <a:ext uri="{FF2B5EF4-FFF2-40B4-BE49-F238E27FC236}">
                <a16:creationId xmlns:a16="http://schemas.microsoft.com/office/drawing/2014/main" id="{DCEA5DEE-6798-4465-8E3A-79A448433476}"/>
              </a:ext>
            </a:extLst>
          </p:cNvPr>
          <p:cNvSpPr/>
          <p:nvPr/>
        </p:nvSpPr>
        <p:spPr>
          <a:xfrm rot="20005048">
            <a:off x="9565147" y="2980270"/>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4" name="Picture 22">
            <a:extLst>
              <a:ext uri="{FF2B5EF4-FFF2-40B4-BE49-F238E27FC236}">
                <a16:creationId xmlns:a16="http://schemas.microsoft.com/office/drawing/2014/main" id="{8E653BD1-7B02-4BBB-A13A-458EAF8E9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3125428" y="3024143"/>
            <a:ext cx="738129" cy="880131"/>
          </a:xfrm>
          <a:prstGeom prst="rect">
            <a:avLst/>
          </a:prstGeom>
          <a:noFill/>
          <a:extLst>
            <a:ext uri="{909E8E84-426E-40DD-AFC4-6F175D3DCCD1}">
              <a14:hiddenFill xmlns:a14="http://schemas.microsoft.com/office/drawing/2010/main">
                <a:solidFill>
                  <a:srgbClr val="FFFFFF"/>
                </a:solidFill>
              </a14:hiddenFill>
            </a:ext>
          </a:extLst>
        </p:spPr>
      </p:pic>
      <p:sp>
        <p:nvSpPr>
          <p:cNvPr id="7" name="Cylinder 6">
            <a:extLst>
              <a:ext uri="{FF2B5EF4-FFF2-40B4-BE49-F238E27FC236}">
                <a16:creationId xmlns:a16="http://schemas.microsoft.com/office/drawing/2014/main" id="{BD321C4B-AD84-4446-A81A-31592472D686}"/>
              </a:ext>
            </a:extLst>
          </p:cNvPr>
          <p:cNvSpPr/>
          <p:nvPr/>
        </p:nvSpPr>
        <p:spPr>
          <a:xfrm rot="20005048">
            <a:off x="10702719" y="2493663"/>
            <a:ext cx="720609" cy="812565"/>
          </a:xfrm>
          <a:prstGeom prst="can">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2">
            <a:extLst>
              <a:ext uri="{FF2B5EF4-FFF2-40B4-BE49-F238E27FC236}">
                <a16:creationId xmlns:a16="http://schemas.microsoft.com/office/drawing/2014/main" id="{38707EE8-A08E-4288-85A0-90A7F9A11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10660263" y="2530706"/>
            <a:ext cx="738129" cy="88013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DB2AD91-8322-485C-AEFF-5C52823F18FF}"/>
              </a:ext>
            </a:extLst>
          </p:cNvPr>
          <p:cNvSpPr txBox="1"/>
          <p:nvPr/>
        </p:nvSpPr>
        <p:spPr>
          <a:xfrm>
            <a:off x="10546825" y="3185695"/>
            <a:ext cx="568313" cy="369332"/>
          </a:xfrm>
          <a:prstGeom prst="rect">
            <a:avLst/>
          </a:prstGeom>
          <a:noFill/>
        </p:spPr>
        <p:txBody>
          <a:bodyPr wrap="square" rtlCol="0">
            <a:spAutoFit/>
          </a:bodyPr>
          <a:lstStyle/>
          <a:p>
            <a:r>
              <a:rPr lang="en-US" dirty="0"/>
              <a:t>GG</a:t>
            </a:r>
          </a:p>
        </p:txBody>
      </p:sp>
      <p:sp>
        <p:nvSpPr>
          <p:cNvPr id="17" name="Flowchart: Alternate Process 16">
            <a:extLst>
              <a:ext uri="{FF2B5EF4-FFF2-40B4-BE49-F238E27FC236}">
                <a16:creationId xmlns:a16="http://schemas.microsoft.com/office/drawing/2014/main" id="{484A9405-5B59-4341-8296-74985533D491}"/>
              </a:ext>
            </a:extLst>
          </p:cNvPr>
          <p:cNvSpPr/>
          <p:nvPr/>
        </p:nvSpPr>
        <p:spPr>
          <a:xfrm>
            <a:off x="8899130" y="4792829"/>
            <a:ext cx="1143541"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D3A36BD5-293A-484B-B8E2-E94AE280C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893415">
            <a:off x="9153267" y="4836994"/>
            <a:ext cx="622500" cy="502882"/>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Curved Up 23">
            <a:extLst>
              <a:ext uri="{FF2B5EF4-FFF2-40B4-BE49-F238E27FC236}">
                <a16:creationId xmlns:a16="http://schemas.microsoft.com/office/drawing/2014/main" id="{8EFE2B3E-818C-409A-A57D-07B1CBE1C3C7}"/>
              </a:ext>
            </a:extLst>
          </p:cNvPr>
          <p:cNvSpPr/>
          <p:nvPr/>
        </p:nvSpPr>
        <p:spPr>
          <a:xfrm rot="9451381">
            <a:off x="10117049" y="2844334"/>
            <a:ext cx="504151" cy="181335"/>
          </a:xfrm>
          <a:custGeom>
            <a:avLst/>
            <a:gdLst>
              <a:gd name="connsiteX0" fmla="*/ 432976 w 504151"/>
              <a:gd name="connsiteY0" fmla="*/ 0 h 181335"/>
              <a:gd name="connsiteX1" fmla="*/ 497630 w 504151"/>
              <a:gd name="connsiteY1" fmla="*/ 45334 h 181335"/>
              <a:gd name="connsiteX2" fmla="*/ 448709 w 504151"/>
              <a:gd name="connsiteY2" fmla="*/ 45334 h 181335"/>
              <a:gd name="connsiteX3" fmla="*/ 227615 w 504151"/>
              <a:gd name="connsiteY3" fmla="*/ 180267 h 181335"/>
              <a:gd name="connsiteX4" fmla="*/ 404201 w 504151"/>
              <a:gd name="connsiteY4" fmla="*/ 45334 h 181335"/>
              <a:gd name="connsiteX5" fmla="*/ 355280 w 504151"/>
              <a:gd name="connsiteY5" fmla="*/ 45334 h 181335"/>
              <a:gd name="connsiteX6" fmla="*/ 432976 w 504151"/>
              <a:gd name="connsiteY6" fmla="*/ 0 h 181335"/>
              <a:gd name="connsiteX0" fmla="*/ 205361 w 504151"/>
              <a:gd name="connsiteY0" fmla="*/ 181335 h 181335"/>
              <a:gd name="connsiteX1" fmla="*/ 0 w 504151"/>
              <a:gd name="connsiteY1" fmla="*/ 0 h 181335"/>
              <a:gd name="connsiteX2" fmla="*/ 44509 w 504151"/>
              <a:gd name="connsiteY2" fmla="*/ 0 h 181335"/>
              <a:gd name="connsiteX3" fmla="*/ 249870 w 504151"/>
              <a:gd name="connsiteY3" fmla="*/ 181335 h 181335"/>
              <a:gd name="connsiteX4" fmla="*/ 205361 w 504151"/>
              <a:gd name="connsiteY4" fmla="*/ 181335 h 181335"/>
              <a:gd name="connsiteX0" fmla="*/ 227615 w 504151"/>
              <a:gd name="connsiteY0" fmla="*/ 180267 h 181335"/>
              <a:gd name="connsiteX1" fmla="*/ 404201 w 504151"/>
              <a:gd name="connsiteY1" fmla="*/ 45334 h 181335"/>
              <a:gd name="connsiteX2" fmla="*/ 355280 w 504151"/>
              <a:gd name="connsiteY2" fmla="*/ 45334 h 181335"/>
              <a:gd name="connsiteX3" fmla="*/ 432976 w 504151"/>
              <a:gd name="connsiteY3" fmla="*/ 0 h 181335"/>
              <a:gd name="connsiteX4" fmla="*/ 497630 w 504151"/>
              <a:gd name="connsiteY4" fmla="*/ 45334 h 181335"/>
              <a:gd name="connsiteX5" fmla="*/ 448709 w 504151"/>
              <a:gd name="connsiteY5" fmla="*/ 45334 h 181335"/>
              <a:gd name="connsiteX6" fmla="*/ 249869 w 504151"/>
              <a:gd name="connsiteY6" fmla="*/ 181335 h 181335"/>
              <a:gd name="connsiteX7" fmla="*/ 205361 w 504151"/>
              <a:gd name="connsiteY7" fmla="*/ 181335 h 181335"/>
              <a:gd name="connsiteX8" fmla="*/ 0 w 504151"/>
              <a:gd name="connsiteY8" fmla="*/ 0 h 181335"/>
              <a:gd name="connsiteX9" fmla="*/ 44509 w 504151"/>
              <a:gd name="connsiteY9" fmla="*/ 0 h 181335"/>
              <a:gd name="connsiteX10" fmla="*/ 249870 w 504151"/>
              <a:gd name="connsiteY10" fmla="*/ 181335 h 1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151" h="181335" stroke="0" extrusionOk="0">
                <a:moveTo>
                  <a:pt x="432976" y="0"/>
                </a:moveTo>
                <a:cubicBezTo>
                  <a:pt x="459264" y="6920"/>
                  <a:pt x="482392" y="35453"/>
                  <a:pt x="497630" y="45334"/>
                </a:cubicBezTo>
                <a:cubicBezTo>
                  <a:pt x="479241" y="46189"/>
                  <a:pt x="468531" y="44542"/>
                  <a:pt x="448709" y="45334"/>
                </a:cubicBezTo>
                <a:cubicBezTo>
                  <a:pt x="419505" y="152999"/>
                  <a:pt x="324251" y="187410"/>
                  <a:pt x="227615" y="180267"/>
                </a:cubicBezTo>
                <a:cubicBezTo>
                  <a:pt x="331572" y="181193"/>
                  <a:pt x="393326" y="119605"/>
                  <a:pt x="404201" y="45334"/>
                </a:cubicBezTo>
                <a:cubicBezTo>
                  <a:pt x="388161" y="46937"/>
                  <a:pt x="366069" y="42493"/>
                  <a:pt x="355280" y="45334"/>
                </a:cubicBezTo>
                <a:cubicBezTo>
                  <a:pt x="388652" y="18714"/>
                  <a:pt x="416533" y="11785"/>
                  <a:pt x="432976" y="0"/>
                </a:cubicBezTo>
                <a:close/>
              </a:path>
              <a:path w="504151" h="181335" fill="darkenLess" stroke="0" extrusionOk="0">
                <a:moveTo>
                  <a:pt x="205361" y="181335"/>
                </a:moveTo>
                <a:cubicBezTo>
                  <a:pt x="111547" y="192310"/>
                  <a:pt x="4398" y="101206"/>
                  <a:pt x="0" y="0"/>
                </a:cubicBezTo>
                <a:cubicBezTo>
                  <a:pt x="19523" y="-1094"/>
                  <a:pt x="26941" y="5064"/>
                  <a:pt x="44509" y="0"/>
                </a:cubicBezTo>
                <a:cubicBezTo>
                  <a:pt x="53879" y="129254"/>
                  <a:pt x="155963" y="162055"/>
                  <a:pt x="249870" y="181335"/>
                </a:cubicBezTo>
                <a:cubicBezTo>
                  <a:pt x="236244" y="183382"/>
                  <a:pt x="224854" y="177725"/>
                  <a:pt x="205361" y="181335"/>
                </a:cubicBezTo>
                <a:close/>
              </a:path>
              <a:path w="504151" h="181335" fill="none" extrusionOk="0">
                <a:moveTo>
                  <a:pt x="227615" y="180267"/>
                </a:moveTo>
                <a:cubicBezTo>
                  <a:pt x="315946" y="156019"/>
                  <a:pt x="378181" y="119128"/>
                  <a:pt x="404201" y="45334"/>
                </a:cubicBezTo>
                <a:cubicBezTo>
                  <a:pt x="387610" y="47756"/>
                  <a:pt x="372134" y="44547"/>
                  <a:pt x="355280" y="45334"/>
                </a:cubicBezTo>
                <a:cubicBezTo>
                  <a:pt x="392204" y="21602"/>
                  <a:pt x="408186" y="23593"/>
                  <a:pt x="432976" y="0"/>
                </a:cubicBezTo>
                <a:cubicBezTo>
                  <a:pt x="463650" y="14161"/>
                  <a:pt x="467375" y="31112"/>
                  <a:pt x="497630" y="45334"/>
                </a:cubicBezTo>
                <a:cubicBezTo>
                  <a:pt x="483009" y="50409"/>
                  <a:pt x="463083" y="41835"/>
                  <a:pt x="448709" y="45334"/>
                </a:cubicBezTo>
                <a:cubicBezTo>
                  <a:pt x="410975" y="126161"/>
                  <a:pt x="349863" y="193908"/>
                  <a:pt x="249869" y="181335"/>
                </a:cubicBezTo>
                <a:cubicBezTo>
                  <a:pt x="234657" y="182203"/>
                  <a:pt x="216910" y="178233"/>
                  <a:pt x="205361" y="181335"/>
                </a:cubicBezTo>
                <a:cubicBezTo>
                  <a:pt x="79894" y="196353"/>
                  <a:pt x="2944" y="91095"/>
                  <a:pt x="0" y="0"/>
                </a:cubicBezTo>
                <a:cubicBezTo>
                  <a:pt x="13406" y="-1567"/>
                  <a:pt x="26533" y="4627"/>
                  <a:pt x="44509" y="0"/>
                </a:cubicBezTo>
                <a:cubicBezTo>
                  <a:pt x="72073" y="108785"/>
                  <a:pt x="135176" y="154862"/>
                  <a:pt x="249870" y="181335"/>
                </a:cubicBezTo>
              </a:path>
            </a:pathLst>
          </a:custGeom>
          <a:noFill/>
          <a:ln>
            <a:solidFill>
              <a:schemeClr val="tx1"/>
            </a:solidFill>
            <a:prstDash val="solid"/>
            <a:extLst>
              <a:ext uri="{C807C97D-BFC1-408E-A445-0C87EB9F89A2}">
                <ask:lineSketchStyleProps xmlns:ask="http://schemas.microsoft.com/office/drawing/2018/sketchyshapes" sd="1219033472">
                  <a:prstGeom prst="curvedUpArrow">
                    <a:avLst>
                      <a:gd name="adj1" fmla="val 24545"/>
                      <a:gd name="adj2" fmla="val 78501"/>
                      <a:gd name="adj3" fmla="val 250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6" name="Picture 2">
            <a:extLst>
              <a:ext uri="{FF2B5EF4-FFF2-40B4-BE49-F238E27FC236}">
                <a16:creationId xmlns:a16="http://schemas.microsoft.com/office/drawing/2014/main" id="{407E8C8D-3AD8-4110-AD22-75EF0D2165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7369979" y="3254240"/>
            <a:ext cx="961914" cy="909692"/>
          </a:xfrm>
          <a:prstGeom prst="rect">
            <a:avLst/>
          </a:prstGeom>
          <a:noFill/>
          <a:extLst>
            <a:ext uri="{909E8E84-426E-40DD-AFC4-6F175D3DCCD1}">
              <a14:hiddenFill xmlns:a14="http://schemas.microsoft.com/office/drawing/2010/main">
                <a:solidFill>
                  <a:srgbClr val="FFFFFF"/>
                </a:solidFill>
              </a14:hiddenFill>
            </a:ext>
          </a:extLst>
        </p:spPr>
      </p:pic>
      <p:sp>
        <p:nvSpPr>
          <p:cNvPr id="97" name="Cylinder 96">
            <a:extLst>
              <a:ext uri="{FF2B5EF4-FFF2-40B4-BE49-F238E27FC236}">
                <a16:creationId xmlns:a16="http://schemas.microsoft.com/office/drawing/2014/main" id="{59130607-8409-4CC8-9BAF-D19D473534F3}"/>
              </a:ext>
            </a:extLst>
          </p:cNvPr>
          <p:cNvSpPr/>
          <p:nvPr/>
        </p:nvSpPr>
        <p:spPr>
          <a:xfrm rot="20005048">
            <a:off x="7736222" y="4812706"/>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6">
            <a:extLst>
              <a:ext uri="{FF2B5EF4-FFF2-40B4-BE49-F238E27FC236}">
                <a16:creationId xmlns:a16="http://schemas.microsoft.com/office/drawing/2014/main" id="{A27BDC04-DDE1-442F-AE19-D92FAE5981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1436117" y="5319926"/>
            <a:ext cx="1336952" cy="14050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a:extLst>
              <a:ext uri="{FF2B5EF4-FFF2-40B4-BE49-F238E27FC236}">
                <a16:creationId xmlns:a16="http://schemas.microsoft.com/office/drawing/2014/main" id="{4DC9E4AE-57F6-43EB-98BF-5762C147EAF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7323200" y="4963174"/>
            <a:ext cx="1134437" cy="119222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a:extLst>
              <a:ext uri="{FF2B5EF4-FFF2-40B4-BE49-F238E27FC236}">
                <a16:creationId xmlns:a16="http://schemas.microsoft.com/office/drawing/2014/main" id="{D21BF770-FCF9-470E-8FE9-4CA388CC01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9273091" y="3032114"/>
            <a:ext cx="1134437" cy="119222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3A606E0A-0046-4A43-9178-E7B11117D9E6}"/>
              </a:ext>
            </a:extLst>
          </p:cNvPr>
          <p:cNvSpPr>
            <a:spLocks noGrp="1"/>
          </p:cNvSpPr>
          <p:nvPr>
            <p:ph type="sldNum" sz="quarter" idx="12"/>
          </p:nvPr>
        </p:nvSpPr>
        <p:spPr/>
        <p:txBody>
          <a:bodyPr/>
          <a:lstStyle/>
          <a:p>
            <a:fld id="{8F5CE88E-89A4-4243-AB1D-44322647EED2}" type="slidenum">
              <a:rPr lang="en-US" smtClean="0"/>
              <a:t>29</a:t>
            </a:fld>
            <a:endParaRPr lang="en-US"/>
          </a:p>
        </p:txBody>
      </p:sp>
      <p:sp>
        <p:nvSpPr>
          <p:cNvPr id="98" name="TextBox 97">
            <a:extLst>
              <a:ext uri="{FF2B5EF4-FFF2-40B4-BE49-F238E27FC236}">
                <a16:creationId xmlns:a16="http://schemas.microsoft.com/office/drawing/2014/main" id="{3AA563A9-93BC-4DF6-8FB0-F5EFFC520725}"/>
              </a:ext>
            </a:extLst>
          </p:cNvPr>
          <p:cNvSpPr txBox="1"/>
          <p:nvPr/>
        </p:nvSpPr>
        <p:spPr>
          <a:xfrm>
            <a:off x="0" y="6516655"/>
            <a:ext cx="11939752"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050" dirty="0">
                <a:solidFill>
                  <a:srgbClr val="222222"/>
                </a:solidFill>
                <a:latin typeface="Arial" panose="020B0604020202020204" pitchFamily="34" charset="0"/>
              </a:rPr>
              <a:t>UCR Disclosure ”FRET based</a:t>
            </a:r>
            <a:r>
              <a:rPr lang="en-US" sz="1050" b="0" i="0" dirty="0">
                <a:solidFill>
                  <a:srgbClr val="222222"/>
                </a:solidFill>
                <a:effectLst/>
                <a:latin typeface="Arial" panose="020B0604020202020204" pitchFamily="34" charset="0"/>
              </a:rPr>
              <a:t> SUMOE3 Ligase Assay” 06/2019</a:t>
            </a:r>
            <a:endParaRPr lang="en-US" sz="1050" dirty="0"/>
          </a:p>
        </p:txBody>
      </p:sp>
    </p:spTree>
    <p:extLst>
      <p:ext uri="{BB962C8B-B14F-4D97-AF65-F5344CB8AC3E}">
        <p14:creationId xmlns:p14="http://schemas.microsoft.com/office/powerpoint/2010/main" val="32897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064"/>
                                        </p:tgtEl>
                                        <p:attrNameLst>
                                          <p:attrName>r</p:attrName>
                                        </p:attrNameLst>
                                      </p:cBhvr>
                                    </p:animRot>
                                    <p:animRot by="-240000">
                                      <p:cBhvr>
                                        <p:cTn id="13" dur="200" fill="hold">
                                          <p:stCondLst>
                                            <p:cond delay="200"/>
                                          </p:stCondLst>
                                        </p:cTn>
                                        <p:tgtEl>
                                          <p:spTgt spid="2064"/>
                                        </p:tgtEl>
                                        <p:attrNameLst>
                                          <p:attrName>r</p:attrName>
                                        </p:attrNameLst>
                                      </p:cBhvr>
                                    </p:animRot>
                                    <p:animRot by="240000">
                                      <p:cBhvr>
                                        <p:cTn id="14" dur="200" fill="hold">
                                          <p:stCondLst>
                                            <p:cond delay="400"/>
                                          </p:stCondLst>
                                        </p:cTn>
                                        <p:tgtEl>
                                          <p:spTgt spid="2064"/>
                                        </p:tgtEl>
                                        <p:attrNameLst>
                                          <p:attrName>r</p:attrName>
                                        </p:attrNameLst>
                                      </p:cBhvr>
                                    </p:animRot>
                                    <p:animRot by="-240000">
                                      <p:cBhvr>
                                        <p:cTn id="15" dur="200" fill="hold">
                                          <p:stCondLst>
                                            <p:cond delay="600"/>
                                          </p:stCondLst>
                                        </p:cTn>
                                        <p:tgtEl>
                                          <p:spTgt spid="2064"/>
                                        </p:tgtEl>
                                        <p:attrNameLst>
                                          <p:attrName>r</p:attrName>
                                        </p:attrNameLst>
                                      </p:cBhvr>
                                    </p:animRot>
                                    <p:animRot by="120000">
                                      <p:cBhvr>
                                        <p:cTn id="16" dur="200" fill="hold">
                                          <p:stCondLst>
                                            <p:cond delay="800"/>
                                          </p:stCondLst>
                                        </p:cTn>
                                        <p:tgtEl>
                                          <p:spTgt spid="2064"/>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
                                        </p:tgtEl>
                                        <p:attrNameLst>
                                          <p:attrName>r</p:attrName>
                                        </p:attrNameLst>
                                      </p:cBhvr>
                                    </p:animRot>
                                    <p:animRot by="-240000">
                                      <p:cBhvr>
                                        <p:cTn id="19" dur="200" fill="hold">
                                          <p:stCondLst>
                                            <p:cond delay="200"/>
                                          </p:stCondLst>
                                        </p:cTn>
                                        <p:tgtEl>
                                          <p:spTgt spid="2"/>
                                        </p:tgtEl>
                                        <p:attrNameLst>
                                          <p:attrName>r</p:attrName>
                                        </p:attrNameLst>
                                      </p:cBhvr>
                                    </p:animRot>
                                    <p:animRot by="240000">
                                      <p:cBhvr>
                                        <p:cTn id="20" dur="200" fill="hold">
                                          <p:stCondLst>
                                            <p:cond delay="400"/>
                                          </p:stCondLst>
                                        </p:cTn>
                                        <p:tgtEl>
                                          <p:spTgt spid="2"/>
                                        </p:tgtEl>
                                        <p:attrNameLst>
                                          <p:attrName>r</p:attrName>
                                        </p:attrNameLst>
                                      </p:cBhvr>
                                    </p:animRot>
                                    <p:animRot by="-240000">
                                      <p:cBhvr>
                                        <p:cTn id="21" dur="200" fill="hold">
                                          <p:stCondLst>
                                            <p:cond delay="600"/>
                                          </p:stCondLst>
                                        </p:cTn>
                                        <p:tgtEl>
                                          <p:spTgt spid="2"/>
                                        </p:tgtEl>
                                        <p:attrNameLst>
                                          <p:attrName>r</p:attrName>
                                        </p:attrNameLst>
                                      </p:cBhvr>
                                    </p:animRot>
                                    <p:animRot by="120000">
                                      <p:cBhvr>
                                        <p:cTn id="22" dur="200" fill="hold">
                                          <p:stCondLst>
                                            <p:cond delay="800"/>
                                          </p:stCondLst>
                                        </p:cTn>
                                        <p:tgtEl>
                                          <p:spTgt spid="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P spid="41" grpId="0" animBg="1"/>
      <p:bldP spid="31" grpId="0"/>
      <p:bldP spid="2059" grpId="0" animBg="1"/>
      <p:bldP spid="3" grpId="0" animBg="1"/>
      <p:bldP spid="4" grpId="0" animBg="1"/>
      <p:bldP spid="7" grpId="0" animBg="1"/>
      <p:bldP spid="37" grpId="0"/>
      <p:bldP spid="17" grpId="0" animBg="1"/>
      <p:bldP spid="24" grpId="0" animBg="1"/>
      <p:bldP spid="9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6ECA2-B84D-4615-8056-98732286EDE0}"/>
              </a:ext>
            </a:extLst>
          </p:cNvPr>
          <p:cNvSpPr>
            <a:spLocks noGrp="1"/>
          </p:cNvSpPr>
          <p:nvPr>
            <p:ph idx="1"/>
          </p:nvPr>
        </p:nvSpPr>
        <p:spPr>
          <a:xfrm>
            <a:off x="838200" y="1825625"/>
            <a:ext cx="10845800" cy="4351338"/>
          </a:xfrm>
        </p:spPr>
        <p:txBody>
          <a:bodyPr>
            <a:normAutofit/>
          </a:bodyPr>
          <a:lstStyle/>
          <a:p>
            <a:r>
              <a:rPr lang="en-US" sz="2400" dirty="0"/>
              <a:t>The lessons learned from proteomic studies</a:t>
            </a:r>
          </a:p>
          <a:p>
            <a:pPr marL="914400" lvl="1" indent="-457200">
              <a:buFont typeface="+mj-lt"/>
              <a:buAutoNum type="arabicPeriod"/>
            </a:pPr>
            <a:r>
              <a:rPr lang="en-US" dirty="0"/>
              <a:t>Dynamic behavior of the protein network during disease pathogenesis	</a:t>
            </a:r>
          </a:p>
          <a:p>
            <a:pPr marL="914400" lvl="1" indent="-457200">
              <a:buFont typeface="+mj-lt"/>
              <a:buAutoNum type="arabicPeriod"/>
            </a:pPr>
            <a:endParaRPr lang="en-US" dirty="0"/>
          </a:p>
          <a:p>
            <a:pPr marL="914400" lvl="1" indent="-457200">
              <a:buFont typeface="+mj-lt"/>
              <a:buAutoNum type="arabicPeriod"/>
            </a:pPr>
            <a:r>
              <a:rPr lang="en-US" dirty="0"/>
              <a:t>Proteins exist as isoforms called proteoforms, from genetic or RNA variations, and post translation modification that modulate the proteins' function and interaction network</a:t>
            </a:r>
          </a:p>
        </p:txBody>
      </p:sp>
      <p:sp>
        <p:nvSpPr>
          <p:cNvPr id="2" name="Title 1">
            <a:extLst>
              <a:ext uri="{FF2B5EF4-FFF2-40B4-BE49-F238E27FC236}">
                <a16:creationId xmlns:a16="http://schemas.microsoft.com/office/drawing/2014/main" id="{42F5A9DB-1E62-4CCF-8508-C29A9DE5F35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aphicFrame>
        <p:nvGraphicFramePr>
          <p:cNvPr id="6" name="Table 126">
            <a:extLst>
              <a:ext uri="{FF2B5EF4-FFF2-40B4-BE49-F238E27FC236}">
                <a16:creationId xmlns:a16="http://schemas.microsoft.com/office/drawing/2014/main" id="{B4968355-8837-475B-9BE7-9E98C77EC660}"/>
              </a:ext>
            </a:extLst>
          </p:cNvPr>
          <p:cNvGraphicFramePr>
            <a:graphicFrameLocks noGrp="1"/>
          </p:cNvGraphicFramePr>
          <p:nvPr>
            <p:extLst>
              <p:ext uri="{D42A27DB-BD31-4B8C-83A1-F6EECF244321}">
                <p14:modId xmlns:p14="http://schemas.microsoft.com/office/powerpoint/2010/main" val="3986461886"/>
              </p:ext>
            </p:extLst>
          </p:nvPr>
        </p:nvGraphicFramePr>
        <p:xfrm>
          <a:off x="272901" y="4304154"/>
          <a:ext cx="3715976" cy="2211580"/>
        </p:xfrm>
        <a:graphic>
          <a:graphicData uri="http://schemas.openxmlformats.org/drawingml/2006/table">
            <a:tbl>
              <a:tblPr firstRow="1" bandRow="1">
                <a:tableStyleId>{5C22544A-7EE6-4342-B048-85BDC9FD1C3A}</a:tableStyleId>
              </a:tblPr>
              <a:tblGrid>
                <a:gridCol w="3715976">
                  <a:extLst>
                    <a:ext uri="{9D8B030D-6E8A-4147-A177-3AD203B41FA5}">
                      <a16:colId xmlns:a16="http://schemas.microsoft.com/office/drawing/2014/main" val="2281275990"/>
                    </a:ext>
                  </a:extLst>
                </a:gridCol>
              </a:tblGrid>
              <a:tr h="360348">
                <a:tc>
                  <a:txBody>
                    <a:bodyPr/>
                    <a:lstStyle/>
                    <a:p>
                      <a:pPr algn="ctr"/>
                      <a:r>
                        <a:rPr lang="en-US" sz="1800" dirty="0">
                          <a:solidFill>
                            <a:schemeClr val="tx1"/>
                          </a:solidFill>
                          <a:latin typeface="+mn-lt"/>
                          <a:cs typeface="Times New Roman" panose="02020603050405020304" pitchFamily="18" charset="0"/>
                        </a:rPr>
                        <a:t>Example of Covalent Modifications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68238"/>
                  </a:ext>
                </a:extLst>
              </a:tr>
              <a:tr h="325901">
                <a:tc>
                  <a:txBody>
                    <a:bodyPr/>
                    <a:lstStyle/>
                    <a:p>
                      <a:pPr algn="ctr"/>
                      <a:r>
                        <a:rPr lang="en-US" sz="1800" dirty="0">
                          <a:solidFill>
                            <a:schemeClr val="tx1"/>
                          </a:solidFill>
                          <a:latin typeface="+mn-lt"/>
                          <a:cs typeface="Times New Roman" panose="02020603050405020304" pitchFamily="18" charset="0"/>
                        </a:rPr>
                        <a:t>Ubiquitination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59971409"/>
                  </a:ext>
                </a:extLst>
              </a:tr>
              <a:tr h="325901">
                <a:tc>
                  <a:txBody>
                    <a:bodyPr/>
                    <a:lstStyle/>
                    <a:p>
                      <a:pPr algn="ctr"/>
                      <a:r>
                        <a:rPr lang="en-US" sz="1800" dirty="0">
                          <a:solidFill>
                            <a:schemeClr val="tx1"/>
                          </a:solidFill>
                          <a:latin typeface="+mn-lt"/>
                          <a:cs typeface="Times New Roman" panose="02020603050405020304" pitchFamily="18" charset="0"/>
                        </a:rPr>
                        <a:t>Phosphorylation - S/T/Y/H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89DB"/>
                    </a:solidFill>
                  </a:tcPr>
                </a:tc>
                <a:extLst>
                  <a:ext uri="{0D108BD9-81ED-4DB2-BD59-A6C34878D82A}">
                    <a16:rowId xmlns:a16="http://schemas.microsoft.com/office/drawing/2014/main" val="2210602537"/>
                  </a:ext>
                </a:extLst>
              </a:tr>
              <a:tr h="325901">
                <a:tc>
                  <a:txBody>
                    <a:bodyPr/>
                    <a:lstStyle/>
                    <a:p>
                      <a:pPr algn="ctr"/>
                      <a:r>
                        <a:rPr lang="en-US" sz="1800" dirty="0">
                          <a:solidFill>
                            <a:schemeClr val="tx1"/>
                          </a:solidFill>
                          <a:latin typeface="+mn-lt"/>
                          <a:cs typeface="Times New Roman" panose="02020603050405020304" pitchFamily="18" charset="0"/>
                        </a:rPr>
                        <a:t>NEDDylation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90465952"/>
                  </a:ext>
                </a:extLst>
              </a:tr>
              <a:tr h="325901">
                <a:tc>
                  <a:txBody>
                    <a:bodyPr/>
                    <a:lstStyle/>
                    <a:p>
                      <a:pPr algn="ctr"/>
                      <a:r>
                        <a:rPr lang="en-US" sz="1800" dirty="0">
                          <a:solidFill>
                            <a:schemeClr val="tx1"/>
                          </a:solidFill>
                          <a:latin typeface="+mn-lt"/>
                          <a:cs typeface="Times New Roman" panose="02020603050405020304" pitchFamily="18" charset="0"/>
                        </a:rPr>
                        <a:t>SUMOylation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40368755"/>
                  </a:ext>
                </a:extLst>
              </a:tr>
              <a:tr h="382780">
                <a:tc>
                  <a:txBody>
                    <a:bodyPr/>
                    <a:lstStyle/>
                    <a:p>
                      <a:pPr algn="ctr"/>
                      <a:r>
                        <a:rPr lang="en-US" sz="1800" dirty="0">
                          <a:solidFill>
                            <a:schemeClr val="tx1"/>
                          </a:solidFill>
                          <a:latin typeface="+mn-lt"/>
                          <a:cs typeface="Times New Roman" panose="02020603050405020304" pitchFamily="18" charset="0"/>
                        </a:rPr>
                        <a:t>Acytlation/Methylation/Glycosylation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51963944"/>
                  </a:ext>
                </a:extLst>
              </a:tr>
            </a:tbl>
          </a:graphicData>
        </a:graphic>
      </p:graphicFrame>
      <p:cxnSp>
        <p:nvCxnSpPr>
          <p:cNvPr id="10" name="Straight Connector 9">
            <a:extLst>
              <a:ext uri="{FF2B5EF4-FFF2-40B4-BE49-F238E27FC236}">
                <a16:creationId xmlns:a16="http://schemas.microsoft.com/office/drawing/2014/main" id="{2F36536C-E4EF-4C46-9960-9A5DA447EA0E}"/>
              </a:ext>
            </a:extLst>
          </p:cNvPr>
          <p:cNvCxnSpPr>
            <a:cxnSpLocks/>
          </p:cNvCxnSpPr>
          <p:nvPr/>
        </p:nvCxnSpPr>
        <p:spPr>
          <a:xfrm>
            <a:off x="5308986" y="5112952"/>
            <a:ext cx="0" cy="331203"/>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046560B-C78D-4AFD-AE47-29AEC3B8B6C7}"/>
              </a:ext>
            </a:extLst>
          </p:cNvPr>
          <p:cNvCxnSpPr>
            <a:cxnSpLocks/>
          </p:cNvCxnSpPr>
          <p:nvPr/>
        </p:nvCxnSpPr>
        <p:spPr>
          <a:xfrm>
            <a:off x="5978620" y="5090483"/>
            <a:ext cx="0" cy="359414"/>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97B3E8A-9A77-4134-AB7C-49B23E776F7B}"/>
              </a:ext>
            </a:extLst>
          </p:cNvPr>
          <p:cNvCxnSpPr>
            <a:cxnSpLocks/>
          </p:cNvCxnSpPr>
          <p:nvPr/>
        </p:nvCxnSpPr>
        <p:spPr>
          <a:xfrm>
            <a:off x="6495568" y="5090483"/>
            <a:ext cx="0" cy="359414"/>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94249B7-235A-44A3-B7EC-4DB5098436BE}"/>
              </a:ext>
            </a:extLst>
          </p:cNvPr>
          <p:cNvCxnSpPr>
            <a:cxnSpLocks/>
          </p:cNvCxnSpPr>
          <p:nvPr/>
        </p:nvCxnSpPr>
        <p:spPr>
          <a:xfrm>
            <a:off x="4403319" y="5157226"/>
            <a:ext cx="0" cy="274445"/>
          </a:xfrm>
          <a:prstGeom prst="line">
            <a:avLst/>
          </a:prstGeom>
          <a:ln w="2540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4485D6BB-805E-44B8-851F-04CF5AA11FD0}"/>
              </a:ext>
            </a:extLst>
          </p:cNvPr>
          <p:cNvSpPr/>
          <p:nvPr/>
        </p:nvSpPr>
        <p:spPr>
          <a:xfrm>
            <a:off x="4204819" y="4800075"/>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9D72104-0FA8-4FC4-8B6A-70C81F05CB95}"/>
              </a:ext>
            </a:extLst>
          </p:cNvPr>
          <p:cNvSpPr/>
          <p:nvPr/>
        </p:nvSpPr>
        <p:spPr>
          <a:xfrm>
            <a:off x="5116250" y="4807227"/>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F0E5DD39-914E-4225-B663-7EFAE443D797}"/>
              </a:ext>
            </a:extLst>
          </p:cNvPr>
          <p:cNvSpPr/>
          <p:nvPr/>
        </p:nvSpPr>
        <p:spPr>
          <a:xfrm>
            <a:off x="5772186" y="4819082"/>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30D1A8A-44B8-4082-80A7-FDBA4B9E950C}"/>
              </a:ext>
            </a:extLst>
          </p:cNvPr>
          <p:cNvSpPr/>
          <p:nvPr/>
        </p:nvSpPr>
        <p:spPr>
          <a:xfrm>
            <a:off x="6311995" y="4797174"/>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Left Bracket 35">
            <a:extLst>
              <a:ext uri="{FF2B5EF4-FFF2-40B4-BE49-F238E27FC236}">
                <a16:creationId xmlns:a16="http://schemas.microsoft.com/office/drawing/2014/main" id="{80EC6A49-1E86-4716-8DFF-5B48C66B7BE2}"/>
              </a:ext>
            </a:extLst>
          </p:cNvPr>
          <p:cNvSpPr/>
          <p:nvPr/>
        </p:nvSpPr>
        <p:spPr>
          <a:xfrm>
            <a:off x="6772585" y="4295500"/>
            <a:ext cx="149409" cy="2327837"/>
          </a:xfrm>
          <a:prstGeom prst="lef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Rectangle: Rounded Corners 69">
            <a:extLst>
              <a:ext uri="{FF2B5EF4-FFF2-40B4-BE49-F238E27FC236}">
                <a16:creationId xmlns:a16="http://schemas.microsoft.com/office/drawing/2014/main" id="{3F3A29C2-4DB0-40DB-A586-8CB595279B43}"/>
              </a:ext>
            </a:extLst>
          </p:cNvPr>
          <p:cNvSpPr/>
          <p:nvPr/>
        </p:nvSpPr>
        <p:spPr>
          <a:xfrm>
            <a:off x="6921994" y="4593133"/>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B754D93A-86D5-4D62-8E78-B5C4D6FD4E06}"/>
              </a:ext>
            </a:extLst>
          </p:cNvPr>
          <p:cNvSpPr/>
          <p:nvPr/>
        </p:nvSpPr>
        <p:spPr>
          <a:xfrm>
            <a:off x="7037035" y="4228634"/>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BC0CB23-C246-4D07-8564-7EDBE1B26A75}"/>
              </a:ext>
            </a:extLst>
          </p:cNvPr>
          <p:cNvSpPr/>
          <p:nvPr/>
        </p:nvSpPr>
        <p:spPr>
          <a:xfrm>
            <a:off x="7869029" y="4230368"/>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526AC393-7F60-428A-B713-6A311AA1F82E}"/>
              </a:ext>
            </a:extLst>
          </p:cNvPr>
          <p:cNvSpPr/>
          <p:nvPr/>
        </p:nvSpPr>
        <p:spPr>
          <a:xfrm>
            <a:off x="8626083" y="4217388"/>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72E3083-D0B6-46BA-9702-3EE01349CDCC}"/>
              </a:ext>
            </a:extLst>
          </p:cNvPr>
          <p:cNvSpPr/>
          <p:nvPr/>
        </p:nvSpPr>
        <p:spPr>
          <a:xfrm>
            <a:off x="9055771" y="4228086"/>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26099242-EEA0-47DF-BD60-79F88B45D90B}"/>
              </a:ext>
            </a:extLst>
          </p:cNvPr>
          <p:cNvSpPr/>
          <p:nvPr/>
        </p:nvSpPr>
        <p:spPr>
          <a:xfrm>
            <a:off x="6918989" y="5061837"/>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3A9ECC9B-4A5A-4A21-8986-4B58F66B45F5}"/>
              </a:ext>
            </a:extLst>
          </p:cNvPr>
          <p:cNvSpPr/>
          <p:nvPr/>
        </p:nvSpPr>
        <p:spPr>
          <a:xfrm>
            <a:off x="7866024" y="4699072"/>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64BE52B0-B4AD-4C10-9E73-342E7C47DBDD}"/>
              </a:ext>
            </a:extLst>
          </p:cNvPr>
          <p:cNvSpPr/>
          <p:nvPr/>
        </p:nvSpPr>
        <p:spPr>
          <a:xfrm>
            <a:off x="8623078" y="4686092"/>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A63B849B-2742-4D4D-9557-3E84A6E54E98}"/>
              </a:ext>
            </a:extLst>
          </p:cNvPr>
          <p:cNvSpPr/>
          <p:nvPr/>
        </p:nvSpPr>
        <p:spPr>
          <a:xfrm>
            <a:off x="9052766" y="4696790"/>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F8F6C8D6-B99F-4D5B-826B-10C682DD4C93}"/>
              </a:ext>
            </a:extLst>
          </p:cNvPr>
          <p:cNvSpPr/>
          <p:nvPr/>
        </p:nvSpPr>
        <p:spPr>
          <a:xfrm>
            <a:off x="6918989" y="5530541"/>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80E49551-7896-4BE2-A775-8547E8124F51}"/>
              </a:ext>
            </a:extLst>
          </p:cNvPr>
          <p:cNvSpPr/>
          <p:nvPr/>
        </p:nvSpPr>
        <p:spPr>
          <a:xfrm>
            <a:off x="8623078" y="5154796"/>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968133B7-E016-4F1A-BE18-64A41C81C78E}"/>
              </a:ext>
            </a:extLst>
          </p:cNvPr>
          <p:cNvSpPr/>
          <p:nvPr/>
        </p:nvSpPr>
        <p:spPr>
          <a:xfrm>
            <a:off x="9052766" y="5165494"/>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Rounded Corners 84">
            <a:extLst>
              <a:ext uri="{FF2B5EF4-FFF2-40B4-BE49-F238E27FC236}">
                <a16:creationId xmlns:a16="http://schemas.microsoft.com/office/drawing/2014/main" id="{0BB2BE5A-C0BF-4064-9C55-9D56C9E6C3B2}"/>
              </a:ext>
            </a:extLst>
          </p:cNvPr>
          <p:cNvSpPr/>
          <p:nvPr/>
        </p:nvSpPr>
        <p:spPr>
          <a:xfrm>
            <a:off x="6915984" y="5999245"/>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E13F6B46-63B8-40A1-965F-7BB0010B2ACF}"/>
              </a:ext>
            </a:extLst>
          </p:cNvPr>
          <p:cNvSpPr/>
          <p:nvPr/>
        </p:nvSpPr>
        <p:spPr>
          <a:xfrm>
            <a:off x="7031025" y="5634746"/>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1511833-93BE-4E7C-B225-FBB283E85AB5}"/>
              </a:ext>
            </a:extLst>
          </p:cNvPr>
          <p:cNvSpPr/>
          <p:nvPr/>
        </p:nvSpPr>
        <p:spPr>
          <a:xfrm>
            <a:off x="8620073" y="5623500"/>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D1CF1EC-22E1-42C0-9399-3784DE9EA860}"/>
              </a:ext>
            </a:extLst>
          </p:cNvPr>
          <p:cNvSpPr/>
          <p:nvPr/>
        </p:nvSpPr>
        <p:spPr>
          <a:xfrm>
            <a:off x="9049761" y="5634198"/>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47" name="Straight Connector 6146">
            <a:extLst>
              <a:ext uri="{FF2B5EF4-FFF2-40B4-BE49-F238E27FC236}">
                <a16:creationId xmlns:a16="http://schemas.microsoft.com/office/drawing/2014/main" id="{38FB8FB4-2715-447F-8FC2-016BDE473B50}"/>
              </a:ext>
            </a:extLst>
          </p:cNvPr>
          <p:cNvCxnSpPr/>
          <p:nvPr/>
        </p:nvCxnSpPr>
        <p:spPr>
          <a:xfrm>
            <a:off x="8159988" y="6153504"/>
            <a:ext cx="0" cy="26192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46CF3414-9CBC-481E-918E-878CA57BC880}"/>
              </a:ext>
            </a:extLst>
          </p:cNvPr>
          <p:cNvSpPr/>
          <p:nvPr/>
        </p:nvSpPr>
        <p:spPr>
          <a:xfrm>
            <a:off x="6921994" y="6492875"/>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148" name="Table 6148">
            <a:extLst>
              <a:ext uri="{FF2B5EF4-FFF2-40B4-BE49-F238E27FC236}">
                <a16:creationId xmlns:a16="http://schemas.microsoft.com/office/drawing/2014/main" id="{19B878A9-8FB8-4677-AE00-90E990C56B4A}"/>
              </a:ext>
            </a:extLst>
          </p:cNvPr>
          <p:cNvGraphicFramePr>
            <a:graphicFrameLocks noGrp="1"/>
          </p:cNvGraphicFramePr>
          <p:nvPr>
            <p:extLst>
              <p:ext uri="{D42A27DB-BD31-4B8C-83A1-F6EECF244321}">
                <p14:modId xmlns:p14="http://schemas.microsoft.com/office/powerpoint/2010/main" val="2000114380"/>
              </p:ext>
            </p:extLst>
          </p:nvPr>
        </p:nvGraphicFramePr>
        <p:xfrm>
          <a:off x="9611545" y="4273539"/>
          <a:ext cx="1571014" cy="2360795"/>
        </p:xfrm>
        <a:graphic>
          <a:graphicData uri="http://schemas.openxmlformats.org/drawingml/2006/table">
            <a:tbl>
              <a:tblPr firstRow="1" bandRow="1">
                <a:tableStyleId>{5C22544A-7EE6-4342-B048-85BDC9FD1C3A}</a:tableStyleId>
              </a:tblPr>
              <a:tblGrid>
                <a:gridCol w="1571014">
                  <a:extLst>
                    <a:ext uri="{9D8B030D-6E8A-4147-A177-3AD203B41FA5}">
                      <a16:colId xmlns:a16="http://schemas.microsoft.com/office/drawing/2014/main" val="4010432616"/>
                    </a:ext>
                  </a:extLst>
                </a:gridCol>
              </a:tblGrid>
              <a:tr h="472159">
                <a:tc>
                  <a:txBody>
                    <a:bodyPr/>
                    <a:lstStyle/>
                    <a:p>
                      <a:r>
                        <a:rPr lang="en-US" b="0" dirty="0">
                          <a:solidFill>
                            <a:schemeClr val="tx1"/>
                          </a:solidFill>
                          <a:latin typeface="+mn-lt"/>
                        </a:rPr>
                        <a:t>Proteoform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7717776"/>
                  </a:ext>
                </a:extLst>
              </a:tr>
              <a:tr h="472159">
                <a:tc>
                  <a:txBody>
                    <a:bodyPr/>
                    <a:lstStyle/>
                    <a:p>
                      <a:r>
                        <a:rPr lang="en-US" b="0" dirty="0">
                          <a:solidFill>
                            <a:schemeClr val="tx1"/>
                          </a:solidFill>
                          <a:latin typeface="+mn-lt"/>
                        </a:rPr>
                        <a:t>Proteoform 2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8415545"/>
                  </a:ext>
                </a:extLst>
              </a:tr>
              <a:tr h="472159">
                <a:tc>
                  <a:txBody>
                    <a:bodyPr/>
                    <a:lstStyle/>
                    <a:p>
                      <a:r>
                        <a:rPr lang="en-US" b="0" dirty="0">
                          <a:solidFill>
                            <a:schemeClr val="tx1"/>
                          </a:solidFill>
                          <a:latin typeface="+mn-lt"/>
                        </a:rPr>
                        <a:t>Proteoform 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3669952"/>
                  </a:ext>
                </a:extLst>
              </a:tr>
              <a:tr h="472159">
                <a:tc>
                  <a:txBody>
                    <a:bodyPr/>
                    <a:lstStyle/>
                    <a:p>
                      <a:r>
                        <a:rPr lang="en-US" b="0" dirty="0">
                          <a:solidFill>
                            <a:schemeClr val="tx1"/>
                          </a:solidFill>
                          <a:latin typeface="+mn-lt"/>
                        </a:rPr>
                        <a:t>Proteoform 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208959"/>
                  </a:ext>
                </a:extLst>
              </a:tr>
              <a:tr h="472159">
                <a:tc>
                  <a:txBody>
                    <a:bodyPr/>
                    <a:lstStyle/>
                    <a:p>
                      <a:r>
                        <a:rPr lang="en-US" dirty="0"/>
                        <a:t>Proteoform 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0820292"/>
                  </a:ext>
                </a:extLst>
              </a:tr>
            </a:tbl>
          </a:graphicData>
        </a:graphic>
      </p:graphicFrame>
      <p:sp>
        <p:nvSpPr>
          <p:cNvPr id="16" name="Rectangle: Rounded Corners 15">
            <a:extLst>
              <a:ext uri="{FF2B5EF4-FFF2-40B4-BE49-F238E27FC236}">
                <a16:creationId xmlns:a16="http://schemas.microsoft.com/office/drawing/2014/main" id="{8B52D6DA-72A5-488A-95C3-58D201BEC719}"/>
              </a:ext>
            </a:extLst>
          </p:cNvPr>
          <p:cNvSpPr/>
          <p:nvPr/>
        </p:nvSpPr>
        <p:spPr>
          <a:xfrm>
            <a:off x="4201597" y="5439037"/>
            <a:ext cx="2335493" cy="274445"/>
          </a:xfrm>
          <a:prstGeom prst="round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78722D34-314F-4590-8663-C98AEEA96DFC}"/>
              </a:ext>
            </a:extLst>
          </p:cNvPr>
          <p:cNvSpPr>
            <a:spLocks noGrp="1"/>
          </p:cNvSpPr>
          <p:nvPr>
            <p:ph type="sldNum" sz="quarter" idx="12"/>
          </p:nvPr>
        </p:nvSpPr>
        <p:spPr/>
        <p:txBody>
          <a:bodyPr/>
          <a:lstStyle/>
          <a:p>
            <a:fld id="{8F5CE88E-89A4-4243-AB1D-44322647EED2}" type="slidenum">
              <a:rPr lang="en-US" smtClean="0"/>
              <a:t>3</a:t>
            </a:fld>
            <a:endParaRPr lang="en-US" dirty="0"/>
          </a:p>
        </p:txBody>
      </p:sp>
    </p:spTree>
    <p:extLst>
      <p:ext uri="{BB962C8B-B14F-4D97-AF65-F5344CB8AC3E}">
        <p14:creationId xmlns:p14="http://schemas.microsoft.com/office/powerpoint/2010/main" val="361566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P spid="36" grpId="0" animBg="1"/>
      <p:bldP spid="70" grpId="0" animBg="1"/>
      <p:bldP spid="71" grpId="0" animBg="1"/>
      <p:bldP spid="72" grpId="0" animBg="1"/>
      <p:bldP spid="73" grpId="0" animBg="1"/>
      <p:bldP spid="74" grpId="0" animBg="1"/>
      <p:bldP spid="75" grpId="0" animBg="1"/>
      <p:bldP spid="77" grpId="0" animBg="1"/>
      <p:bldP spid="78" grpId="0" animBg="1"/>
      <p:bldP spid="79" grpId="0" animBg="1"/>
      <p:bldP spid="80" grpId="0" animBg="1"/>
      <p:bldP spid="83" grpId="0" animBg="1"/>
      <p:bldP spid="84" grpId="0" animBg="1"/>
      <p:bldP spid="85" grpId="0" animBg="1"/>
      <p:bldP spid="86" grpId="0" animBg="1"/>
      <p:bldP spid="88" grpId="0" animBg="1"/>
      <p:bldP spid="89" grpId="0" animBg="1"/>
      <p:bldP spid="92"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8CCF332-0993-4530-8A01-BFD558DA7882}"/>
              </a:ext>
            </a:extLst>
          </p:cNvPr>
          <p:cNvSpPr txBox="1"/>
          <p:nvPr/>
        </p:nvSpPr>
        <p:spPr>
          <a:xfrm>
            <a:off x="8878944" y="2898161"/>
            <a:ext cx="3141428" cy="677108"/>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In-vitro SUMOylation Of IAV YPet-M1</a:t>
            </a:r>
          </a:p>
          <a:p>
            <a:pPr algn="ctr"/>
            <a:r>
              <a:rPr lang="en-US" sz="1200" dirty="0">
                <a:latin typeface="Times New Roman" panose="02020603050405020304" pitchFamily="18" charset="0"/>
                <a:cs typeface="Times New Roman" panose="02020603050405020304" pitchFamily="18" charset="0"/>
              </a:rPr>
              <a:t>with and without E3 Ligase PIAS1</a:t>
            </a:r>
          </a:p>
          <a:p>
            <a:pPr algn="ctr"/>
            <a:endParaRPr lang="en-US" sz="1400" b="1" dirty="0"/>
          </a:p>
        </p:txBody>
      </p:sp>
      <p:sp>
        <p:nvSpPr>
          <p:cNvPr id="2" name="Title 1">
            <a:extLst>
              <a:ext uri="{FF2B5EF4-FFF2-40B4-BE49-F238E27FC236}">
                <a16:creationId xmlns:a16="http://schemas.microsoft.com/office/drawing/2014/main" id="{34AA6F76-BD2C-4791-B625-CF64802E0E79}"/>
              </a:ext>
            </a:extLst>
          </p:cNvPr>
          <p:cNvSpPr>
            <a:spLocks noGrp="1"/>
          </p:cNvSpPr>
          <p:nvPr>
            <p:ph type="title"/>
          </p:nvPr>
        </p:nvSpPr>
        <p:spPr/>
        <p:txBody>
          <a:bodyPr anchor="t">
            <a:normAutofit fontScale="90000"/>
          </a:bodyPr>
          <a:lstStyle/>
          <a:p>
            <a:r>
              <a:rPr lang="en-US" sz="3600" b="1" dirty="0"/>
              <a:t>Results </a:t>
            </a:r>
            <a:br>
              <a:rPr lang="en-US" sz="3600" b="1" dirty="0"/>
            </a:br>
            <a:r>
              <a:rPr lang="en-US" sz="3600" i="1" dirty="0">
                <a:effectLst/>
                <a:ea typeface="Times" panose="02020603050405020304" pitchFamily="18" charset="0"/>
                <a:cs typeface="Times New Roman" panose="02020603050405020304" pitchFamily="18" charset="0"/>
              </a:rPr>
              <a:t>In vitro </a:t>
            </a:r>
            <a:r>
              <a:rPr lang="en-US" sz="3600" dirty="0">
                <a:effectLst/>
                <a:ea typeface="Times" panose="02020603050405020304" pitchFamily="18" charset="0"/>
                <a:cs typeface="Times New Roman" panose="02020603050405020304" pitchFamily="18" charset="0"/>
              </a:rPr>
              <a:t>SUMOylation of YPet-IAV-M1 with qFRET Reporter</a:t>
            </a:r>
            <a:br>
              <a:rPr lang="en-US" sz="3200" dirty="0">
                <a:ea typeface="Times" panose="02020603050405020304" pitchFamily="18"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B229C7AC-603F-44F5-B0A0-64E6251F9C3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5AD7D3E-9C0D-4FCD-8C9E-857D282A3B2C}"/>
              </a:ext>
            </a:extLst>
          </p:cNvPr>
          <p:cNvSpPr>
            <a:spLocks noGrp="1"/>
          </p:cNvSpPr>
          <p:nvPr>
            <p:ph type="sldNum" sz="quarter" idx="12"/>
          </p:nvPr>
        </p:nvSpPr>
        <p:spPr/>
        <p:txBody>
          <a:bodyPr/>
          <a:lstStyle/>
          <a:p>
            <a:fld id="{8F5CE88E-89A4-4243-AB1D-44322647EED2}" type="slidenum">
              <a:rPr lang="en-US" smtClean="0"/>
              <a:t>30</a:t>
            </a:fld>
            <a:endParaRPr lang="en-US" dirty="0"/>
          </a:p>
        </p:txBody>
      </p:sp>
      <p:graphicFrame>
        <p:nvGraphicFramePr>
          <p:cNvPr id="5" name="Object 4">
            <a:extLst>
              <a:ext uri="{FF2B5EF4-FFF2-40B4-BE49-F238E27FC236}">
                <a16:creationId xmlns:a16="http://schemas.microsoft.com/office/drawing/2014/main" id="{48286719-5FA9-42DA-84E4-F16D9ACCA9DF}"/>
              </a:ext>
            </a:extLst>
          </p:cNvPr>
          <p:cNvGraphicFramePr>
            <a:graphicFrameLocks noChangeAspect="1"/>
          </p:cNvGraphicFramePr>
          <p:nvPr>
            <p:extLst>
              <p:ext uri="{D42A27DB-BD31-4B8C-83A1-F6EECF244321}">
                <p14:modId xmlns:p14="http://schemas.microsoft.com/office/powerpoint/2010/main" val="3902846733"/>
              </p:ext>
            </p:extLst>
          </p:nvPr>
        </p:nvGraphicFramePr>
        <p:xfrm>
          <a:off x="4415015" y="2819400"/>
          <a:ext cx="4327525" cy="3187700"/>
        </p:xfrm>
        <a:graphic>
          <a:graphicData uri="http://schemas.openxmlformats.org/presentationml/2006/ole">
            <mc:AlternateContent xmlns:mc="http://schemas.openxmlformats.org/markup-compatibility/2006">
              <mc:Choice xmlns:v="urn:schemas-microsoft-com:vml" Requires="v">
                <p:oleObj name="Prism Project" r:id="rId3" imgW="4104000" imgH="3024000" progId="Prism5.Document">
                  <p:embed/>
                </p:oleObj>
              </mc:Choice>
              <mc:Fallback>
                <p:oleObj name="Prism Project" r:id="rId3" imgW="4104000" imgH="3024000" progId="Prism5.Document">
                  <p:embed/>
                  <p:pic>
                    <p:nvPicPr>
                      <p:cNvPr id="5" name="Object 4">
                        <a:extLst>
                          <a:ext uri="{FF2B5EF4-FFF2-40B4-BE49-F238E27FC236}">
                            <a16:creationId xmlns:a16="http://schemas.microsoft.com/office/drawing/2014/main" id="{48286719-5FA9-42DA-84E4-F16D9ACCA9DF}"/>
                          </a:ext>
                        </a:extLst>
                      </p:cNvPr>
                      <p:cNvPicPr/>
                      <p:nvPr/>
                    </p:nvPicPr>
                    <p:blipFill>
                      <a:blip r:embed="rId4"/>
                      <a:stretch>
                        <a:fillRect/>
                      </a:stretch>
                    </p:blipFill>
                    <p:spPr>
                      <a:xfrm>
                        <a:off x="4415015" y="2819400"/>
                        <a:ext cx="4327525" cy="31877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A9129B8-59CA-4118-8C66-0B836AD943DB}"/>
              </a:ext>
            </a:extLst>
          </p:cNvPr>
          <p:cNvGraphicFramePr>
            <a:graphicFrameLocks noChangeAspect="1"/>
          </p:cNvGraphicFramePr>
          <p:nvPr>
            <p:extLst>
              <p:ext uri="{D42A27DB-BD31-4B8C-83A1-F6EECF244321}">
                <p14:modId xmlns:p14="http://schemas.microsoft.com/office/powerpoint/2010/main" val="3574535817"/>
              </p:ext>
            </p:extLst>
          </p:nvPr>
        </p:nvGraphicFramePr>
        <p:xfrm>
          <a:off x="482777" y="2800350"/>
          <a:ext cx="4236786" cy="3225800"/>
        </p:xfrm>
        <a:graphic>
          <a:graphicData uri="http://schemas.openxmlformats.org/presentationml/2006/ole">
            <mc:AlternateContent xmlns:mc="http://schemas.openxmlformats.org/markup-compatibility/2006">
              <mc:Choice xmlns:v="urn:schemas-microsoft-com:vml" Requires="v">
                <p:oleObj name="Prism Project" r:id="rId5" imgW="4140000" imgH="3060000" progId="Prism5.Document">
                  <p:embed/>
                </p:oleObj>
              </mc:Choice>
              <mc:Fallback>
                <p:oleObj name="Prism Project" r:id="rId5" imgW="4140000" imgH="3060000" progId="Prism5.Document">
                  <p:embed/>
                  <p:pic>
                    <p:nvPicPr>
                      <p:cNvPr id="6" name="Object 5">
                        <a:extLst>
                          <a:ext uri="{FF2B5EF4-FFF2-40B4-BE49-F238E27FC236}">
                            <a16:creationId xmlns:a16="http://schemas.microsoft.com/office/drawing/2014/main" id="{3A9129B8-59CA-4118-8C66-0B836AD943DB}"/>
                          </a:ext>
                        </a:extLst>
                      </p:cNvPr>
                      <p:cNvPicPr/>
                      <p:nvPr/>
                    </p:nvPicPr>
                    <p:blipFill>
                      <a:blip r:embed="rId6"/>
                      <a:stretch>
                        <a:fillRect/>
                      </a:stretch>
                    </p:blipFill>
                    <p:spPr>
                      <a:xfrm>
                        <a:off x="482777" y="2800350"/>
                        <a:ext cx="4236786" cy="3225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8EE19A5-140F-444D-BBA6-4AC3B9B32E1D}"/>
              </a:ext>
            </a:extLst>
          </p:cNvPr>
          <p:cNvGraphicFramePr>
            <a:graphicFrameLocks noChangeAspect="1"/>
          </p:cNvGraphicFramePr>
          <p:nvPr>
            <p:extLst>
              <p:ext uri="{D42A27DB-BD31-4B8C-83A1-F6EECF244321}">
                <p14:modId xmlns:p14="http://schemas.microsoft.com/office/powerpoint/2010/main" val="3572420083"/>
              </p:ext>
            </p:extLst>
          </p:nvPr>
        </p:nvGraphicFramePr>
        <p:xfrm>
          <a:off x="8437993" y="3274167"/>
          <a:ext cx="3063910" cy="2278166"/>
        </p:xfrm>
        <a:graphic>
          <a:graphicData uri="http://schemas.openxmlformats.org/presentationml/2006/ole">
            <mc:AlternateContent xmlns:mc="http://schemas.openxmlformats.org/markup-compatibility/2006">
              <mc:Choice xmlns:v="urn:schemas-microsoft-com:vml" Requires="v">
                <p:oleObj name="Prism Project" r:id="rId7" imgW="2952000" imgH="2196000" progId="Prism5.Document">
                  <p:embed/>
                </p:oleObj>
              </mc:Choice>
              <mc:Fallback>
                <p:oleObj name="Prism Project" r:id="rId7" imgW="2952000" imgH="2196000" progId="Prism5.Document">
                  <p:embed/>
                  <p:pic>
                    <p:nvPicPr>
                      <p:cNvPr id="7" name="Object 6">
                        <a:extLst>
                          <a:ext uri="{FF2B5EF4-FFF2-40B4-BE49-F238E27FC236}">
                            <a16:creationId xmlns:a16="http://schemas.microsoft.com/office/drawing/2014/main" id="{B8EE19A5-140F-444D-BBA6-4AC3B9B32E1D}"/>
                          </a:ext>
                        </a:extLst>
                      </p:cNvPr>
                      <p:cNvPicPr/>
                      <p:nvPr/>
                    </p:nvPicPr>
                    <p:blipFill>
                      <a:blip r:embed="rId8"/>
                      <a:stretch>
                        <a:fillRect/>
                      </a:stretch>
                    </p:blipFill>
                    <p:spPr>
                      <a:xfrm>
                        <a:off x="8437993" y="3274167"/>
                        <a:ext cx="3063910" cy="2278166"/>
                      </a:xfrm>
                      <a:prstGeom prst="rect">
                        <a:avLst/>
                      </a:prstGeom>
                    </p:spPr>
                  </p:pic>
                </p:oleObj>
              </mc:Fallback>
            </mc:AlternateContent>
          </a:graphicData>
        </a:graphic>
      </p:graphicFrame>
      <p:sp>
        <p:nvSpPr>
          <p:cNvPr id="8" name="TextBox 8">
            <a:extLst>
              <a:ext uri="{FF2B5EF4-FFF2-40B4-BE49-F238E27FC236}">
                <a16:creationId xmlns:a16="http://schemas.microsoft.com/office/drawing/2014/main" id="{2A5B2E81-A0AD-4533-A8ED-FE91DED0504A}"/>
              </a:ext>
            </a:extLst>
          </p:cNvPr>
          <p:cNvSpPr txBox="1"/>
          <p:nvPr/>
        </p:nvSpPr>
        <p:spPr>
          <a:xfrm>
            <a:off x="9969948" y="4130737"/>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graphicFrame>
        <p:nvGraphicFramePr>
          <p:cNvPr id="9" name="Table 14">
            <a:extLst>
              <a:ext uri="{FF2B5EF4-FFF2-40B4-BE49-F238E27FC236}">
                <a16:creationId xmlns:a16="http://schemas.microsoft.com/office/drawing/2014/main" id="{BCC2ED89-D32C-4A0E-BAFF-895E037CEB48}"/>
              </a:ext>
            </a:extLst>
          </p:cNvPr>
          <p:cNvGraphicFramePr>
            <a:graphicFrameLocks noGrp="1"/>
          </p:cNvGraphicFramePr>
          <p:nvPr>
            <p:extLst>
              <p:ext uri="{D42A27DB-BD31-4B8C-83A1-F6EECF244321}">
                <p14:modId xmlns:p14="http://schemas.microsoft.com/office/powerpoint/2010/main" val="2006488875"/>
              </p:ext>
            </p:extLst>
          </p:nvPr>
        </p:nvGraphicFramePr>
        <p:xfrm>
          <a:off x="9532721" y="5462193"/>
          <a:ext cx="1878963" cy="548640"/>
        </p:xfrm>
        <a:graphic>
          <a:graphicData uri="http://schemas.openxmlformats.org/drawingml/2006/table">
            <a:tbl>
              <a:tblPr firstRow="1" bandRow="1">
                <a:tableStyleId>{5C22544A-7EE6-4342-B048-85BDC9FD1C3A}</a:tableStyleId>
              </a:tblPr>
              <a:tblGrid>
                <a:gridCol w="626321">
                  <a:extLst>
                    <a:ext uri="{9D8B030D-6E8A-4147-A177-3AD203B41FA5}">
                      <a16:colId xmlns:a16="http://schemas.microsoft.com/office/drawing/2014/main" val="3314095768"/>
                    </a:ext>
                  </a:extLst>
                </a:gridCol>
                <a:gridCol w="626321">
                  <a:extLst>
                    <a:ext uri="{9D8B030D-6E8A-4147-A177-3AD203B41FA5}">
                      <a16:colId xmlns:a16="http://schemas.microsoft.com/office/drawing/2014/main" val="2843859944"/>
                    </a:ext>
                  </a:extLst>
                </a:gridCol>
                <a:gridCol w="626321">
                  <a:extLst>
                    <a:ext uri="{9D8B030D-6E8A-4147-A177-3AD203B41FA5}">
                      <a16:colId xmlns:a16="http://schemas.microsoft.com/office/drawing/2014/main" val="2187845357"/>
                    </a:ext>
                  </a:extLst>
                </a:gridCol>
              </a:tblGrid>
              <a:tr h="252203">
                <a:tc>
                  <a:txBody>
                    <a:bodyPr/>
                    <a:lstStyle/>
                    <a:p>
                      <a:pPr algn="ctr"/>
                      <a:r>
                        <a:rPr lang="en-US" sz="12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501558"/>
                  </a:ext>
                </a:extLst>
              </a:tr>
              <a:tr h="252203">
                <a:tc>
                  <a:txBody>
                    <a:bodyPr/>
                    <a:lstStyle/>
                    <a:p>
                      <a:pPr algn="ctr"/>
                      <a:r>
                        <a:rPr lang="en-US" sz="12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820543"/>
                  </a:ext>
                </a:extLst>
              </a:tr>
            </a:tbl>
          </a:graphicData>
        </a:graphic>
      </p:graphicFrame>
      <p:sp>
        <p:nvSpPr>
          <p:cNvPr id="10" name="TextBox 9">
            <a:extLst>
              <a:ext uri="{FF2B5EF4-FFF2-40B4-BE49-F238E27FC236}">
                <a16:creationId xmlns:a16="http://schemas.microsoft.com/office/drawing/2014/main" id="{1A1D2D3C-A3EA-4F46-8CBE-1A630696C73C}"/>
              </a:ext>
            </a:extLst>
          </p:cNvPr>
          <p:cNvSpPr txBox="1"/>
          <p:nvPr/>
        </p:nvSpPr>
        <p:spPr>
          <a:xfrm>
            <a:off x="8481206" y="5496157"/>
            <a:ext cx="1094727" cy="276999"/>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rPr>
              <a:t>ATP </a:t>
            </a:r>
          </a:p>
        </p:txBody>
      </p:sp>
      <p:sp>
        <p:nvSpPr>
          <p:cNvPr id="11" name="TextBox 10">
            <a:extLst>
              <a:ext uri="{FF2B5EF4-FFF2-40B4-BE49-F238E27FC236}">
                <a16:creationId xmlns:a16="http://schemas.microsoft.com/office/drawing/2014/main" id="{2636FD60-D58F-4958-A0D7-86D7D2B5A365}"/>
              </a:ext>
            </a:extLst>
          </p:cNvPr>
          <p:cNvSpPr txBox="1"/>
          <p:nvPr/>
        </p:nvSpPr>
        <p:spPr>
          <a:xfrm>
            <a:off x="8491949" y="5771427"/>
            <a:ext cx="1094727" cy="276999"/>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rPr>
              <a:t>E3: PIAS1</a:t>
            </a:r>
          </a:p>
        </p:txBody>
      </p:sp>
      <p:cxnSp>
        <p:nvCxnSpPr>
          <p:cNvPr id="12" name="Straight Connector 11">
            <a:extLst>
              <a:ext uri="{FF2B5EF4-FFF2-40B4-BE49-F238E27FC236}">
                <a16:creationId xmlns:a16="http://schemas.microsoft.com/office/drawing/2014/main" id="{F0BF5AC1-DF16-498A-BD0A-28C5DB58BE37}"/>
              </a:ext>
            </a:extLst>
          </p:cNvPr>
          <p:cNvCxnSpPr>
            <a:cxnSpLocks/>
          </p:cNvCxnSpPr>
          <p:nvPr/>
        </p:nvCxnSpPr>
        <p:spPr>
          <a:xfrm>
            <a:off x="9730494" y="3479159"/>
            <a:ext cx="148341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7F03DCF-353A-4C9F-937C-D7E81F324313}"/>
              </a:ext>
            </a:extLst>
          </p:cNvPr>
          <p:cNvCxnSpPr>
            <a:cxnSpLocks/>
          </p:cNvCxnSpPr>
          <p:nvPr/>
        </p:nvCxnSpPr>
        <p:spPr>
          <a:xfrm>
            <a:off x="10498300" y="3638317"/>
            <a:ext cx="71560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3737E3B-EC44-4B67-A405-4C3D2621CA72}"/>
              </a:ext>
            </a:extLst>
          </p:cNvPr>
          <p:cNvCxnSpPr>
            <a:cxnSpLocks/>
          </p:cNvCxnSpPr>
          <p:nvPr/>
        </p:nvCxnSpPr>
        <p:spPr>
          <a:xfrm>
            <a:off x="9879976" y="4339561"/>
            <a:ext cx="708304" cy="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8">
            <a:extLst>
              <a:ext uri="{FF2B5EF4-FFF2-40B4-BE49-F238E27FC236}">
                <a16:creationId xmlns:a16="http://schemas.microsoft.com/office/drawing/2014/main" id="{F739B997-CBE2-47AE-B67B-6C09A1A28EE1}"/>
              </a:ext>
            </a:extLst>
          </p:cNvPr>
          <p:cNvSpPr txBox="1"/>
          <p:nvPr/>
        </p:nvSpPr>
        <p:spPr>
          <a:xfrm>
            <a:off x="10313036" y="3278618"/>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sp>
        <p:nvSpPr>
          <p:cNvPr id="19" name="TextBox 8">
            <a:extLst>
              <a:ext uri="{FF2B5EF4-FFF2-40B4-BE49-F238E27FC236}">
                <a16:creationId xmlns:a16="http://schemas.microsoft.com/office/drawing/2014/main" id="{6EF7BE15-F0EC-4A38-A6B4-D604420FD7D7}"/>
              </a:ext>
            </a:extLst>
          </p:cNvPr>
          <p:cNvSpPr txBox="1"/>
          <p:nvPr/>
        </p:nvSpPr>
        <p:spPr>
          <a:xfrm>
            <a:off x="10648235" y="3457775"/>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sp>
        <p:nvSpPr>
          <p:cNvPr id="21" name="TextBox 20">
            <a:extLst>
              <a:ext uri="{FF2B5EF4-FFF2-40B4-BE49-F238E27FC236}">
                <a16:creationId xmlns:a16="http://schemas.microsoft.com/office/drawing/2014/main" id="{3CFCC937-F0FA-468E-B39B-3AD0EA0D6060}"/>
              </a:ext>
            </a:extLst>
          </p:cNvPr>
          <p:cNvSpPr txBox="1"/>
          <p:nvPr/>
        </p:nvSpPr>
        <p:spPr>
          <a:xfrm>
            <a:off x="871883" y="2898161"/>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ED39736C-85B2-4F60-93F2-B761BCB651D2}"/>
              </a:ext>
            </a:extLst>
          </p:cNvPr>
          <p:cNvSpPr txBox="1"/>
          <p:nvPr/>
        </p:nvSpPr>
        <p:spPr>
          <a:xfrm>
            <a:off x="4838133" y="2940382"/>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23" name="TextBox 22">
            <a:extLst>
              <a:ext uri="{FF2B5EF4-FFF2-40B4-BE49-F238E27FC236}">
                <a16:creationId xmlns:a16="http://schemas.microsoft.com/office/drawing/2014/main" id="{0303FCBC-B92A-48DC-A9AA-068B78933802}"/>
              </a:ext>
            </a:extLst>
          </p:cNvPr>
          <p:cNvSpPr txBox="1"/>
          <p:nvPr/>
        </p:nvSpPr>
        <p:spPr>
          <a:xfrm>
            <a:off x="8609674" y="2907972"/>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8545AC0C-B01A-4773-83D4-A1F3799AB149}"/>
              </a:ext>
            </a:extLst>
          </p:cNvPr>
          <p:cNvSpPr txBox="1"/>
          <p:nvPr/>
        </p:nvSpPr>
        <p:spPr>
          <a:xfrm>
            <a:off x="8279410" y="6112044"/>
            <a:ext cx="3626451" cy="369332"/>
          </a:xfrm>
          <a:prstGeom prst="rect">
            <a:avLst/>
          </a:prstGeom>
          <a:noFill/>
        </p:spPr>
        <p:txBody>
          <a:bodyPr wrap="square">
            <a:spAutoFit/>
          </a:bodyPr>
          <a:lstStyle/>
          <a:p>
            <a:r>
              <a:rPr lang="en-US" dirty="0"/>
              <a:t>T-test n = 3, p&lt;0.0001*** p&lt;0.001** </a:t>
            </a:r>
          </a:p>
        </p:txBody>
      </p:sp>
      <p:sp>
        <p:nvSpPr>
          <p:cNvPr id="26" name="TextBox 25">
            <a:extLst>
              <a:ext uri="{FF2B5EF4-FFF2-40B4-BE49-F238E27FC236}">
                <a16:creationId xmlns:a16="http://schemas.microsoft.com/office/drawing/2014/main" id="{4424B702-D3DE-402B-B02A-DCC34D709EC0}"/>
              </a:ext>
            </a:extLst>
          </p:cNvPr>
          <p:cNvSpPr txBox="1"/>
          <p:nvPr/>
        </p:nvSpPr>
        <p:spPr>
          <a:xfrm>
            <a:off x="0" y="6453938"/>
            <a:ext cx="14136414"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UCR Disclosure ”FRET based</a:t>
            </a:r>
            <a:r>
              <a:rPr lang="en-US" sz="1100" b="0" i="0" dirty="0">
                <a:solidFill>
                  <a:srgbClr val="222222"/>
                </a:solidFill>
                <a:effectLst/>
                <a:latin typeface="Arial" panose="020B0604020202020204" pitchFamily="34" charset="0"/>
              </a:rPr>
              <a:t> SUMOE3 Ligase Assay” 06/2019</a:t>
            </a:r>
            <a:endParaRPr lang="en-US" sz="1100" dirty="0"/>
          </a:p>
        </p:txBody>
      </p:sp>
    </p:spTree>
    <p:extLst>
      <p:ext uri="{BB962C8B-B14F-4D97-AF65-F5344CB8AC3E}">
        <p14:creationId xmlns:p14="http://schemas.microsoft.com/office/powerpoint/2010/main" val="1977532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CB56-EFCB-43AD-ADF4-9F2EF01B0060}"/>
              </a:ext>
            </a:extLst>
          </p:cNvPr>
          <p:cNvSpPr>
            <a:spLocks noGrp="1"/>
          </p:cNvSpPr>
          <p:nvPr>
            <p:ph type="title"/>
          </p:nvPr>
        </p:nvSpPr>
        <p:spPr/>
        <p:txBody>
          <a:bodyPr>
            <a:no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Mass Spectrometry Identified SUMO1 modified lysine </a:t>
            </a:r>
            <a:br>
              <a:rPr lang="en-US" sz="3200" dirty="0">
                <a:effectLst/>
                <a:ea typeface="Times" panose="02020603050405020304" pitchFamily="18" charset="0"/>
                <a:cs typeface="Times New Roman" panose="02020603050405020304" pitchFamily="18" charset="0"/>
              </a:rPr>
            </a:br>
            <a:endParaRPr lang="en-US" sz="3200" dirty="0"/>
          </a:p>
        </p:txBody>
      </p:sp>
      <p:sp>
        <p:nvSpPr>
          <p:cNvPr id="4" name="TextBox 3">
            <a:extLst>
              <a:ext uri="{FF2B5EF4-FFF2-40B4-BE49-F238E27FC236}">
                <a16:creationId xmlns:a16="http://schemas.microsoft.com/office/drawing/2014/main" id="{E2220A24-2AF4-4D75-9B59-71BE5CDB46BB}"/>
              </a:ext>
            </a:extLst>
          </p:cNvPr>
          <p:cNvSpPr txBox="1"/>
          <p:nvPr/>
        </p:nvSpPr>
        <p:spPr>
          <a:xfrm>
            <a:off x="9876122" y="5187933"/>
            <a:ext cx="838198" cy="369332"/>
          </a:xfrm>
          <a:prstGeom prst="rect">
            <a:avLst/>
          </a:prstGeom>
          <a:noFill/>
        </p:spPr>
        <p:txBody>
          <a:bodyPr wrap="square" rtlCol="0">
            <a:spAutoFit/>
          </a:bodyPr>
          <a:lstStyle/>
          <a:p>
            <a:r>
              <a:rPr lang="en-US" b="1" dirty="0"/>
              <a:t>K252</a:t>
            </a:r>
          </a:p>
        </p:txBody>
      </p:sp>
      <p:sp>
        <p:nvSpPr>
          <p:cNvPr id="5" name="TextBox 4">
            <a:extLst>
              <a:ext uri="{FF2B5EF4-FFF2-40B4-BE49-F238E27FC236}">
                <a16:creationId xmlns:a16="http://schemas.microsoft.com/office/drawing/2014/main" id="{EF5226B8-B26B-4705-9802-D97B8BB6AA70}"/>
              </a:ext>
            </a:extLst>
          </p:cNvPr>
          <p:cNvSpPr txBox="1"/>
          <p:nvPr/>
        </p:nvSpPr>
        <p:spPr>
          <a:xfrm>
            <a:off x="2226742" y="5350808"/>
            <a:ext cx="838198" cy="369332"/>
          </a:xfrm>
          <a:prstGeom prst="rect">
            <a:avLst/>
          </a:prstGeom>
          <a:noFill/>
        </p:spPr>
        <p:txBody>
          <a:bodyPr wrap="square" rtlCol="0">
            <a:spAutoFit/>
          </a:bodyPr>
          <a:lstStyle/>
          <a:p>
            <a:r>
              <a:rPr lang="en-US" b="1" dirty="0"/>
              <a:t>K21</a:t>
            </a:r>
          </a:p>
        </p:txBody>
      </p:sp>
      <p:sp>
        <p:nvSpPr>
          <p:cNvPr id="6" name="Rectangle: Rounded Corners 5">
            <a:extLst>
              <a:ext uri="{FF2B5EF4-FFF2-40B4-BE49-F238E27FC236}">
                <a16:creationId xmlns:a16="http://schemas.microsoft.com/office/drawing/2014/main" id="{D9FF85AB-9579-4C55-97A3-56053CA9D846}"/>
              </a:ext>
            </a:extLst>
          </p:cNvPr>
          <p:cNvSpPr/>
          <p:nvPr/>
        </p:nvSpPr>
        <p:spPr>
          <a:xfrm>
            <a:off x="1970809" y="5915869"/>
            <a:ext cx="8250382" cy="285750"/>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195D681-0C5F-4572-885D-D1B622E13C59}"/>
              </a:ext>
            </a:extLst>
          </p:cNvPr>
          <p:cNvCxnSpPr/>
          <p:nvPr/>
        </p:nvCxnSpPr>
        <p:spPr>
          <a:xfrm>
            <a:off x="2495550"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86C0656B-FB05-49A8-B272-7225669F2F0D}"/>
              </a:ext>
            </a:extLst>
          </p:cNvPr>
          <p:cNvCxnSpPr/>
          <p:nvPr/>
        </p:nvCxnSpPr>
        <p:spPr>
          <a:xfrm>
            <a:off x="2679122"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69511D71-0D26-43D3-B3E8-35D10D956898}"/>
              </a:ext>
            </a:extLst>
          </p:cNvPr>
          <p:cNvCxnSpPr/>
          <p:nvPr/>
        </p:nvCxnSpPr>
        <p:spPr>
          <a:xfrm>
            <a:off x="9180368"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AFA9552F-8F06-43BE-B619-91F9402AB263}"/>
              </a:ext>
            </a:extLst>
          </p:cNvPr>
          <p:cNvCxnSpPr/>
          <p:nvPr/>
        </p:nvCxnSpPr>
        <p:spPr>
          <a:xfrm>
            <a:off x="9684327" y="5915869"/>
            <a:ext cx="0" cy="285750"/>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771B0509-8D34-453E-BD35-49129D3D07D4}"/>
              </a:ext>
            </a:extLst>
          </p:cNvPr>
          <p:cNvCxnSpPr/>
          <p:nvPr/>
        </p:nvCxnSpPr>
        <p:spPr>
          <a:xfrm>
            <a:off x="9930245" y="5915869"/>
            <a:ext cx="0" cy="285750"/>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01874868-CCB0-451C-8FCD-E295ADFBB467}"/>
              </a:ext>
            </a:extLst>
          </p:cNvPr>
          <p:cNvCxnSpPr/>
          <p:nvPr/>
        </p:nvCxnSpPr>
        <p:spPr>
          <a:xfrm>
            <a:off x="10176163"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55F33329-4F0C-49FA-9F88-2AB2EAB1D592}"/>
              </a:ext>
            </a:extLst>
          </p:cNvPr>
          <p:cNvCxnSpPr>
            <a:cxnSpLocks/>
          </p:cNvCxnSpPr>
          <p:nvPr/>
        </p:nvCxnSpPr>
        <p:spPr>
          <a:xfrm>
            <a:off x="2495550" y="5653553"/>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356FA4-482A-4D11-B10E-FB15EE6D01FA}"/>
              </a:ext>
            </a:extLst>
          </p:cNvPr>
          <p:cNvCxnSpPr>
            <a:cxnSpLocks/>
          </p:cNvCxnSpPr>
          <p:nvPr/>
        </p:nvCxnSpPr>
        <p:spPr>
          <a:xfrm>
            <a:off x="9180367" y="5668521"/>
            <a:ext cx="1"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997011-FAA9-4FB9-B765-B4CF7ACEA231}"/>
              </a:ext>
            </a:extLst>
          </p:cNvPr>
          <p:cNvCxnSpPr>
            <a:cxnSpLocks/>
          </p:cNvCxnSpPr>
          <p:nvPr/>
        </p:nvCxnSpPr>
        <p:spPr>
          <a:xfrm>
            <a:off x="9684326" y="5446363"/>
            <a:ext cx="0" cy="42602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E7D815-B278-4D3C-BF15-2CC13F4D150E}"/>
              </a:ext>
            </a:extLst>
          </p:cNvPr>
          <p:cNvCxnSpPr>
            <a:cxnSpLocks/>
          </p:cNvCxnSpPr>
          <p:nvPr/>
        </p:nvCxnSpPr>
        <p:spPr>
          <a:xfrm>
            <a:off x="9911192" y="5107741"/>
            <a:ext cx="1" cy="7545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240865-2472-4AB4-ADA8-87B4A3BE920D}"/>
              </a:ext>
            </a:extLst>
          </p:cNvPr>
          <p:cNvCxnSpPr>
            <a:cxnSpLocks/>
          </p:cNvCxnSpPr>
          <p:nvPr/>
        </p:nvCxnSpPr>
        <p:spPr>
          <a:xfrm>
            <a:off x="10169222" y="5455507"/>
            <a:ext cx="0" cy="42602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67313B-6C80-454E-B160-80C4D5A044D2}"/>
              </a:ext>
            </a:extLst>
          </p:cNvPr>
          <p:cNvSpPr txBox="1"/>
          <p:nvPr/>
        </p:nvSpPr>
        <p:spPr>
          <a:xfrm>
            <a:off x="2466674" y="5645929"/>
            <a:ext cx="838198" cy="307777"/>
          </a:xfrm>
          <a:prstGeom prst="rect">
            <a:avLst/>
          </a:prstGeom>
          <a:noFill/>
        </p:spPr>
        <p:txBody>
          <a:bodyPr wrap="square" rtlCol="0">
            <a:spAutoFit/>
          </a:bodyPr>
          <a:lstStyle/>
          <a:p>
            <a:r>
              <a:rPr lang="en-US" sz="1400" dirty="0"/>
              <a:t>K35</a:t>
            </a:r>
            <a:endParaRPr lang="en-US" dirty="0"/>
          </a:p>
        </p:txBody>
      </p:sp>
      <p:sp>
        <p:nvSpPr>
          <p:cNvPr id="19" name="TextBox 18">
            <a:extLst>
              <a:ext uri="{FF2B5EF4-FFF2-40B4-BE49-F238E27FC236}">
                <a16:creationId xmlns:a16="http://schemas.microsoft.com/office/drawing/2014/main" id="{6647F6B0-A190-43BA-82EC-8E1BAB152888}"/>
              </a:ext>
            </a:extLst>
          </p:cNvPr>
          <p:cNvSpPr txBox="1"/>
          <p:nvPr/>
        </p:nvSpPr>
        <p:spPr>
          <a:xfrm>
            <a:off x="8830547" y="5365267"/>
            <a:ext cx="838198" cy="369332"/>
          </a:xfrm>
          <a:prstGeom prst="rect">
            <a:avLst/>
          </a:prstGeom>
          <a:noFill/>
        </p:spPr>
        <p:txBody>
          <a:bodyPr wrap="square" rtlCol="0">
            <a:spAutoFit/>
          </a:bodyPr>
          <a:lstStyle/>
          <a:p>
            <a:r>
              <a:rPr lang="en-US" b="1" dirty="0"/>
              <a:t>K187</a:t>
            </a:r>
          </a:p>
        </p:txBody>
      </p:sp>
      <p:sp>
        <p:nvSpPr>
          <p:cNvPr id="20" name="TextBox 19">
            <a:extLst>
              <a:ext uri="{FF2B5EF4-FFF2-40B4-BE49-F238E27FC236}">
                <a16:creationId xmlns:a16="http://schemas.microsoft.com/office/drawing/2014/main" id="{FBFFD68F-F3C0-4F10-9305-8F517DC3F944}"/>
              </a:ext>
            </a:extLst>
          </p:cNvPr>
          <p:cNvSpPr txBox="1"/>
          <p:nvPr/>
        </p:nvSpPr>
        <p:spPr>
          <a:xfrm>
            <a:off x="9296401" y="5138631"/>
            <a:ext cx="838198" cy="369332"/>
          </a:xfrm>
          <a:prstGeom prst="rect">
            <a:avLst/>
          </a:prstGeom>
          <a:noFill/>
        </p:spPr>
        <p:txBody>
          <a:bodyPr wrap="square" rtlCol="0">
            <a:spAutoFit/>
          </a:bodyPr>
          <a:lstStyle/>
          <a:p>
            <a:r>
              <a:rPr lang="en-US" b="1" dirty="0"/>
              <a:t>K230</a:t>
            </a:r>
          </a:p>
        </p:txBody>
      </p:sp>
      <p:sp>
        <p:nvSpPr>
          <p:cNvPr id="21" name="TextBox 20">
            <a:extLst>
              <a:ext uri="{FF2B5EF4-FFF2-40B4-BE49-F238E27FC236}">
                <a16:creationId xmlns:a16="http://schemas.microsoft.com/office/drawing/2014/main" id="{637ECBA5-41DD-4547-998A-1E5D38626269}"/>
              </a:ext>
            </a:extLst>
          </p:cNvPr>
          <p:cNvSpPr txBox="1"/>
          <p:nvPr/>
        </p:nvSpPr>
        <p:spPr>
          <a:xfrm>
            <a:off x="9540018" y="4844211"/>
            <a:ext cx="838198" cy="369332"/>
          </a:xfrm>
          <a:prstGeom prst="rect">
            <a:avLst/>
          </a:prstGeom>
          <a:noFill/>
        </p:spPr>
        <p:txBody>
          <a:bodyPr wrap="square" rtlCol="0">
            <a:spAutoFit/>
          </a:bodyPr>
          <a:lstStyle/>
          <a:p>
            <a:r>
              <a:rPr lang="en-US" b="1" dirty="0"/>
              <a:t>K242</a:t>
            </a:r>
          </a:p>
        </p:txBody>
      </p:sp>
      <p:cxnSp>
        <p:nvCxnSpPr>
          <p:cNvPr id="22" name="Straight Connector 21">
            <a:extLst>
              <a:ext uri="{FF2B5EF4-FFF2-40B4-BE49-F238E27FC236}">
                <a16:creationId xmlns:a16="http://schemas.microsoft.com/office/drawing/2014/main" id="{10766375-ABD2-46AC-BE41-1D7B11B39A56}"/>
              </a:ext>
            </a:extLst>
          </p:cNvPr>
          <p:cNvCxnSpPr/>
          <p:nvPr/>
        </p:nvCxnSpPr>
        <p:spPr>
          <a:xfrm>
            <a:off x="3025485"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512BED35-6A11-47E5-A915-9BA72E1C0261}"/>
              </a:ext>
            </a:extLst>
          </p:cNvPr>
          <p:cNvCxnSpPr/>
          <p:nvPr/>
        </p:nvCxnSpPr>
        <p:spPr>
          <a:xfrm>
            <a:off x="3338944"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237FE22B-8993-4660-99AC-3DB65195DC68}"/>
              </a:ext>
            </a:extLst>
          </p:cNvPr>
          <p:cNvSpPr txBox="1"/>
          <p:nvPr/>
        </p:nvSpPr>
        <p:spPr>
          <a:xfrm>
            <a:off x="5413778" y="5897616"/>
            <a:ext cx="1622775" cy="307777"/>
          </a:xfrm>
          <a:prstGeom prst="rect">
            <a:avLst/>
          </a:prstGeom>
          <a:noFill/>
        </p:spPr>
        <p:txBody>
          <a:bodyPr wrap="square" rtlCol="0">
            <a:spAutoFit/>
          </a:bodyPr>
          <a:lstStyle/>
          <a:p>
            <a:r>
              <a:rPr lang="en-US" sz="1400" b="1" dirty="0"/>
              <a:t>Puerto Rico/1934</a:t>
            </a:r>
          </a:p>
        </p:txBody>
      </p:sp>
      <p:sp>
        <p:nvSpPr>
          <p:cNvPr id="25" name="TextBox 24">
            <a:extLst>
              <a:ext uri="{FF2B5EF4-FFF2-40B4-BE49-F238E27FC236}">
                <a16:creationId xmlns:a16="http://schemas.microsoft.com/office/drawing/2014/main" id="{442A9B2E-A37D-4DF4-9D1F-636026EBD9C7}"/>
              </a:ext>
            </a:extLst>
          </p:cNvPr>
          <p:cNvSpPr txBox="1"/>
          <p:nvPr/>
        </p:nvSpPr>
        <p:spPr>
          <a:xfrm>
            <a:off x="2808137" y="5637849"/>
            <a:ext cx="838198" cy="307777"/>
          </a:xfrm>
          <a:prstGeom prst="rect">
            <a:avLst/>
          </a:prstGeom>
          <a:noFill/>
        </p:spPr>
        <p:txBody>
          <a:bodyPr wrap="square" rtlCol="0">
            <a:spAutoFit/>
          </a:bodyPr>
          <a:lstStyle/>
          <a:p>
            <a:r>
              <a:rPr lang="en-US" sz="1400" dirty="0"/>
              <a:t>K47</a:t>
            </a:r>
          </a:p>
        </p:txBody>
      </p:sp>
      <p:sp>
        <p:nvSpPr>
          <p:cNvPr id="26" name="TextBox 25">
            <a:extLst>
              <a:ext uri="{FF2B5EF4-FFF2-40B4-BE49-F238E27FC236}">
                <a16:creationId xmlns:a16="http://schemas.microsoft.com/office/drawing/2014/main" id="{94648A70-BDCC-4A29-BBBE-97A0E76D3F5E}"/>
              </a:ext>
            </a:extLst>
          </p:cNvPr>
          <p:cNvSpPr txBox="1"/>
          <p:nvPr/>
        </p:nvSpPr>
        <p:spPr>
          <a:xfrm>
            <a:off x="3873200" y="5645689"/>
            <a:ext cx="1894757" cy="307777"/>
          </a:xfrm>
          <a:prstGeom prst="rect">
            <a:avLst/>
          </a:prstGeom>
          <a:noFill/>
        </p:spPr>
        <p:txBody>
          <a:bodyPr wrap="square" rtlCol="0">
            <a:spAutoFit/>
          </a:bodyPr>
          <a:lstStyle/>
          <a:p>
            <a:r>
              <a:rPr lang="en-US" sz="1400" dirty="0"/>
              <a:t>K95, 98, 102, 104,113</a:t>
            </a:r>
          </a:p>
        </p:txBody>
      </p:sp>
      <p:sp>
        <p:nvSpPr>
          <p:cNvPr id="27" name="TextBox 26">
            <a:extLst>
              <a:ext uri="{FF2B5EF4-FFF2-40B4-BE49-F238E27FC236}">
                <a16:creationId xmlns:a16="http://schemas.microsoft.com/office/drawing/2014/main" id="{EA2FEE51-C039-43A1-90F8-6D188881EF26}"/>
              </a:ext>
            </a:extLst>
          </p:cNvPr>
          <p:cNvSpPr txBox="1"/>
          <p:nvPr/>
        </p:nvSpPr>
        <p:spPr>
          <a:xfrm>
            <a:off x="3164018" y="5637849"/>
            <a:ext cx="838198" cy="307777"/>
          </a:xfrm>
          <a:prstGeom prst="rect">
            <a:avLst/>
          </a:prstGeom>
          <a:noFill/>
        </p:spPr>
        <p:txBody>
          <a:bodyPr wrap="square" rtlCol="0">
            <a:spAutoFit/>
          </a:bodyPr>
          <a:lstStyle/>
          <a:p>
            <a:r>
              <a:rPr lang="en-US" sz="1400" dirty="0"/>
              <a:t>K57</a:t>
            </a:r>
          </a:p>
        </p:txBody>
      </p:sp>
      <p:cxnSp>
        <p:nvCxnSpPr>
          <p:cNvPr id="28" name="Straight Connector 27">
            <a:extLst>
              <a:ext uri="{FF2B5EF4-FFF2-40B4-BE49-F238E27FC236}">
                <a16:creationId xmlns:a16="http://schemas.microsoft.com/office/drawing/2014/main" id="{CB55E3A8-534F-4C38-AC90-E76430C8DD66}"/>
              </a:ext>
            </a:extLst>
          </p:cNvPr>
          <p:cNvCxnSpPr>
            <a:cxnSpLocks/>
          </p:cNvCxnSpPr>
          <p:nvPr/>
        </p:nvCxnSpPr>
        <p:spPr>
          <a:xfrm>
            <a:off x="4407566"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2AF892B6-51FC-40E8-B511-D2AC466952E6}"/>
              </a:ext>
            </a:extLst>
          </p:cNvPr>
          <p:cNvCxnSpPr>
            <a:cxnSpLocks/>
          </p:cNvCxnSpPr>
          <p:nvPr/>
        </p:nvCxnSpPr>
        <p:spPr>
          <a:xfrm>
            <a:off x="4673761"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06B4170-0752-4D73-A3B4-F9E622AD950C}"/>
              </a:ext>
            </a:extLst>
          </p:cNvPr>
          <p:cNvCxnSpPr>
            <a:cxnSpLocks/>
          </p:cNvCxnSpPr>
          <p:nvPr/>
        </p:nvCxnSpPr>
        <p:spPr>
          <a:xfrm>
            <a:off x="4494264"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07BA9753-2F23-4E09-B7AF-C37832AB3C74}"/>
              </a:ext>
            </a:extLst>
          </p:cNvPr>
          <p:cNvCxnSpPr>
            <a:cxnSpLocks/>
          </p:cNvCxnSpPr>
          <p:nvPr/>
        </p:nvCxnSpPr>
        <p:spPr>
          <a:xfrm>
            <a:off x="4583619" y="5916505"/>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193F0436-9184-4107-B1B2-C8D9F0201B12}"/>
              </a:ext>
            </a:extLst>
          </p:cNvPr>
          <p:cNvCxnSpPr>
            <a:cxnSpLocks/>
          </p:cNvCxnSpPr>
          <p:nvPr/>
        </p:nvCxnSpPr>
        <p:spPr>
          <a:xfrm>
            <a:off x="4811193"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graphicFrame>
        <p:nvGraphicFramePr>
          <p:cNvPr id="33" name="Table 33">
            <a:extLst>
              <a:ext uri="{FF2B5EF4-FFF2-40B4-BE49-F238E27FC236}">
                <a16:creationId xmlns:a16="http://schemas.microsoft.com/office/drawing/2014/main" id="{E867E698-8371-486B-956E-BCF091CE7C34}"/>
              </a:ext>
            </a:extLst>
          </p:cNvPr>
          <p:cNvGraphicFramePr>
            <a:graphicFrameLocks noGrp="1"/>
          </p:cNvGraphicFramePr>
          <p:nvPr>
            <p:extLst>
              <p:ext uri="{D42A27DB-BD31-4B8C-83A1-F6EECF244321}">
                <p14:modId xmlns:p14="http://schemas.microsoft.com/office/powerpoint/2010/main" val="226377746"/>
              </p:ext>
            </p:extLst>
          </p:nvPr>
        </p:nvGraphicFramePr>
        <p:xfrm>
          <a:off x="1328610" y="1611615"/>
          <a:ext cx="9793109" cy="3344324"/>
        </p:xfrm>
        <a:graphic>
          <a:graphicData uri="http://schemas.openxmlformats.org/drawingml/2006/table">
            <a:tbl>
              <a:tblPr firstRow="1" bandRow="1">
                <a:tableStyleId>{5C22544A-7EE6-4342-B048-85BDC9FD1C3A}</a:tableStyleId>
              </a:tblPr>
              <a:tblGrid>
                <a:gridCol w="1039561">
                  <a:extLst>
                    <a:ext uri="{9D8B030D-6E8A-4147-A177-3AD203B41FA5}">
                      <a16:colId xmlns:a16="http://schemas.microsoft.com/office/drawing/2014/main" val="4288771401"/>
                    </a:ext>
                  </a:extLst>
                </a:gridCol>
                <a:gridCol w="3344007">
                  <a:extLst>
                    <a:ext uri="{9D8B030D-6E8A-4147-A177-3AD203B41FA5}">
                      <a16:colId xmlns:a16="http://schemas.microsoft.com/office/drawing/2014/main" val="161964657"/>
                    </a:ext>
                  </a:extLst>
                </a:gridCol>
                <a:gridCol w="5409541">
                  <a:extLst>
                    <a:ext uri="{9D8B030D-6E8A-4147-A177-3AD203B41FA5}">
                      <a16:colId xmlns:a16="http://schemas.microsoft.com/office/drawing/2014/main" val="3864354426"/>
                    </a:ext>
                  </a:extLst>
                </a:gridCol>
              </a:tblGrid>
              <a:tr h="533574">
                <a:tc>
                  <a:txBody>
                    <a:bodyPr/>
                    <a:lstStyle/>
                    <a:p>
                      <a:pPr algn="ctr"/>
                      <a:r>
                        <a:rPr lang="en-US" b="1" dirty="0">
                          <a:solidFill>
                            <a:schemeClr val="tx1"/>
                          </a:solidFill>
                          <a:latin typeface="+mn-lt"/>
                        </a:rPr>
                        <a:t>Lysine Position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mn-lt"/>
                        </a:rPr>
                        <a:t>SUMO Peptide Discovered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Enzyme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74584"/>
                  </a:ext>
                </a:extLst>
              </a:tr>
              <a:tr h="533574">
                <a:tc>
                  <a:txBody>
                    <a:bodyPr/>
                    <a:lstStyle/>
                    <a:p>
                      <a:pPr algn="ctr"/>
                      <a:r>
                        <a:rPr lang="en-US" b="1" dirty="0">
                          <a:solidFill>
                            <a:schemeClr val="tx1"/>
                          </a:solidFill>
                          <a:latin typeface="+mn-lt"/>
                        </a:rPr>
                        <a:t>21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4280675"/>
                  </a:ext>
                </a:extLst>
              </a:tr>
              <a:tr h="533574">
                <a:tc>
                  <a:txBody>
                    <a:bodyPr/>
                    <a:lstStyle/>
                    <a:p>
                      <a:pPr algn="ctr"/>
                      <a:r>
                        <a:rPr lang="en-US" b="1" dirty="0">
                          <a:solidFill>
                            <a:schemeClr val="tx1"/>
                          </a:solidFill>
                          <a:latin typeface="+mn-lt"/>
                        </a:rPr>
                        <a:t>187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GGTQEQYVEIVDEEEMG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t>Chymotrypsin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125647"/>
                  </a:ext>
                </a:extLst>
              </a:tr>
              <a:tr h="533574">
                <a:tc>
                  <a:txBody>
                    <a:bodyPr/>
                    <a:lstStyle/>
                    <a:p>
                      <a:pPr algn="ctr"/>
                      <a:r>
                        <a:rPr lang="en-US" b="1" dirty="0">
                          <a:solidFill>
                            <a:schemeClr val="tx1"/>
                          </a:solidFill>
                          <a:latin typeface="+mn-lt"/>
                        </a:rPr>
                        <a:t>230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9895242"/>
                  </a:ext>
                </a:extLst>
              </a:tr>
              <a:tr h="533574">
                <a:tc>
                  <a:txBody>
                    <a:bodyPr/>
                    <a:lstStyle/>
                    <a:p>
                      <a:pPr algn="ctr"/>
                      <a:r>
                        <a:rPr lang="en-US" b="1" dirty="0">
                          <a:solidFill>
                            <a:schemeClr val="tx1"/>
                          </a:solidFill>
                          <a:latin typeface="+mn-lt"/>
                        </a:rPr>
                        <a:t>242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263985"/>
                  </a:ext>
                </a:extLst>
              </a:tr>
              <a:tr h="569948">
                <a:tc>
                  <a:txBody>
                    <a:bodyPr/>
                    <a:lstStyle/>
                    <a:p>
                      <a:pPr algn="ctr"/>
                      <a:r>
                        <a:rPr lang="en-US" b="1" dirty="0">
                          <a:solidFill>
                            <a:schemeClr val="tx1"/>
                          </a:solidFill>
                          <a:latin typeface="+mn-lt"/>
                        </a:rPr>
                        <a:t>252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0" dirty="0">
                          <a:latin typeface="+mn-lt"/>
                        </a:rPr>
                        <a:t>GGTQ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03910275"/>
                  </a:ext>
                </a:extLst>
              </a:tr>
            </a:tbl>
          </a:graphicData>
        </a:graphic>
      </p:graphicFrame>
      <p:sp>
        <p:nvSpPr>
          <p:cNvPr id="34" name="Slide Number Placeholder 33">
            <a:extLst>
              <a:ext uri="{FF2B5EF4-FFF2-40B4-BE49-F238E27FC236}">
                <a16:creationId xmlns:a16="http://schemas.microsoft.com/office/drawing/2014/main" id="{0EE271B4-37D8-4678-B80E-FAD3E0AB5F44}"/>
              </a:ext>
            </a:extLst>
          </p:cNvPr>
          <p:cNvSpPr>
            <a:spLocks noGrp="1"/>
          </p:cNvSpPr>
          <p:nvPr>
            <p:ph type="sldNum" sz="quarter" idx="12"/>
          </p:nvPr>
        </p:nvSpPr>
        <p:spPr/>
        <p:txBody>
          <a:bodyPr/>
          <a:lstStyle/>
          <a:p>
            <a:fld id="{8F5CE88E-89A4-4243-AB1D-44322647EED2}" type="slidenum">
              <a:rPr lang="en-US" smtClean="0"/>
              <a:t>31</a:t>
            </a:fld>
            <a:endParaRPr lang="en-US"/>
          </a:p>
        </p:txBody>
      </p:sp>
      <p:sp>
        <p:nvSpPr>
          <p:cNvPr id="36" name="TextBox 35">
            <a:extLst>
              <a:ext uri="{FF2B5EF4-FFF2-40B4-BE49-F238E27FC236}">
                <a16:creationId xmlns:a16="http://schemas.microsoft.com/office/drawing/2014/main" id="{3E58F357-86F7-4552-950E-4C9BC0DE9051}"/>
              </a:ext>
            </a:extLst>
          </p:cNvPr>
          <p:cNvSpPr txBox="1"/>
          <p:nvPr/>
        </p:nvSpPr>
        <p:spPr>
          <a:xfrm>
            <a:off x="0" y="6462069"/>
            <a:ext cx="12054961"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30148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EE11-E873-4DFC-ACE0-82C649EE7D0C}"/>
              </a:ext>
            </a:extLst>
          </p:cNvPr>
          <p:cNvSpPr>
            <a:spLocks noGrp="1"/>
          </p:cNvSpPr>
          <p:nvPr>
            <p:ph type="title"/>
          </p:nvPr>
        </p:nvSpPr>
        <p:spPr>
          <a:xfrm>
            <a:off x="838200" y="365125"/>
            <a:ext cx="10948516" cy="1325563"/>
          </a:xfrm>
        </p:spPr>
        <p:txBody>
          <a:bodyPr anchor="t">
            <a:normAutofit/>
          </a:bodyPr>
          <a:lstStyle/>
          <a:p>
            <a:r>
              <a:rPr lang="en-US" sz="3200" b="1" dirty="0"/>
              <a:t>Results</a:t>
            </a:r>
            <a:br>
              <a:rPr lang="en-US" sz="3200" b="1" dirty="0"/>
            </a:br>
            <a:r>
              <a:rPr lang="en-US" sz="3200" i="1" dirty="0">
                <a:effectLst/>
                <a:ea typeface="Times" panose="02020603050405020304" pitchFamily="18" charset="0"/>
                <a:cs typeface="Times New Roman" panose="02020603050405020304" pitchFamily="18" charset="0"/>
              </a:rPr>
              <a:t>In vitro </a:t>
            </a:r>
            <a:r>
              <a:rPr lang="en-US" sz="3200" dirty="0">
                <a:effectLst/>
                <a:ea typeface="Times" panose="02020603050405020304" pitchFamily="18" charset="0"/>
                <a:cs typeface="Times New Roman" panose="02020603050405020304" pitchFamily="18" charset="0"/>
              </a:rPr>
              <a:t>SUMOylation of Mutant YPet-IAV-M1 with qFRET Reporter</a:t>
            </a:r>
            <a:r>
              <a:rPr lang="en-US" sz="3200" b="1" dirty="0"/>
              <a:t> </a:t>
            </a:r>
            <a:endParaRPr lang="en-US" sz="3200" dirty="0"/>
          </a:p>
        </p:txBody>
      </p:sp>
      <p:sp>
        <p:nvSpPr>
          <p:cNvPr id="3" name="Content Placeholder 2">
            <a:extLst>
              <a:ext uri="{FF2B5EF4-FFF2-40B4-BE49-F238E27FC236}">
                <a16:creationId xmlns:a16="http://schemas.microsoft.com/office/drawing/2014/main" id="{FD108F29-9647-43B2-A0BA-4675B7C0E210}"/>
              </a:ext>
            </a:extLst>
          </p:cNvPr>
          <p:cNvSpPr>
            <a:spLocks noGrp="1"/>
          </p:cNvSpPr>
          <p:nvPr>
            <p:ph idx="1"/>
          </p:nvPr>
        </p:nvSpPr>
        <p:spPr/>
        <p:txBody>
          <a:bodyPr>
            <a:normAutofit/>
          </a:bodyPr>
          <a:lstStyle/>
          <a:p>
            <a:r>
              <a:rPr lang="en-US" sz="2000" dirty="0"/>
              <a:t>C-terminal mutant and hexa mutant showed the most significant decrease in qFRET signal</a:t>
            </a:r>
          </a:p>
          <a:p>
            <a:r>
              <a:rPr lang="en-US" sz="2000" dirty="0"/>
              <a:t>+ATP/-ATP T-Test unpaired *** p&lt;0.0001</a:t>
            </a:r>
          </a:p>
          <a:p>
            <a:endParaRPr lang="en-US" sz="2400" dirty="0"/>
          </a:p>
        </p:txBody>
      </p:sp>
      <p:graphicFrame>
        <p:nvGraphicFramePr>
          <p:cNvPr id="4" name="Table 12">
            <a:extLst>
              <a:ext uri="{FF2B5EF4-FFF2-40B4-BE49-F238E27FC236}">
                <a16:creationId xmlns:a16="http://schemas.microsoft.com/office/drawing/2014/main" id="{F34527CE-626D-4137-B865-2EC6C2561CCD}"/>
              </a:ext>
            </a:extLst>
          </p:cNvPr>
          <p:cNvGraphicFramePr>
            <a:graphicFrameLocks/>
          </p:cNvGraphicFramePr>
          <p:nvPr>
            <p:extLst>
              <p:ext uri="{D42A27DB-BD31-4B8C-83A1-F6EECF244321}">
                <p14:modId xmlns:p14="http://schemas.microsoft.com/office/powerpoint/2010/main" val="3623647567"/>
              </p:ext>
            </p:extLst>
          </p:nvPr>
        </p:nvGraphicFramePr>
        <p:xfrm>
          <a:off x="2632678" y="5793165"/>
          <a:ext cx="7494222" cy="767596"/>
        </p:xfrm>
        <a:graphic>
          <a:graphicData uri="http://schemas.openxmlformats.org/drawingml/2006/table">
            <a:tbl>
              <a:tblPr firstRow="1" bandRow="1">
                <a:tableStyleId>{5C22544A-7EE6-4342-B048-85BDC9FD1C3A}</a:tableStyleId>
              </a:tblPr>
              <a:tblGrid>
                <a:gridCol w="712421">
                  <a:extLst>
                    <a:ext uri="{9D8B030D-6E8A-4147-A177-3AD203B41FA5}">
                      <a16:colId xmlns:a16="http://schemas.microsoft.com/office/drawing/2014/main" val="228833081"/>
                    </a:ext>
                  </a:extLst>
                </a:gridCol>
                <a:gridCol w="714375">
                  <a:extLst>
                    <a:ext uri="{9D8B030D-6E8A-4147-A177-3AD203B41FA5}">
                      <a16:colId xmlns:a16="http://schemas.microsoft.com/office/drawing/2014/main" val="663708767"/>
                    </a:ext>
                  </a:extLst>
                </a:gridCol>
                <a:gridCol w="742950">
                  <a:extLst>
                    <a:ext uri="{9D8B030D-6E8A-4147-A177-3AD203B41FA5}">
                      <a16:colId xmlns:a16="http://schemas.microsoft.com/office/drawing/2014/main" val="3750462787"/>
                    </a:ext>
                  </a:extLst>
                </a:gridCol>
                <a:gridCol w="714375">
                  <a:extLst>
                    <a:ext uri="{9D8B030D-6E8A-4147-A177-3AD203B41FA5}">
                      <a16:colId xmlns:a16="http://schemas.microsoft.com/office/drawing/2014/main" val="2536234481"/>
                    </a:ext>
                  </a:extLst>
                </a:gridCol>
                <a:gridCol w="771525">
                  <a:extLst>
                    <a:ext uri="{9D8B030D-6E8A-4147-A177-3AD203B41FA5}">
                      <a16:colId xmlns:a16="http://schemas.microsoft.com/office/drawing/2014/main" val="2118178263"/>
                    </a:ext>
                  </a:extLst>
                </a:gridCol>
                <a:gridCol w="704850">
                  <a:extLst>
                    <a:ext uri="{9D8B030D-6E8A-4147-A177-3AD203B41FA5}">
                      <a16:colId xmlns:a16="http://schemas.microsoft.com/office/drawing/2014/main" val="3839487345"/>
                    </a:ext>
                  </a:extLst>
                </a:gridCol>
                <a:gridCol w="723900">
                  <a:extLst>
                    <a:ext uri="{9D8B030D-6E8A-4147-A177-3AD203B41FA5}">
                      <a16:colId xmlns:a16="http://schemas.microsoft.com/office/drawing/2014/main" val="1932377969"/>
                    </a:ext>
                  </a:extLst>
                </a:gridCol>
                <a:gridCol w="683798">
                  <a:extLst>
                    <a:ext uri="{9D8B030D-6E8A-4147-A177-3AD203B41FA5}">
                      <a16:colId xmlns:a16="http://schemas.microsoft.com/office/drawing/2014/main" val="3740997559"/>
                    </a:ext>
                  </a:extLst>
                </a:gridCol>
                <a:gridCol w="806052">
                  <a:extLst>
                    <a:ext uri="{9D8B030D-6E8A-4147-A177-3AD203B41FA5}">
                      <a16:colId xmlns:a16="http://schemas.microsoft.com/office/drawing/2014/main" val="3319319027"/>
                    </a:ext>
                  </a:extLst>
                </a:gridCol>
                <a:gridCol w="919976">
                  <a:extLst>
                    <a:ext uri="{9D8B030D-6E8A-4147-A177-3AD203B41FA5}">
                      <a16:colId xmlns:a16="http://schemas.microsoft.com/office/drawing/2014/main" val="1372111710"/>
                    </a:ext>
                  </a:extLst>
                </a:gridCol>
              </a:tblGrid>
              <a:tr h="767596">
                <a:tc>
                  <a:txBody>
                    <a:bodyPr/>
                    <a:lstStyle/>
                    <a:p>
                      <a:pPr algn="ctr"/>
                      <a:r>
                        <a:rPr lang="en-US" sz="1200" b="1" dirty="0">
                          <a:solidFill>
                            <a:schemeClr val="tx1"/>
                          </a:solidFill>
                        </a:rPr>
                        <a:t>Wild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 K21R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K35R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K187R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K230R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K242R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21/35</a:t>
                      </a:r>
                    </a:p>
                    <a:p>
                      <a:pPr algn="ctr"/>
                      <a:r>
                        <a:rPr lang="en-US" sz="1200" b="1" dirty="0">
                          <a:solidFill>
                            <a:schemeClr val="tx1"/>
                          </a:solidFill>
                        </a:rPr>
                        <a:t>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187/230/242/252 </a:t>
                      </a:r>
                    </a:p>
                    <a:p>
                      <a:pPr algn="ctr"/>
                      <a:r>
                        <a:rPr lang="en-US" sz="1200" b="1" dirty="0">
                          <a:solidFill>
                            <a:schemeClr val="tx1"/>
                          </a:solidFill>
                        </a:rPr>
                        <a:t>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21/35/187/230/242/252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0330673"/>
                  </a:ext>
                </a:extLst>
              </a:tr>
            </a:tbl>
          </a:graphicData>
        </a:graphic>
      </p:graphicFrame>
      <p:graphicFrame>
        <p:nvGraphicFramePr>
          <p:cNvPr id="5" name="Table 14">
            <a:extLst>
              <a:ext uri="{FF2B5EF4-FFF2-40B4-BE49-F238E27FC236}">
                <a16:creationId xmlns:a16="http://schemas.microsoft.com/office/drawing/2014/main" id="{D0D49F64-2F51-463D-B0D0-32D84C1B29B9}"/>
              </a:ext>
            </a:extLst>
          </p:cNvPr>
          <p:cNvGraphicFramePr>
            <a:graphicFrameLocks noGrp="1"/>
          </p:cNvGraphicFramePr>
          <p:nvPr>
            <p:extLst>
              <p:ext uri="{D42A27DB-BD31-4B8C-83A1-F6EECF244321}">
                <p14:modId xmlns:p14="http://schemas.microsoft.com/office/powerpoint/2010/main" val="185965813"/>
              </p:ext>
            </p:extLst>
          </p:nvPr>
        </p:nvGraphicFramePr>
        <p:xfrm>
          <a:off x="2655221" y="5133782"/>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6" name="Table 5">
            <a:extLst>
              <a:ext uri="{FF2B5EF4-FFF2-40B4-BE49-F238E27FC236}">
                <a16:creationId xmlns:a16="http://schemas.microsoft.com/office/drawing/2014/main" id="{1C584FBD-0FB5-4DCD-A878-B585818E8771}"/>
              </a:ext>
            </a:extLst>
          </p:cNvPr>
          <p:cNvGraphicFramePr>
            <a:graphicFrameLocks noGrp="1"/>
          </p:cNvGraphicFramePr>
          <p:nvPr>
            <p:extLst>
              <p:ext uri="{D42A27DB-BD31-4B8C-83A1-F6EECF244321}">
                <p14:modId xmlns:p14="http://schemas.microsoft.com/office/powerpoint/2010/main" val="288511935"/>
              </p:ext>
            </p:extLst>
          </p:nvPr>
        </p:nvGraphicFramePr>
        <p:xfrm>
          <a:off x="1625201" y="5190864"/>
          <a:ext cx="1016882" cy="609600"/>
        </p:xfrm>
        <a:graphic>
          <a:graphicData uri="http://schemas.openxmlformats.org/drawingml/2006/table">
            <a:tbl>
              <a:tblPr firstRow="1" bandRow="1">
                <a:tableStyleId>{5C22544A-7EE6-4342-B048-85BDC9FD1C3A}</a:tableStyleId>
              </a:tblPr>
              <a:tblGrid>
                <a:gridCol w="1016882">
                  <a:extLst>
                    <a:ext uri="{9D8B030D-6E8A-4147-A177-3AD203B41FA5}">
                      <a16:colId xmlns:a16="http://schemas.microsoft.com/office/drawing/2014/main" val="2553196521"/>
                    </a:ext>
                  </a:extLst>
                </a:gridCol>
              </a:tblGrid>
              <a:tr h="304800">
                <a:tc>
                  <a:txBody>
                    <a:bodyPr/>
                    <a:lstStyle/>
                    <a:p>
                      <a:pPr algn="ctr"/>
                      <a:r>
                        <a:rPr lang="en-US" sz="1400" b="1" dirty="0">
                          <a:solidFill>
                            <a:schemeClr val="tx1"/>
                          </a:solidFill>
                        </a:rPr>
                        <a:t>ATP</a:t>
                      </a:r>
                    </a:p>
                  </a:txBody>
                  <a:tcPr marL="110582" marR="11058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7470907"/>
                  </a:ext>
                </a:extLst>
              </a:tr>
              <a:tr h="304800">
                <a:tc>
                  <a:txBody>
                    <a:bodyPr/>
                    <a:lstStyle/>
                    <a:p>
                      <a:pPr algn="ctr"/>
                      <a:r>
                        <a:rPr lang="en-US" sz="1400" b="1" dirty="0">
                          <a:solidFill>
                            <a:schemeClr val="tx1"/>
                          </a:solidFill>
                        </a:rPr>
                        <a:t>PIAS1-E3</a:t>
                      </a:r>
                    </a:p>
                  </a:txBody>
                  <a:tcPr marL="110582" marR="11058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9388094"/>
                  </a:ext>
                </a:extLst>
              </a:tr>
            </a:tbl>
          </a:graphicData>
        </a:graphic>
      </p:graphicFrame>
      <p:graphicFrame>
        <p:nvGraphicFramePr>
          <p:cNvPr id="7" name="Table 14">
            <a:extLst>
              <a:ext uri="{FF2B5EF4-FFF2-40B4-BE49-F238E27FC236}">
                <a16:creationId xmlns:a16="http://schemas.microsoft.com/office/drawing/2014/main" id="{355C0CE9-64AF-473B-918F-2DFC6074F453}"/>
              </a:ext>
            </a:extLst>
          </p:cNvPr>
          <p:cNvGraphicFramePr>
            <a:graphicFrameLocks noGrp="1"/>
          </p:cNvGraphicFramePr>
          <p:nvPr>
            <p:extLst>
              <p:ext uri="{D42A27DB-BD31-4B8C-83A1-F6EECF244321}">
                <p14:modId xmlns:p14="http://schemas.microsoft.com/office/powerpoint/2010/main" val="3379630020"/>
              </p:ext>
            </p:extLst>
          </p:nvPr>
        </p:nvGraphicFramePr>
        <p:xfrm>
          <a:off x="3424660" y="512128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8" name="Table 14">
            <a:extLst>
              <a:ext uri="{FF2B5EF4-FFF2-40B4-BE49-F238E27FC236}">
                <a16:creationId xmlns:a16="http://schemas.microsoft.com/office/drawing/2014/main" id="{D8AA9848-D5B5-4011-9FF7-3DAF22EDB17C}"/>
              </a:ext>
            </a:extLst>
          </p:cNvPr>
          <p:cNvGraphicFramePr>
            <a:graphicFrameLocks noGrp="1"/>
          </p:cNvGraphicFramePr>
          <p:nvPr>
            <p:extLst>
              <p:ext uri="{D42A27DB-BD31-4B8C-83A1-F6EECF244321}">
                <p14:modId xmlns:p14="http://schemas.microsoft.com/office/powerpoint/2010/main" val="2263585945"/>
              </p:ext>
            </p:extLst>
          </p:nvPr>
        </p:nvGraphicFramePr>
        <p:xfrm>
          <a:off x="4115361" y="5122257"/>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9" name="Table 14">
            <a:extLst>
              <a:ext uri="{FF2B5EF4-FFF2-40B4-BE49-F238E27FC236}">
                <a16:creationId xmlns:a16="http://schemas.microsoft.com/office/drawing/2014/main" id="{BC06AB0F-392B-4471-A591-A53AF72B19C4}"/>
              </a:ext>
            </a:extLst>
          </p:cNvPr>
          <p:cNvGraphicFramePr>
            <a:graphicFrameLocks noGrp="1"/>
          </p:cNvGraphicFramePr>
          <p:nvPr>
            <p:extLst>
              <p:ext uri="{D42A27DB-BD31-4B8C-83A1-F6EECF244321}">
                <p14:modId xmlns:p14="http://schemas.microsoft.com/office/powerpoint/2010/main" val="1813990292"/>
              </p:ext>
            </p:extLst>
          </p:nvPr>
        </p:nvGraphicFramePr>
        <p:xfrm>
          <a:off x="4870910" y="512128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0" name="Table 14">
            <a:extLst>
              <a:ext uri="{FF2B5EF4-FFF2-40B4-BE49-F238E27FC236}">
                <a16:creationId xmlns:a16="http://schemas.microsoft.com/office/drawing/2014/main" id="{2C52C533-247E-4491-A40A-CC116D902D6C}"/>
              </a:ext>
            </a:extLst>
          </p:cNvPr>
          <p:cNvGraphicFramePr>
            <a:graphicFrameLocks noGrp="1"/>
          </p:cNvGraphicFramePr>
          <p:nvPr>
            <p:extLst>
              <p:ext uri="{D42A27DB-BD31-4B8C-83A1-F6EECF244321}">
                <p14:modId xmlns:p14="http://schemas.microsoft.com/office/powerpoint/2010/main" val="2005877049"/>
              </p:ext>
            </p:extLst>
          </p:nvPr>
        </p:nvGraphicFramePr>
        <p:xfrm>
          <a:off x="5573784" y="5135000"/>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1" name="Table 14">
            <a:extLst>
              <a:ext uri="{FF2B5EF4-FFF2-40B4-BE49-F238E27FC236}">
                <a16:creationId xmlns:a16="http://schemas.microsoft.com/office/drawing/2014/main" id="{7DC94411-794B-4E74-AB20-92BA27094479}"/>
              </a:ext>
            </a:extLst>
          </p:cNvPr>
          <p:cNvGraphicFramePr>
            <a:graphicFrameLocks noGrp="1"/>
          </p:cNvGraphicFramePr>
          <p:nvPr>
            <p:extLst>
              <p:ext uri="{D42A27DB-BD31-4B8C-83A1-F6EECF244321}">
                <p14:modId xmlns:p14="http://schemas.microsoft.com/office/powerpoint/2010/main" val="1954361800"/>
              </p:ext>
            </p:extLst>
          </p:nvPr>
        </p:nvGraphicFramePr>
        <p:xfrm>
          <a:off x="6347361" y="511562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2" name="Table 14">
            <a:extLst>
              <a:ext uri="{FF2B5EF4-FFF2-40B4-BE49-F238E27FC236}">
                <a16:creationId xmlns:a16="http://schemas.microsoft.com/office/drawing/2014/main" id="{AB20DFAD-2C61-44D3-9BD9-D4D209A6CE7B}"/>
              </a:ext>
            </a:extLst>
          </p:cNvPr>
          <p:cNvGraphicFramePr>
            <a:graphicFrameLocks noGrp="1"/>
          </p:cNvGraphicFramePr>
          <p:nvPr>
            <p:extLst>
              <p:ext uri="{D42A27DB-BD31-4B8C-83A1-F6EECF244321}">
                <p14:modId xmlns:p14="http://schemas.microsoft.com/office/powerpoint/2010/main" val="362624897"/>
              </p:ext>
            </p:extLst>
          </p:nvPr>
        </p:nvGraphicFramePr>
        <p:xfrm>
          <a:off x="7051576" y="5134675"/>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3" name="Table 14">
            <a:extLst>
              <a:ext uri="{FF2B5EF4-FFF2-40B4-BE49-F238E27FC236}">
                <a16:creationId xmlns:a16="http://schemas.microsoft.com/office/drawing/2014/main" id="{41167143-FAA0-4145-893B-2D0A0CC28602}"/>
              </a:ext>
            </a:extLst>
          </p:cNvPr>
          <p:cNvGraphicFramePr>
            <a:graphicFrameLocks noGrp="1"/>
          </p:cNvGraphicFramePr>
          <p:nvPr>
            <p:extLst>
              <p:ext uri="{D42A27DB-BD31-4B8C-83A1-F6EECF244321}">
                <p14:modId xmlns:p14="http://schemas.microsoft.com/office/powerpoint/2010/main" val="1826952598"/>
              </p:ext>
            </p:extLst>
          </p:nvPr>
        </p:nvGraphicFramePr>
        <p:xfrm>
          <a:off x="7802927" y="514102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4" name="Table 14">
            <a:extLst>
              <a:ext uri="{FF2B5EF4-FFF2-40B4-BE49-F238E27FC236}">
                <a16:creationId xmlns:a16="http://schemas.microsoft.com/office/drawing/2014/main" id="{EC873048-C034-4EA9-B110-B281E4A84578}"/>
              </a:ext>
            </a:extLst>
          </p:cNvPr>
          <p:cNvGraphicFramePr>
            <a:graphicFrameLocks noGrp="1"/>
          </p:cNvGraphicFramePr>
          <p:nvPr>
            <p:extLst>
              <p:ext uri="{D42A27DB-BD31-4B8C-83A1-F6EECF244321}">
                <p14:modId xmlns:p14="http://schemas.microsoft.com/office/powerpoint/2010/main" val="4169614445"/>
              </p:ext>
            </p:extLst>
          </p:nvPr>
        </p:nvGraphicFramePr>
        <p:xfrm>
          <a:off x="8502957" y="5121975"/>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5" name="Table 14">
            <a:extLst>
              <a:ext uri="{FF2B5EF4-FFF2-40B4-BE49-F238E27FC236}">
                <a16:creationId xmlns:a16="http://schemas.microsoft.com/office/drawing/2014/main" id="{1F8813ED-6033-4F14-9A1D-0D377C15D510}"/>
              </a:ext>
            </a:extLst>
          </p:cNvPr>
          <p:cNvGraphicFramePr>
            <a:graphicFrameLocks noGrp="1"/>
          </p:cNvGraphicFramePr>
          <p:nvPr>
            <p:extLst>
              <p:ext uri="{D42A27DB-BD31-4B8C-83A1-F6EECF244321}">
                <p14:modId xmlns:p14="http://schemas.microsoft.com/office/powerpoint/2010/main" val="3902864587"/>
              </p:ext>
            </p:extLst>
          </p:nvPr>
        </p:nvGraphicFramePr>
        <p:xfrm>
          <a:off x="9268278" y="5127690"/>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6" name="Object 15">
            <a:extLst>
              <a:ext uri="{FF2B5EF4-FFF2-40B4-BE49-F238E27FC236}">
                <a16:creationId xmlns:a16="http://schemas.microsoft.com/office/drawing/2014/main" id="{4F8A7950-6C58-4992-B737-E7487F6FD360}"/>
              </a:ext>
            </a:extLst>
          </p:cNvPr>
          <p:cNvGraphicFramePr>
            <a:graphicFrameLocks noChangeAspect="1"/>
          </p:cNvGraphicFramePr>
          <p:nvPr>
            <p:extLst>
              <p:ext uri="{D42A27DB-BD31-4B8C-83A1-F6EECF244321}">
                <p14:modId xmlns:p14="http://schemas.microsoft.com/office/powerpoint/2010/main" val="1429964363"/>
              </p:ext>
            </p:extLst>
          </p:nvPr>
        </p:nvGraphicFramePr>
        <p:xfrm>
          <a:off x="1946345" y="2677841"/>
          <a:ext cx="8362950" cy="2557462"/>
        </p:xfrm>
        <a:graphic>
          <a:graphicData uri="http://schemas.openxmlformats.org/presentationml/2006/ole">
            <mc:AlternateContent xmlns:mc="http://schemas.openxmlformats.org/markup-compatibility/2006">
              <mc:Choice xmlns:v="urn:schemas-microsoft-com:vml" Requires="v">
                <p:oleObj name="Prism Project" r:id="rId2" imgW="7884000" imgH="2412000" progId="Prism5.Document">
                  <p:embed/>
                </p:oleObj>
              </mc:Choice>
              <mc:Fallback>
                <p:oleObj name="Prism Project" r:id="rId2" imgW="7884000" imgH="2412000" progId="Prism5.Document">
                  <p:embed/>
                  <p:pic>
                    <p:nvPicPr>
                      <p:cNvPr id="16" name="Object 15">
                        <a:extLst>
                          <a:ext uri="{FF2B5EF4-FFF2-40B4-BE49-F238E27FC236}">
                            <a16:creationId xmlns:a16="http://schemas.microsoft.com/office/drawing/2014/main" id="{4F8A7950-6C58-4992-B737-E7487F6FD360}"/>
                          </a:ext>
                        </a:extLst>
                      </p:cNvPr>
                      <p:cNvPicPr/>
                      <p:nvPr/>
                    </p:nvPicPr>
                    <p:blipFill>
                      <a:blip r:embed="rId3"/>
                      <a:stretch>
                        <a:fillRect/>
                      </a:stretch>
                    </p:blipFill>
                    <p:spPr>
                      <a:xfrm>
                        <a:off x="1946345" y="2677841"/>
                        <a:ext cx="8362950" cy="2557462"/>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13B9942B-4891-4F32-AE56-452E12308433}"/>
              </a:ext>
            </a:extLst>
          </p:cNvPr>
          <p:cNvSpPr txBox="1"/>
          <p:nvPr/>
        </p:nvSpPr>
        <p:spPr>
          <a:xfrm>
            <a:off x="2724428" y="3316299"/>
            <a:ext cx="558384" cy="369332"/>
          </a:xfrm>
          <a:prstGeom prst="rect">
            <a:avLst/>
          </a:prstGeom>
          <a:noFill/>
        </p:spPr>
        <p:txBody>
          <a:bodyPr wrap="square">
            <a:spAutoFit/>
          </a:bodyPr>
          <a:lstStyle/>
          <a:p>
            <a:r>
              <a:rPr lang="en-US" dirty="0"/>
              <a:t>***</a:t>
            </a:r>
          </a:p>
        </p:txBody>
      </p:sp>
      <p:sp>
        <p:nvSpPr>
          <p:cNvPr id="18" name="Left Bracket 17">
            <a:extLst>
              <a:ext uri="{FF2B5EF4-FFF2-40B4-BE49-F238E27FC236}">
                <a16:creationId xmlns:a16="http://schemas.microsoft.com/office/drawing/2014/main" id="{1BA84F2D-EFF8-4F64-BCD2-26BD74CD4771}"/>
              </a:ext>
            </a:extLst>
          </p:cNvPr>
          <p:cNvSpPr/>
          <p:nvPr/>
        </p:nvSpPr>
        <p:spPr>
          <a:xfrm rot="5400000">
            <a:off x="2941453" y="3360590"/>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1C301A2D-668B-45A5-8E72-6C0BB6CD06E5}"/>
              </a:ext>
            </a:extLst>
          </p:cNvPr>
          <p:cNvSpPr/>
          <p:nvPr/>
        </p:nvSpPr>
        <p:spPr>
          <a:xfrm rot="5400000">
            <a:off x="2844800" y="4133132"/>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E1212AE-1540-4542-922D-AC4387E6B90B}"/>
              </a:ext>
            </a:extLst>
          </p:cNvPr>
          <p:cNvSpPr/>
          <p:nvPr/>
        </p:nvSpPr>
        <p:spPr>
          <a:xfrm rot="5400000">
            <a:off x="3053371" y="3608920"/>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AA2DE1A-0F75-4517-A6EE-8DCFE24AC292}"/>
              </a:ext>
            </a:extLst>
          </p:cNvPr>
          <p:cNvSpPr txBox="1"/>
          <p:nvPr/>
        </p:nvSpPr>
        <p:spPr>
          <a:xfrm>
            <a:off x="2891701" y="3470446"/>
            <a:ext cx="558384" cy="369332"/>
          </a:xfrm>
          <a:prstGeom prst="rect">
            <a:avLst/>
          </a:prstGeom>
          <a:noFill/>
        </p:spPr>
        <p:txBody>
          <a:bodyPr wrap="square">
            <a:spAutoFit/>
          </a:bodyPr>
          <a:lstStyle/>
          <a:p>
            <a:r>
              <a:rPr lang="en-US" dirty="0"/>
              <a:t>** </a:t>
            </a:r>
          </a:p>
        </p:txBody>
      </p:sp>
      <p:sp>
        <p:nvSpPr>
          <p:cNvPr id="22" name="TextBox 21">
            <a:extLst>
              <a:ext uri="{FF2B5EF4-FFF2-40B4-BE49-F238E27FC236}">
                <a16:creationId xmlns:a16="http://schemas.microsoft.com/office/drawing/2014/main" id="{24406EC3-EB1B-4ACF-9CEA-73B91A0FBD9E}"/>
              </a:ext>
            </a:extLst>
          </p:cNvPr>
          <p:cNvSpPr txBox="1"/>
          <p:nvPr/>
        </p:nvSpPr>
        <p:spPr>
          <a:xfrm>
            <a:off x="2666406" y="3906887"/>
            <a:ext cx="558384" cy="369332"/>
          </a:xfrm>
          <a:prstGeom prst="rect">
            <a:avLst/>
          </a:prstGeom>
          <a:noFill/>
        </p:spPr>
        <p:txBody>
          <a:bodyPr wrap="square">
            <a:spAutoFit/>
          </a:bodyPr>
          <a:lstStyle/>
          <a:p>
            <a:r>
              <a:rPr lang="en-US" dirty="0"/>
              <a:t> </a:t>
            </a:r>
            <a:r>
              <a:rPr lang="en-US" sz="1400" dirty="0"/>
              <a:t>ns</a:t>
            </a:r>
            <a:endParaRPr lang="en-US" dirty="0"/>
          </a:p>
        </p:txBody>
      </p:sp>
      <p:sp>
        <p:nvSpPr>
          <p:cNvPr id="23" name="Left Bracket 22">
            <a:extLst>
              <a:ext uri="{FF2B5EF4-FFF2-40B4-BE49-F238E27FC236}">
                <a16:creationId xmlns:a16="http://schemas.microsoft.com/office/drawing/2014/main" id="{9A2B577B-A336-4CA9-AD6B-9C5B4B09A24E}"/>
              </a:ext>
            </a:extLst>
          </p:cNvPr>
          <p:cNvSpPr/>
          <p:nvPr/>
        </p:nvSpPr>
        <p:spPr>
          <a:xfrm rot="5400000">
            <a:off x="3664929" y="3639003"/>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25E2D53F-E0ED-4DFB-91E9-55E03FF2F5CE}"/>
              </a:ext>
            </a:extLst>
          </p:cNvPr>
          <p:cNvSpPr/>
          <p:nvPr/>
        </p:nvSpPr>
        <p:spPr>
          <a:xfrm rot="5400000">
            <a:off x="3558826" y="4070499"/>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78B0839F-9396-4901-B862-2C12B9DC87ED}"/>
              </a:ext>
            </a:extLst>
          </p:cNvPr>
          <p:cNvSpPr/>
          <p:nvPr/>
        </p:nvSpPr>
        <p:spPr>
          <a:xfrm rot="5400000">
            <a:off x="3779901" y="3912237"/>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2E861C66-BA5F-45A0-A272-02ADBC042992}"/>
              </a:ext>
            </a:extLst>
          </p:cNvPr>
          <p:cNvSpPr/>
          <p:nvPr/>
        </p:nvSpPr>
        <p:spPr>
          <a:xfrm rot="5400000">
            <a:off x="4382858" y="3304242"/>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ket 26">
            <a:extLst>
              <a:ext uri="{FF2B5EF4-FFF2-40B4-BE49-F238E27FC236}">
                <a16:creationId xmlns:a16="http://schemas.microsoft.com/office/drawing/2014/main" id="{A6B37148-D69B-4506-9F38-9D2DD796BA08}"/>
              </a:ext>
            </a:extLst>
          </p:cNvPr>
          <p:cNvSpPr/>
          <p:nvPr/>
        </p:nvSpPr>
        <p:spPr>
          <a:xfrm rot="5400000">
            <a:off x="4330874" y="410410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D2F94CBB-C109-43E2-99A2-AD999E7CDD71}"/>
              </a:ext>
            </a:extLst>
          </p:cNvPr>
          <p:cNvSpPr/>
          <p:nvPr/>
        </p:nvSpPr>
        <p:spPr>
          <a:xfrm rot="5400000">
            <a:off x="4504796" y="3547842"/>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88CF2467-7233-4658-AF1C-BBCF293E2E66}"/>
              </a:ext>
            </a:extLst>
          </p:cNvPr>
          <p:cNvSpPr/>
          <p:nvPr/>
        </p:nvSpPr>
        <p:spPr>
          <a:xfrm rot="5400000">
            <a:off x="5112568" y="3433245"/>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C3868040-3A32-414B-AD9E-AE830131B9B5}"/>
              </a:ext>
            </a:extLst>
          </p:cNvPr>
          <p:cNvSpPr/>
          <p:nvPr/>
        </p:nvSpPr>
        <p:spPr>
          <a:xfrm rot="5400000">
            <a:off x="5052583" y="4359252"/>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67413E19-64BB-4AD3-929E-1792E0091BCA}"/>
              </a:ext>
            </a:extLst>
          </p:cNvPr>
          <p:cNvSpPr/>
          <p:nvPr/>
        </p:nvSpPr>
        <p:spPr>
          <a:xfrm rot="5400000">
            <a:off x="5227540" y="3706479"/>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ADB46882-F4B2-4BFC-8664-8239FE1B8FC0}"/>
              </a:ext>
            </a:extLst>
          </p:cNvPr>
          <p:cNvSpPr/>
          <p:nvPr/>
        </p:nvSpPr>
        <p:spPr>
          <a:xfrm rot="5400000">
            <a:off x="5829441" y="3479770"/>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22F8BCC4-273C-4F2E-9DC3-9495E5FAA554}"/>
              </a:ext>
            </a:extLst>
          </p:cNvPr>
          <p:cNvSpPr/>
          <p:nvPr/>
        </p:nvSpPr>
        <p:spPr>
          <a:xfrm rot="5400000">
            <a:off x="5754600" y="4169937"/>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0AE79C6C-9F23-45F6-AAEE-B3F13088354C}"/>
              </a:ext>
            </a:extLst>
          </p:cNvPr>
          <p:cNvSpPr/>
          <p:nvPr/>
        </p:nvSpPr>
        <p:spPr>
          <a:xfrm rot="5400000">
            <a:off x="5944413" y="3753004"/>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4BA5D322-1A7F-4D91-AF04-42E04844FE2C}"/>
              </a:ext>
            </a:extLst>
          </p:cNvPr>
          <p:cNvSpPr/>
          <p:nvPr/>
        </p:nvSpPr>
        <p:spPr>
          <a:xfrm rot="5400000">
            <a:off x="6559781" y="3395048"/>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916C7C61-4A92-4982-B713-86DE6914267B}"/>
              </a:ext>
            </a:extLst>
          </p:cNvPr>
          <p:cNvSpPr/>
          <p:nvPr/>
        </p:nvSpPr>
        <p:spPr>
          <a:xfrm rot="5400000">
            <a:off x="6497955" y="417661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08DE4215-2755-42DB-B262-8D313B085740}"/>
              </a:ext>
            </a:extLst>
          </p:cNvPr>
          <p:cNvSpPr/>
          <p:nvPr/>
        </p:nvSpPr>
        <p:spPr>
          <a:xfrm rot="5400000">
            <a:off x="6686824" y="3652597"/>
            <a:ext cx="94200"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ket 37">
            <a:extLst>
              <a:ext uri="{FF2B5EF4-FFF2-40B4-BE49-F238E27FC236}">
                <a16:creationId xmlns:a16="http://schemas.microsoft.com/office/drawing/2014/main" id="{2ABC2BCF-97D1-4308-B602-88EFF0CC9643}"/>
              </a:ext>
            </a:extLst>
          </p:cNvPr>
          <p:cNvSpPr/>
          <p:nvPr/>
        </p:nvSpPr>
        <p:spPr>
          <a:xfrm rot="5400000">
            <a:off x="7298807" y="3628378"/>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ket 38">
            <a:extLst>
              <a:ext uri="{FF2B5EF4-FFF2-40B4-BE49-F238E27FC236}">
                <a16:creationId xmlns:a16="http://schemas.microsoft.com/office/drawing/2014/main" id="{B78E6B70-38C5-4FD9-916E-E008265355B4}"/>
              </a:ext>
            </a:extLst>
          </p:cNvPr>
          <p:cNvSpPr/>
          <p:nvPr/>
        </p:nvSpPr>
        <p:spPr>
          <a:xfrm rot="5400000">
            <a:off x="7223277" y="4225187"/>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ket 39">
            <a:extLst>
              <a:ext uri="{FF2B5EF4-FFF2-40B4-BE49-F238E27FC236}">
                <a16:creationId xmlns:a16="http://schemas.microsoft.com/office/drawing/2014/main" id="{D5D227FA-BC50-44FA-912F-02A5CCB9FE2E}"/>
              </a:ext>
            </a:extLst>
          </p:cNvPr>
          <p:cNvSpPr/>
          <p:nvPr/>
        </p:nvSpPr>
        <p:spPr>
          <a:xfrm rot="5400000">
            <a:off x="7415796" y="3888078"/>
            <a:ext cx="94200"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ket 40">
            <a:extLst>
              <a:ext uri="{FF2B5EF4-FFF2-40B4-BE49-F238E27FC236}">
                <a16:creationId xmlns:a16="http://schemas.microsoft.com/office/drawing/2014/main" id="{5B09A4AD-23CB-4D93-88D6-F95A8F96E7A5}"/>
              </a:ext>
            </a:extLst>
          </p:cNvPr>
          <p:cNvSpPr/>
          <p:nvPr/>
        </p:nvSpPr>
        <p:spPr>
          <a:xfrm rot="5400000">
            <a:off x="8011481" y="3120807"/>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ket 41">
            <a:extLst>
              <a:ext uri="{FF2B5EF4-FFF2-40B4-BE49-F238E27FC236}">
                <a16:creationId xmlns:a16="http://schemas.microsoft.com/office/drawing/2014/main" id="{30906B68-9E67-4422-9CE2-06AAA068466F}"/>
              </a:ext>
            </a:extLst>
          </p:cNvPr>
          <p:cNvSpPr/>
          <p:nvPr/>
        </p:nvSpPr>
        <p:spPr>
          <a:xfrm rot="5400000">
            <a:off x="7944840" y="393297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ket 42">
            <a:extLst>
              <a:ext uri="{FF2B5EF4-FFF2-40B4-BE49-F238E27FC236}">
                <a16:creationId xmlns:a16="http://schemas.microsoft.com/office/drawing/2014/main" id="{09C07371-D3D0-45C2-86A1-41285CAAED7D}"/>
              </a:ext>
            </a:extLst>
          </p:cNvPr>
          <p:cNvSpPr/>
          <p:nvPr/>
        </p:nvSpPr>
        <p:spPr>
          <a:xfrm rot="5400000">
            <a:off x="8126454" y="3385506"/>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5BC41767-461F-415A-8311-A1B3C76FF37F}"/>
              </a:ext>
            </a:extLst>
          </p:cNvPr>
          <p:cNvSpPr/>
          <p:nvPr/>
        </p:nvSpPr>
        <p:spPr>
          <a:xfrm rot="5400000">
            <a:off x="8758856" y="3701149"/>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3C666C19-9055-4E6A-8E0A-B787738FEAE0}"/>
              </a:ext>
            </a:extLst>
          </p:cNvPr>
          <p:cNvSpPr/>
          <p:nvPr/>
        </p:nvSpPr>
        <p:spPr>
          <a:xfrm rot="5400000">
            <a:off x="8652753" y="4132645"/>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F1E64C67-526A-4610-A9DF-E62988004DA1}"/>
              </a:ext>
            </a:extLst>
          </p:cNvPr>
          <p:cNvSpPr/>
          <p:nvPr/>
        </p:nvSpPr>
        <p:spPr>
          <a:xfrm rot="5400000">
            <a:off x="8873828" y="3974383"/>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ket 46">
            <a:extLst>
              <a:ext uri="{FF2B5EF4-FFF2-40B4-BE49-F238E27FC236}">
                <a16:creationId xmlns:a16="http://schemas.microsoft.com/office/drawing/2014/main" id="{7BF4C4F4-9D30-4524-A54E-9D84BFA2A1F9}"/>
              </a:ext>
            </a:extLst>
          </p:cNvPr>
          <p:cNvSpPr/>
          <p:nvPr/>
        </p:nvSpPr>
        <p:spPr>
          <a:xfrm rot="5400000">
            <a:off x="9511081" y="3844165"/>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E25AA728-496A-4CD0-B117-D257CEECCF6D}"/>
              </a:ext>
            </a:extLst>
          </p:cNvPr>
          <p:cNvSpPr/>
          <p:nvPr/>
        </p:nvSpPr>
        <p:spPr>
          <a:xfrm rot="5400000">
            <a:off x="9404978" y="427566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ket 48">
            <a:extLst>
              <a:ext uri="{FF2B5EF4-FFF2-40B4-BE49-F238E27FC236}">
                <a16:creationId xmlns:a16="http://schemas.microsoft.com/office/drawing/2014/main" id="{85983FB8-2737-4ECF-A735-350D20F58725}"/>
              </a:ext>
            </a:extLst>
          </p:cNvPr>
          <p:cNvSpPr/>
          <p:nvPr/>
        </p:nvSpPr>
        <p:spPr>
          <a:xfrm rot="5400000">
            <a:off x="9626053" y="4117399"/>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547D6825-289D-418A-96CD-097A075500A6}"/>
              </a:ext>
            </a:extLst>
          </p:cNvPr>
          <p:cNvSpPr txBox="1"/>
          <p:nvPr/>
        </p:nvSpPr>
        <p:spPr>
          <a:xfrm>
            <a:off x="3438454" y="3914499"/>
            <a:ext cx="558384" cy="369332"/>
          </a:xfrm>
          <a:prstGeom prst="rect">
            <a:avLst/>
          </a:prstGeom>
          <a:noFill/>
        </p:spPr>
        <p:txBody>
          <a:bodyPr wrap="square">
            <a:spAutoFit/>
          </a:bodyPr>
          <a:lstStyle/>
          <a:p>
            <a:r>
              <a:rPr lang="en-US" dirty="0"/>
              <a:t>* </a:t>
            </a:r>
          </a:p>
        </p:txBody>
      </p:sp>
      <p:sp>
        <p:nvSpPr>
          <p:cNvPr id="51" name="TextBox 50">
            <a:extLst>
              <a:ext uri="{FF2B5EF4-FFF2-40B4-BE49-F238E27FC236}">
                <a16:creationId xmlns:a16="http://schemas.microsoft.com/office/drawing/2014/main" id="{30BE4986-01A4-4F39-B26F-5F1B7B0522DC}"/>
              </a:ext>
            </a:extLst>
          </p:cNvPr>
          <p:cNvSpPr txBox="1"/>
          <p:nvPr/>
        </p:nvSpPr>
        <p:spPr>
          <a:xfrm>
            <a:off x="3621496" y="3773285"/>
            <a:ext cx="558384" cy="369332"/>
          </a:xfrm>
          <a:prstGeom prst="rect">
            <a:avLst/>
          </a:prstGeom>
          <a:noFill/>
        </p:spPr>
        <p:txBody>
          <a:bodyPr wrap="square">
            <a:spAutoFit/>
          </a:bodyPr>
          <a:lstStyle/>
          <a:p>
            <a:r>
              <a:rPr lang="en-US" dirty="0"/>
              <a:t>** </a:t>
            </a:r>
          </a:p>
        </p:txBody>
      </p:sp>
      <p:sp>
        <p:nvSpPr>
          <p:cNvPr id="52" name="TextBox 51">
            <a:extLst>
              <a:ext uri="{FF2B5EF4-FFF2-40B4-BE49-F238E27FC236}">
                <a16:creationId xmlns:a16="http://schemas.microsoft.com/office/drawing/2014/main" id="{D3BB0621-F79C-4567-A605-6106425874E4}"/>
              </a:ext>
            </a:extLst>
          </p:cNvPr>
          <p:cNvSpPr txBox="1"/>
          <p:nvPr/>
        </p:nvSpPr>
        <p:spPr>
          <a:xfrm>
            <a:off x="3475189" y="3601144"/>
            <a:ext cx="558384" cy="369332"/>
          </a:xfrm>
          <a:prstGeom prst="rect">
            <a:avLst/>
          </a:prstGeom>
          <a:noFill/>
        </p:spPr>
        <p:txBody>
          <a:bodyPr wrap="square">
            <a:spAutoFit/>
          </a:bodyPr>
          <a:lstStyle/>
          <a:p>
            <a:r>
              <a:rPr lang="en-US" dirty="0"/>
              <a:t>** </a:t>
            </a:r>
          </a:p>
        </p:txBody>
      </p:sp>
      <p:sp>
        <p:nvSpPr>
          <p:cNvPr id="53" name="TextBox 52">
            <a:extLst>
              <a:ext uri="{FF2B5EF4-FFF2-40B4-BE49-F238E27FC236}">
                <a16:creationId xmlns:a16="http://schemas.microsoft.com/office/drawing/2014/main" id="{C73C7A60-179B-442F-A000-05B2E63C2354}"/>
              </a:ext>
            </a:extLst>
          </p:cNvPr>
          <p:cNvSpPr txBox="1"/>
          <p:nvPr/>
        </p:nvSpPr>
        <p:spPr>
          <a:xfrm>
            <a:off x="4230697" y="3952897"/>
            <a:ext cx="558384" cy="369332"/>
          </a:xfrm>
          <a:prstGeom prst="rect">
            <a:avLst/>
          </a:prstGeom>
          <a:noFill/>
        </p:spPr>
        <p:txBody>
          <a:bodyPr wrap="square">
            <a:spAutoFit/>
          </a:bodyPr>
          <a:lstStyle/>
          <a:p>
            <a:r>
              <a:rPr lang="en-US" dirty="0"/>
              <a:t>* </a:t>
            </a:r>
          </a:p>
        </p:txBody>
      </p:sp>
      <p:sp>
        <p:nvSpPr>
          <p:cNvPr id="54" name="TextBox 53">
            <a:extLst>
              <a:ext uri="{FF2B5EF4-FFF2-40B4-BE49-F238E27FC236}">
                <a16:creationId xmlns:a16="http://schemas.microsoft.com/office/drawing/2014/main" id="{75476D20-87C1-458B-BB4D-4DF24165614B}"/>
              </a:ext>
            </a:extLst>
          </p:cNvPr>
          <p:cNvSpPr txBox="1"/>
          <p:nvPr/>
        </p:nvSpPr>
        <p:spPr>
          <a:xfrm>
            <a:off x="4173675" y="3265858"/>
            <a:ext cx="558384" cy="369332"/>
          </a:xfrm>
          <a:prstGeom prst="rect">
            <a:avLst/>
          </a:prstGeom>
          <a:noFill/>
        </p:spPr>
        <p:txBody>
          <a:bodyPr wrap="square">
            <a:spAutoFit/>
          </a:bodyPr>
          <a:lstStyle/>
          <a:p>
            <a:r>
              <a:rPr lang="en-US" dirty="0"/>
              <a:t>***</a:t>
            </a:r>
          </a:p>
        </p:txBody>
      </p:sp>
      <p:sp>
        <p:nvSpPr>
          <p:cNvPr id="55" name="TextBox 54">
            <a:extLst>
              <a:ext uri="{FF2B5EF4-FFF2-40B4-BE49-F238E27FC236}">
                <a16:creationId xmlns:a16="http://schemas.microsoft.com/office/drawing/2014/main" id="{0399C8AF-6EA7-4C0A-A3CF-2769190F411B}"/>
              </a:ext>
            </a:extLst>
          </p:cNvPr>
          <p:cNvSpPr txBox="1"/>
          <p:nvPr/>
        </p:nvSpPr>
        <p:spPr>
          <a:xfrm>
            <a:off x="4173675" y="3405260"/>
            <a:ext cx="558384" cy="369332"/>
          </a:xfrm>
          <a:prstGeom prst="rect">
            <a:avLst/>
          </a:prstGeom>
          <a:noFill/>
        </p:spPr>
        <p:txBody>
          <a:bodyPr wrap="square">
            <a:spAutoFit/>
          </a:bodyPr>
          <a:lstStyle/>
          <a:p>
            <a:r>
              <a:rPr lang="en-US" dirty="0"/>
              <a:t>***</a:t>
            </a:r>
          </a:p>
        </p:txBody>
      </p:sp>
      <p:sp>
        <p:nvSpPr>
          <p:cNvPr id="56" name="TextBox 55">
            <a:extLst>
              <a:ext uri="{FF2B5EF4-FFF2-40B4-BE49-F238E27FC236}">
                <a16:creationId xmlns:a16="http://schemas.microsoft.com/office/drawing/2014/main" id="{5FAA8C0D-4A7A-47DB-9B29-766CD59782C7}"/>
              </a:ext>
            </a:extLst>
          </p:cNvPr>
          <p:cNvSpPr txBox="1"/>
          <p:nvPr/>
        </p:nvSpPr>
        <p:spPr>
          <a:xfrm>
            <a:off x="4883330" y="4125591"/>
            <a:ext cx="558384" cy="369332"/>
          </a:xfrm>
          <a:prstGeom prst="rect">
            <a:avLst/>
          </a:prstGeom>
          <a:noFill/>
        </p:spPr>
        <p:txBody>
          <a:bodyPr wrap="square">
            <a:spAutoFit/>
          </a:bodyPr>
          <a:lstStyle/>
          <a:p>
            <a:r>
              <a:rPr lang="en-US" dirty="0"/>
              <a:t> </a:t>
            </a:r>
            <a:r>
              <a:rPr lang="en-US" sz="1400" dirty="0"/>
              <a:t>ns</a:t>
            </a:r>
            <a:endParaRPr lang="en-US" dirty="0"/>
          </a:p>
        </p:txBody>
      </p:sp>
      <p:sp>
        <p:nvSpPr>
          <p:cNvPr id="57" name="TextBox 56">
            <a:extLst>
              <a:ext uri="{FF2B5EF4-FFF2-40B4-BE49-F238E27FC236}">
                <a16:creationId xmlns:a16="http://schemas.microsoft.com/office/drawing/2014/main" id="{54227D87-9315-443E-BC37-3034054A5E21}"/>
              </a:ext>
            </a:extLst>
          </p:cNvPr>
          <p:cNvSpPr txBox="1"/>
          <p:nvPr/>
        </p:nvSpPr>
        <p:spPr>
          <a:xfrm>
            <a:off x="4893566" y="3385710"/>
            <a:ext cx="558384" cy="369332"/>
          </a:xfrm>
          <a:prstGeom prst="rect">
            <a:avLst/>
          </a:prstGeom>
          <a:noFill/>
        </p:spPr>
        <p:txBody>
          <a:bodyPr wrap="square">
            <a:spAutoFit/>
          </a:bodyPr>
          <a:lstStyle/>
          <a:p>
            <a:r>
              <a:rPr lang="en-US" dirty="0"/>
              <a:t>***</a:t>
            </a:r>
          </a:p>
        </p:txBody>
      </p:sp>
      <p:sp>
        <p:nvSpPr>
          <p:cNvPr id="58" name="TextBox 57">
            <a:extLst>
              <a:ext uri="{FF2B5EF4-FFF2-40B4-BE49-F238E27FC236}">
                <a16:creationId xmlns:a16="http://schemas.microsoft.com/office/drawing/2014/main" id="{AC3E2186-E137-4584-BE0B-2F671716B7C0}"/>
              </a:ext>
            </a:extLst>
          </p:cNvPr>
          <p:cNvSpPr txBox="1"/>
          <p:nvPr/>
        </p:nvSpPr>
        <p:spPr>
          <a:xfrm>
            <a:off x="4893566" y="3550076"/>
            <a:ext cx="558384" cy="369332"/>
          </a:xfrm>
          <a:prstGeom prst="rect">
            <a:avLst/>
          </a:prstGeom>
          <a:noFill/>
        </p:spPr>
        <p:txBody>
          <a:bodyPr wrap="square">
            <a:spAutoFit/>
          </a:bodyPr>
          <a:lstStyle/>
          <a:p>
            <a:r>
              <a:rPr lang="en-US" dirty="0"/>
              <a:t>***</a:t>
            </a:r>
          </a:p>
        </p:txBody>
      </p:sp>
      <p:sp>
        <p:nvSpPr>
          <p:cNvPr id="59" name="TextBox 58">
            <a:extLst>
              <a:ext uri="{FF2B5EF4-FFF2-40B4-BE49-F238E27FC236}">
                <a16:creationId xmlns:a16="http://schemas.microsoft.com/office/drawing/2014/main" id="{E415688B-5B8D-4639-9F3C-4EB39D6ACC65}"/>
              </a:ext>
            </a:extLst>
          </p:cNvPr>
          <p:cNvSpPr txBox="1"/>
          <p:nvPr/>
        </p:nvSpPr>
        <p:spPr>
          <a:xfrm>
            <a:off x="5680319" y="3441349"/>
            <a:ext cx="558384" cy="369332"/>
          </a:xfrm>
          <a:prstGeom prst="rect">
            <a:avLst/>
          </a:prstGeom>
          <a:noFill/>
        </p:spPr>
        <p:txBody>
          <a:bodyPr wrap="square">
            <a:spAutoFit/>
          </a:bodyPr>
          <a:lstStyle/>
          <a:p>
            <a:r>
              <a:rPr lang="en-US" dirty="0"/>
              <a:t>** </a:t>
            </a:r>
          </a:p>
        </p:txBody>
      </p:sp>
      <p:sp>
        <p:nvSpPr>
          <p:cNvPr id="60" name="TextBox 59">
            <a:extLst>
              <a:ext uri="{FF2B5EF4-FFF2-40B4-BE49-F238E27FC236}">
                <a16:creationId xmlns:a16="http://schemas.microsoft.com/office/drawing/2014/main" id="{CD5F1884-2DE5-4BB6-996C-4526540294F1}"/>
              </a:ext>
            </a:extLst>
          </p:cNvPr>
          <p:cNvSpPr txBox="1"/>
          <p:nvPr/>
        </p:nvSpPr>
        <p:spPr>
          <a:xfrm>
            <a:off x="5575645" y="3942197"/>
            <a:ext cx="558384" cy="369332"/>
          </a:xfrm>
          <a:prstGeom prst="rect">
            <a:avLst/>
          </a:prstGeom>
          <a:noFill/>
        </p:spPr>
        <p:txBody>
          <a:bodyPr wrap="square">
            <a:spAutoFit/>
          </a:bodyPr>
          <a:lstStyle/>
          <a:p>
            <a:r>
              <a:rPr lang="en-US" dirty="0"/>
              <a:t> </a:t>
            </a:r>
            <a:r>
              <a:rPr lang="en-US" sz="1400" dirty="0"/>
              <a:t>ns</a:t>
            </a:r>
            <a:endParaRPr lang="en-US" dirty="0"/>
          </a:p>
        </p:txBody>
      </p:sp>
      <p:sp>
        <p:nvSpPr>
          <p:cNvPr id="61" name="TextBox 60">
            <a:extLst>
              <a:ext uri="{FF2B5EF4-FFF2-40B4-BE49-F238E27FC236}">
                <a16:creationId xmlns:a16="http://schemas.microsoft.com/office/drawing/2014/main" id="{76DC9529-C2F0-4E49-B8F3-DD49090DB076}"/>
              </a:ext>
            </a:extLst>
          </p:cNvPr>
          <p:cNvSpPr txBox="1"/>
          <p:nvPr/>
        </p:nvSpPr>
        <p:spPr>
          <a:xfrm>
            <a:off x="5775637" y="3612860"/>
            <a:ext cx="558384" cy="369332"/>
          </a:xfrm>
          <a:prstGeom prst="rect">
            <a:avLst/>
          </a:prstGeom>
          <a:noFill/>
        </p:spPr>
        <p:txBody>
          <a:bodyPr wrap="square">
            <a:spAutoFit/>
          </a:bodyPr>
          <a:lstStyle/>
          <a:p>
            <a:r>
              <a:rPr lang="en-US" dirty="0"/>
              <a:t>** </a:t>
            </a:r>
          </a:p>
        </p:txBody>
      </p:sp>
      <p:sp>
        <p:nvSpPr>
          <p:cNvPr id="62" name="TextBox 61">
            <a:extLst>
              <a:ext uri="{FF2B5EF4-FFF2-40B4-BE49-F238E27FC236}">
                <a16:creationId xmlns:a16="http://schemas.microsoft.com/office/drawing/2014/main" id="{BCD5BAF3-303B-4948-B783-B1B5479E10A8}"/>
              </a:ext>
            </a:extLst>
          </p:cNvPr>
          <p:cNvSpPr txBox="1"/>
          <p:nvPr/>
        </p:nvSpPr>
        <p:spPr>
          <a:xfrm>
            <a:off x="6284115" y="4014675"/>
            <a:ext cx="558384" cy="369332"/>
          </a:xfrm>
          <a:prstGeom prst="rect">
            <a:avLst/>
          </a:prstGeom>
          <a:noFill/>
        </p:spPr>
        <p:txBody>
          <a:bodyPr wrap="square">
            <a:spAutoFit/>
          </a:bodyPr>
          <a:lstStyle/>
          <a:p>
            <a:r>
              <a:rPr lang="en-US" dirty="0"/>
              <a:t>***</a:t>
            </a:r>
          </a:p>
        </p:txBody>
      </p:sp>
      <p:sp>
        <p:nvSpPr>
          <p:cNvPr id="63" name="TextBox 62">
            <a:extLst>
              <a:ext uri="{FF2B5EF4-FFF2-40B4-BE49-F238E27FC236}">
                <a16:creationId xmlns:a16="http://schemas.microsoft.com/office/drawing/2014/main" id="{E64028A7-2FDC-4282-A722-2209A8D4AFC0}"/>
              </a:ext>
            </a:extLst>
          </p:cNvPr>
          <p:cNvSpPr txBox="1"/>
          <p:nvPr/>
        </p:nvSpPr>
        <p:spPr>
          <a:xfrm>
            <a:off x="6579512" y="3500965"/>
            <a:ext cx="558384" cy="369332"/>
          </a:xfrm>
          <a:prstGeom prst="rect">
            <a:avLst/>
          </a:prstGeom>
          <a:noFill/>
        </p:spPr>
        <p:txBody>
          <a:bodyPr wrap="square">
            <a:spAutoFit/>
          </a:bodyPr>
          <a:lstStyle/>
          <a:p>
            <a:r>
              <a:rPr lang="en-US" dirty="0"/>
              <a:t>* </a:t>
            </a:r>
          </a:p>
        </p:txBody>
      </p:sp>
      <p:sp>
        <p:nvSpPr>
          <p:cNvPr id="64" name="TextBox 63">
            <a:extLst>
              <a:ext uri="{FF2B5EF4-FFF2-40B4-BE49-F238E27FC236}">
                <a16:creationId xmlns:a16="http://schemas.microsoft.com/office/drawing/2014/main" id="{2A9E1632-9CC5-414E-BB76-4AEAA1374378}"/>
              </a:ext>
            </a:extLst>
          </p:cNvPr>
          <p:cNvSpPr txBox="1"/>
          <p:nvPr/>
        </p:nvSpPr>
        <p:spPr>
          <a:xfrm>
            <a:off x="6395638" y="3353494"/>
            <a:ext cx="558384" cy="369332"/>
          </a:xfrm>
          <a:prstGeom prst="rect">
            <a:avLst/>
          </a:prstGeom>
          <a:noFill/>
        </p:spPr>
        <p:txBody>
          <a:bodyPr wrap="square">
            <a:spAutoFit/>
          </a:bodyPr>
          <a:lstStyle/>
          <a:p>
            <a:r>
              <a:rPr lang="en-US" dirty="0"/>
              <a:t>** </a:t>
            </a:r>
          </a:p>
        </p:txBody>
      </p:sp>
      <p:sp>
        <p:nvSpPr>
          <p:cNvPr id="65" name="TextBox 64">
            <a:extLst>
              <a:ext uri="{FF2B5EF4-FFF2-40B4-BE49-F238E27FC236}">
                <a16:creationId xmlns:a16="http://schemas.microsoft.com/office/drawing/2014/main" id="{D32F7E8B-2E66-4B1F-AB85-8C0EEAD19973}"/>
              </a:ext>
            </a:extLst>
          </p:cNvPr>
          <p:cNvSpPr txBox="1"/>
          <p:nvPr/>
        </p:nvSpPr>
        <p:spPr>
          <a:xfrm>
            <a:off x="6995646" y="4086302"/>
            <a:ext cx="558384" cy="369332"/>
          </a:xfrm>
          <a:prstGeom prst="rect">
            <a:avLst/>
          </a:prstGeom>
          <a:noFill/>
        </p:spPr>
        <p:txBody>
          <a:bodyPr wrap="square">
            <a:spAutoFit/>
          </a:bodyPr>
          <a:lstStyle/>
          <a:p>
            <a:r>
              <a:rPr lang="en-US" dirty="0"/>
              <a:t>***</a:t>
            </a:r>
          </a:p>
        </p:txBody>
      </p:sp>
      <p:sp>
        <p:nvSpPr>
          <p:cNvPr id="66" name="TextBox 65">
            <a:extLst>
              <a:ext uri="{FF2B5EF4-FFF2-40B4-BE49-F238E27FC236}">
                <a16:creationId xmlns:a16="http://schemas.microsoft.com/office/drawing/2014/main" id="{07534930-1EA8-4B9D-9D52-AE5E2DBCFA9B}"/>
              </a:ext>
            </a:extLst>
          </p:cNvPr>
          <p:cNvSpPr txBox="1"/>
          <p:nvPr/>
        </p:nvSpPr>
        <p:spPr>
          <a:xfrm>
            <a:off x="7101028" y="3734742"/>
            <a:ext cx="558384" cy="369332"/>
          </a:xfrm>
          <a:prstGeom prst="rect">
            <a:avLst/>
          </a:prstGeom>
          <a:noFill/>
        </p:spPr>
        <p:txBody>
          <a:bodyPr wrap="square">
            <a:spAutoFit/>
          </a:bodyPr>
          <a:lstStyle/>
          <a:p>
            <a:r>
              <a:rPr lang="en-US" dirty="0"/>
              <a:t>***</a:t>
            </a:r>
          </a:p>
        </p:txBody>
      </p:sp>
      <p:sp>
        <p:nvSpPr>
          <p:cNvPr id="67" name="TextBox 66">
            <a:extLst>
              <a:ext uri="{FF2B5EF4-FFF2-40B4-BE49-F238E27FC236}">
                <a16:creationId xmlns:a16="http://schemas.microsoft.com/office/drawing/2014/main" id="{2444222C-1E49-4C62-B0E2-283BF84C26C6}"/>
              </a:ext>
            </a:extLst>
          </p:cNvPr>
          <p:cNvSpPr txBox="1"/>
          <p:nvPr/>
        </p:nvSpPr>
        <p:spPr>
          <a:xfrm>
            <a:off x="7088167" y="3588857"/>
            <a:ext cx="558384" cy="369332"/>
          </a:xfrm>
          <a:prstGeom prst="rect">
            <a:avLst/>
          </a:prstGeom>
          <a:noFill/>
        </p:spPr>
        <p:txBody>
          <a:bodyPr wrap="square">
            <a:spAutoFit/>
          </a:bodyPr>
          <a:lstStyle/>
          <a:p>
            <a:r>
              <a:rPr lang="en-US" dirty="0"/>
              <a:t>***</a:t>
            </a:r>
          </a:p>
        </p:txBody>
      </p:sp>
      <p:sp>
        <p:nvSpPr>
          <p:cNvPr id="68" name="TextBox 67">
            <a:extLst>
              <a:ext uri="{FF2B5EF4-FFF2-40B4-BE49-F238E27FC236}">
                <a16:creationId xmlns:a16="http://schemas.microsoft.com/office/drawing/2014/main" id="{05EB61FC-0F81-4473-AFED-DC4ECA734B80}"/>
              </a:ext>
            </a:extLst>
          </p:cNvPr>
          <p:cNvSpPr txBox="1"/>
          <p:nvPr/>
        </p:nvSpPr>
        <p:spPr>
          <a:xfrm>
            <a:off x="7780696" y="3720676"/>
            <a:ext cx="558384" cy="369332"/>
          </a:xfrm>
          <a:prstGeom prst="rect">
            <a:avLst/>
          </a:prstGeom>
          <a:noFill/>
        </p:spPr>
        <p:txBody>
          <a:bodyPr wrap="square">
            <a:spAutoFit/>
          </a:bodyPr>
          <a:lstStyle/>
          <a:p>
            <a:r>
              <a:rPr lang="en-US" dirty="0"/>
              <a:t> </a:t>
            </a:r>
            <a:r>
              <a:rPr lang="en-US" sz="1400" dirty="0"/>
              <a:t>ns</a:t>
            </a:r>
            <a:endParaRPr lang="en-US" dirty="0"/>
          </a:p>
        </p:txBody>
      </p:sp>
      <p:sp>
        <p:nvSpPr>
          <p:cNvPr id="69" name="TextBox 68">
            <a:extLst>
              <a:ext uri="{FF2B5EF4-FFF2-40B4-BE49-F238E27FC236}">
                <a16:creationId xmlns:a16="http://schemas.microsoft.com/office/drawing/2014/main" id="{8250C247-2D5F-449A-A20A-4268BDC95F8B}"/>
              </a:ext>
            </a:extLst>
          </p:cNvPr>
          <p:cNvSpPr txBox="1"/>
          <p:nvPr/>
        </p:nvSpPr>
        <p:spPr>
          <a:xfrm>
            <a:off x="7794082" y="3091770"/>
            <a:ext cx="558384" cy="369332"/>
          </a:xfrm>
          <a:prstGeom prst="rect">
            <a:avLst/>
          </a:prstGeom>
          <a:noFill/>
        </p:spPr>
        <p:txBody>
          <a:bodyPr wrap="square">
            <a:spAutoFit/>
          </a:bodyPr>
          <a:lstStyle/>
          <a:p>
            <a:r>
              <a:rPr lang="en-US" dirty="0"/>
              <a:t>***</a:t>
            </a:r>
          </a:p>
        </p:txBody>
      </p:sp>
      <p:sp>
        <p:nvSpPr>
          <p:cNvPr id="70" name="TextBox 69">
            <a:extLst>
              <a:ext uri="{FF2B5EF4-FFF2-40B4-BE49-F238E27FC236}">
                <a16:creationId xmlns:a16="http://schemas.microsoft.com/office/drawing/2014/main" id="{1300F63F-48C3-4758-999D-C25C2958F9D4}"/>
              </a:ext>
            </a:extLst>
          </p:cNvPr>
          <p:cNvSpPr txBox="1"/>
          <p:nvPr/>
        </p:nvSpPr>
        <p:spPr>
          <a:xfrm>
            <a:off x="7955589" y="3231812"/>
            <a:ext cx="558384" cy="369332"/>
          </a:xfrm>
          <a:prstGeom prst="rect">
            <a:avLst/>
          </a:prstGeom>
          <a:noFill/>
        </p:spPr>
        <p:txBody>
          <a:bodyPr wrap="square">
            <a:spAutoFit/>
          </a:bodyPr>
          <a:lstStyle/>
          <a:p>
            <a:r>
              <a:rPr lang="en-US" dirty="0"/>
              <a:t>** </a:t>
            </a:r>
          </a:p>
        </p:txBody>
      </p:sp>
      <p:sp>
        <p:nvSpPr>
          <p:cNvPr id="71" name="TextBox 70">
            <a:extLst>
              <a:ext uri="{FF2B5EF4-FFF2-40B4-BE49-F238E27FC236}">
                <a16:creationId xmlns:a16="http://schemas.microsoft.com/office/drawing/2014/main" id="{CE26F08A-0A08-4659-AF9A-F5543CA17FE7}"/>
              </a:ext>
            </a:extLst>
          </p:cNvPr>
          <p:cNvSpPr txBox="1"/>
          <p:nvPr/>
        </p:nvSpPr>
        <p:spPr>
          <a:xfrm>
            <a:off x="8464920" y="3901636"/>
            <a:ext cx="558384" cy="369332"/>
          </a:xfrm>
          <a:prstGeom prst="rect">
            <a:avLst/>
          </a:prstGeom>
          <a:noFill/>
        </p:spPr>
        <p:txBody>
          <a:bodyPr wrap="square">
            <a:spAutoFit/>
          </a:bodyPr>
          <a:lstStyle/>
          <a:p>
            <a:r>
              <a:rPr lang="en-US" dirty="0"/>
              <a:t> </a:t>
            </a:r>
            <a:r>
              <a:rPr lang="en-US" sz="1400" dirty="0"/>
              <a:t>ns</a:t>
            </a:r>
            <a:endParaRPr lang="en-US" dirty="0"/>
          </a:p>
        </p:txBody>
      </p:sp>
      <p:sp>
        <p:nvSpPr>
          <p:cNvPr id="72" name="TextBox 71">
            <a:extLst>
              <a:ext uri="{FF2B5EF4-FFF2-40B4-BE49-F238E27FC236}">
                <a16:creationId xmlns:a16="http://schemas.microsoft.com/office/drawing/2014/main" id="{F7C4E964-C765-455A-B1F6-F8EE92123671}"/>
              </a:ext>
            </a:extLst>
          </p:cNvPr>
          <p:cNvSpPr txBox="1"/>
          <p:nvPr/>
        </p:nvSpPr>
        <p:spPr>
          <a:xfrm>
            <a:off x="8690403" y="3749543"/>
            <a:ext cx="558384" cy="369332"/>
          </a:xfrm>
          <a:prstGeom prst="rect">
            <a:avLst/>
          </a:prstGeom>
          <a:noFill/>
        </p:spPr>
        <p:txBody>
          <a:bodyPr wrap="square">
            <a:spAutoFit/>
          </a:bodyPr>
          <a:lstStyle/>
          <a:p>
            <a:r>
              <a:rPr lang="en-US" dirty="0"/>
              <a:t> </a:t>
            </a:r>
            <a:r>
              <a:rPr lang="en-US" sz="1400" dirty="0"/>
              <a:t>ns</a:t>
            </a:r>
            <a:endParaRPr lang="en-US" dirty="0"/>
          </a:p>
        </p:txBody>
      </p:sp>
      <p:sp>
        <p:nvSpPr>
          <p:cNvPr id="73" name="TextBox 72">
            <a:extLst>
              <a:ext uri="{FF2B5EF4-FFF2-40B4-BE49-F238E27FC236}">
                <a16:creationId xmlns:a16="http://schemas.microsoft.com/office/drawing/2014/main" id="{94F0DD57-5043-45F7-B3BB-F7F5A6E1097E}"/>
              </a:ext>
            </a:extLst>
          </p:cNvPr>
          <p:cNvSpPr txBox="1"/>
          <p:nvPr/>
        </p:nvSpPr>
        <p:spPr>
          <a:xfrm>
            <a:off x="8564563" y="3579850"/>
            <a:ext cx="558384" cy="369332"/>
          </a:xfrm>
          <a:prstGeom prst="rect">
            <a:avLst/>
          </a:prstGeom>
          <a:noFill/>
        </p:spPr>
        <p:txBody>
          <a:bodyPr wrap="square">
            <a:spAutoFit/>
          </a:bodyPr>
          <a:lstStyle/>
          <a:p>
            <a:r>
              <a:rPr lang="en-US" dirty="0"/>
              <a:t> </a:t>
            </a:r>
            <a:r>
              <a:rPr lang="en-US" sz="1400" dirty="0"/>
              <a:t>ns</a:t>
            </a:r>
            <a:endParaRPr lang="en-US" dirty="0"/>
          </a:p>
        </p:txBody>
      </p:sp>
      <p:sp>
        <p:nvSpPr>
          <p:cNvPr id="74" name="TextBox 73">
            <a:extLst>
              <a:ext uri="{FF2B5EF4-FFF2-40B4-BE49-F238E27FC236}">
                <a16:creationId xmlns:a16="http://schemas.microsoft.com/office/drawing/2014/main" id="{0B573BF6-F059-4597-8FC7-888C5BCEDDCD}"/>
              </a:ext>
            </a:extLst>
          </p:cNvPr>
          <p:cNvSpPr txBox="1"/>
          <p:nvPr/>
        </p:nvSpPr>
        <p:spPr>
          <a:xfrm>
            <a:off x="9208538" y="4053729"/>
            <a:ext cx="558384" cy="369332"/>
          </a:xfrm>
          <a:prstGeom prst="rect">
            <a:avLst/>
          </a:prstGeom>
          <a:noFill/>
        </p:spPr>
        <p:txBody>
          <a:bodyPr wrap="square">
            <a:spAutoFit/>
          </a:bodyPr>
          <a:lstStyle/>
          <a:p>
            <a:r>
              <a:rPr lang="en-US" dirty="0"/>
              <a:t> </a:t>
            </a:r>
            <a:r>
              <a:rPr lang="en-US" sz="1400" dirty="0"/>
              <a:t>ns</a:t>
            </a:r>
            <a:endParaRPr lang="en-US" dirty="0"/>
          </a:p>
        </p:txBody>
      </p:sp>
      <p:sp>
        <p:nvSpPr>
          <p:cNvPr id="75" name="TextBox 74">
            <a:extLst>
              <a:ext uri="{FF2B5EF4-FFF2-40B4-BE49-F238E27FC236}">
                <a16:creationId xmlns:a16="http://schemas.microsoft.com/office/drawing/2014/main" id="{211DF289-CF37-4139-8A3C-A362DDB635D1}"/>
              </a:ext>
            </a:extLst>
          </p:cNvPr>
          <p:cNvSpPr txBox="1"/>
          <p:nvPr/>
        </p:nvSpPr>
        <p:spPr>
          <a:xfrm>
            <a:off x="9434021" y="3901636"/>
            <a:ext cx="558384" cy="369332"/>
          </a:xfrm>
          <a:prstGeom prst="rect">
            <a:avLst/>
          </a:prstGeom>
          <a:noFill/>
        </p:spPr>
        <p:txBody>
          <a:bodyPr wrap="square">
            <a:spAutoFit/>
          </a:bodyPr>
          <a:lstStyle/>
          <a:p>
            <a:r>
              <a:rPr lang="en-US" dirty="0"/>
              <a:t> </a:t>
            </a:r>
            <a:r>
              <a:rPr lang="en-US" sz="1400" dirty="0"/>
              <a:t>ns</a:t>
            </a:r>
            <a:endParaRPr lang="en-US" dirty="0"/>
          </a:p>
        </p:txBody>
      </p:sp>
      <p:sp>
        <p:nvSpPr>
          <p:cNvPr id="76" name="TextBox 75">
            <a:extLst>
              <a:ext uri="{FF2B5EF4-FFF2-40B4-BE49-F238E27FC236}">
                <a16:creationId xmlns:a16="http://schemas.microsoft.com/office/drawing/2014/main" id="{F969747B-FB72-49BC-9556-2E4ECF4005A6}"/>
              </a:ext>
            </a:extLst>
          </p:cNvPr>
          <p:cNvSpPr txBox="1"/>
          <p:nvPr/>
        </p:nvSpPr>
        <p:spPr>
          <a:xfrm>
            <a:off x="9308181" y="3731943"/>
            <a:ext cx="558384" cy="369332"/>
          </a:xfrm>
          <a:prstGeom prst="rect">
            <a:avLst/>
          </a:prstGeom>
          <a:noFill/>
        </p:spPr>
        <p:txBody>
          <a:bodyPr wrap="square">
            <a:spAutoFit/>
          </a:bodyPr>
          <a:lstStyle/>
          <a:p>
            <a:r>
              <a:rPr lang="en-US" dirty="0"/>
              <a:t> </a:t>
            </a:r>
            <a:r>
              <a:rPr lang="en-US" sz="1400" dirty="0"/>
              <a:t>ns</a:t>
            </a:r>
            <a:endParaRPr lang="en-US" dirty="0"/>
          </a:p>
        </p:txBody>
      </p:sp>
      <p:sp>
        <p:nvSpPr>
          <p:cNvPr id="79" name="Slide Number Placeholder 78">
            <a:extLst>
              <a:ext uri="{FF2B5EF4-FFF2-40B4-BE49-F238E27FC236}">
                <a16:creationId xmlns:a16="http://schemas.microsoft.com/office/drawing/2014/main" id="{1DF75FC5-12F6-4D63-A0C4-C669E3AC34D5}"/>
              </a:ext>
            </a:extLst>
          </p:cNvPr>
          <p:cNvSpPr>
            <a:spLocks noGrp="1"/>
          </p:cNvSpPr>
          <p:nvPr>
            <p:ph type="sldNum" sz="quarter" idx="12"/>
          </p:nvPr>
        </p:nvSpPr>
        <p:spPr/>
        <p:txBody>
          <a:bodyPr/>
          <a:lstStyle/>
          <a:p>
            <a:fld id="{8F5CE88E-89A4-4243-AB1D-44322647EED2}" type="slidenum">
              <a:rPr lang="en-US" smtClean="0"/>
              <a:t>32</a:t>
            </a:fld>
            <a:endParaRPr lang="en-US"/>
          </a:p>
        </p:txBody>
      </p:sp>
      <p:sp>
        <p:nvSpPr>
          <p:cNvPr id="80" name="TextBox 79">
            <a:extLst>
              <a:ext uri="{FF2B5EF4-FFF2-40B4-BE49-F238E27FC236}">
                <a16:creationId xmlns:a16="http://schemas.microsoft.com/office/drawing/2014/main" id="{BED49FAC-D3F2-4C4B-B9A4-19DAC2149C3E}"/>
              </a:ext>
            </a:extLst>
          </p:cNvPr>
          <p:cNvSpPr txBox="1"/>
          <p:nvPr/>
        </p:nvSpPr>
        <p:spPr>
          <a:xfrm>
            <a:off x="-10365" y="6634528"/>
            <a:ext cx="11939752" cy="253916"/>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endParaRPr lang="en-US" sz="1050" dirty="0"/>
          </a:p>
        </p:txBody>
      </p:sp>
    </p:spTree>
    <p:extLst>
      <p:ext uri="{BB962C8B-B14F-4D97-AF65-F5344CB8AC3E}">
        <p14:creationId xmlns:p14="http://schemas.microsoft.com/office/powerpoint/2010/main" val="2122091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60">
            <a:extLst>
              <a:ext uri="{FF2B5EF4-FFF2-40B4-BE49-F238E27FC236}">
                <a16:creationId xmlns:a16="http://schemas.microsoft.com/office/drawing/2014/main" id="{85062D93-BD20-412D-B800-111C4FA72F5C}"/>
              </a:ext>
            </a:extLst>
          </p:cNvPr>
          <p:cNvGraphicFramePr>
            <a:graphicFrameLocks noGrp="1"/>
          </p:cNvGraphicFramePr>
          <p:nvPr>
            <p:extLst>
              <p:ext uri="{D42A27DB-BD31-4B8C-83A1-F6EECF244321}">
                <p14:modId xmlns:p14="http://schemas.microsoft.com/office/powerpoint/2010/main" val="221144084"/>
              </p:ext>
            </p:extLst>
          </p:nvPr>
        </p:nvGraphicFramePr>
        <p:xfrm>
          <a:off x="1076733" y="1281099"/>
          <a:ext cx="10030160" cy="370840"/>
        </p:xfrm>
        <a:graphic>
          <a:graphicData uri="http://schemas.openxmlformats.org/drawingml/2006/table">
            <a:tbl>
              <a:tblPr firstRow="1" bandRow="1">
                <a:tableStyleId>{5C22544A-7EE6-4342-B048-85BDC9FD1C3A}</a:tableStyleId>
              </a:tblPr>
              <a:tblGrid>
                <a:gridCol w="557087">
                  <a:extLst>
                    <a:ext uri="{9D8B030D-6E8A-4147-A177-3AD203B41FA5}">
                      <a16:colId xmlns:a16="http://schemas.microsoft.com/office/drawing/2014/main" val="3046290449"/>
                    </a:ext>
                  </a:extLst>
                </a:gridCol>
                <a:gridCol w="1555052">
                  <a:extLst>
                    <a:ext uri="{9D8B030D-6E8A-4147-A177-3AD203B41FA5}">
                      <a16:colId xmlns:a16="http://schemas.microsoft.com/office/drawing/2014/main" val="1973992324"/>
                    </a:ext>
                  </a:extLst>
                </a:gridCol>
                <a:gridCol w="959909">
                  <a:extLst>
                    <a:ext uri="{9D8B030D-6E8A-4147-A177-3AD203B41FA5}">
                      <a16:colId xmlns:a16="http://schemas.microsoft.com/office/drawing/2014/main" val="1036092157"/>
                    </a:ext>
                  </a:extLst>
                </a:gridCol>
                <a:gridCol w="1555052">
                  <a:extLst>
                    <a:ext uri="{9D8B030D-6E8A-4147-A177-3AD203B41FA5}">
                      <a16:colId xmlns:a16="http://schemas.microsoft.com/office/drawing/2014/main" val="2132547807"/>
                    </a:ext>
                  </a:extLst>
                </a:gridCol>
                <a:gridCol w="969508">
                  <a:extLst>
                    <a:ext uri="{9D8B030D-6E8A-4147-A177-3AD203B41FA5}">
                      <a16:colId xmlns:a16="http://schemas.microsoft.com/office/drawing/2014/main" val="1730892112"/>
                    </a:ext>
                  </a:extLst>
                </a:gridCol>
                <a:gridCol w="1564651">
                  <a:extLst>
                    <a:ext uri="{9D8B030D-6E8A-4147-A177-3AD203B41FA5}">
                      <a16:colId xmlns:a16="http://schemas.microsoft.com/office/drawing/2014/main" val="2561655012"/>
                    </a:ext>
                  </a:extLst>
                </a:gridCol>
                <a:gridCol w="863918">
                  <a:extLst>
                    <a:ext uri="{9D8B030D-6E8A-4147-A177-3AD203B41FA5}">
                      <a16:colId xmlns:a16="http://schemas.microsoft.com/office/drawing/2014/main" val="1900189845"/>
                    </a:ext>
                  </a:extLst>
                </a:gridCol>
                <a:gridCol w="1593449">
                  <a:extLst>
                    <a:ext uri="{9D8B030D-6E8A-4147-A177-3AD203B41FA5}">
                      <a16:colId xmlns:a16="http://schemas.microsoft.com/office/drawing/2014/main" val="191020860"/>
                    </a:ext>
                  </a:extLst>
                </a:gridCol>
                <a:gridCol w="411534">
                  <a:extLst>
                    <a:ext uri="{9D8B030D-6E8A-4147-A177-3AD203B41FA5}">
                      <a16:colId xmlns:a16="http://schemas.microsoft.com/office/drawing/2014/main" val="580688612"/>
                    </a:ext>
                  </a:extLst>
                </a:gridCol>
              </a:tblGrid>
              <a:tr h="370840">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 M1 Wild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IAV-M1 K21R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K35R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K187R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598632"/>
                  </a:ext>
                </a:extLst>
              </a:tr>
            </a:tbl>
          </a:graphicData>
        </a:graphic>
      </p:graphicFrame>
      <p:pic>
        <p:nvPicPr>
          <p:cNvPr id="7" name="Picture 6" descr="A picture containing text, pallette, cosmetic&#10;&#10;Description automatically generated">
            <a:extLst>
              <a:ext uri="{FF2B5EF4-FFF2-40B4-BE49-F238E27FC236}">
                <a16:creationId xmlns:a16="http://schemas.microsoft.com/office/drawing/2014/main" id="{66E79932-EEA9-46D2-87B1-33E5A5DB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735" y="1629529"/>
            <a:ext cx="1541118" cy="2352418"/>
          </a:xfrm>
          <a:prstGeom prst="rect">
            <a:avLst/>
          </a:prstGeom>
        </p:spPr>
      </p:pic>
      <p:graphicFrame>
        <p:nvGraphicFramePr>
          <p:cNvPr id="9" name="Table 9">
            <a:extLst>
              <a:ext uri="{FF2B5EF4-FFF2-40B4-BE49-F238E27FC236}">
                <a16:creationId xmlns:a16="http://schemas.microsoft.com/office/drawing/2014/main" id="{C91756C0-C623-4CB1-9AE0-7D3376BDF225}"/>
              </a:ext>
            </a:extLst>
          </p:cNvPr>
          <p:cNvGraphicFramePr>
            <a:graphicFrameLocks noGrp="1"/>
          </p:cNvGraphicFramePr>
          <p:nvPr>
            <p:extLst>
              <p:ext uri="{D42A27DB-BD31-4B8C-83A1-F6EECF244321}">
                <p14:modId xmlns:p14="http://schemas.microsoft.com/office/powerpoint/2010/main" val="2427925453"/>
              </p:ext>
            </p:extLst>
          </p:nvPr>
        </p:nvGraphicFramePr>
        <p:xfrm>
          <a:off x="1004982" y="1709442"/>
          <a:ext cx="572895" cy="2312511"/>
        </p:xfrm>
        <a:graphic>
          <a:graphicData uri="http://schemas.openxmlformats.org/drawingml/2006/table">
            <a:tbl>
              <a:tblPr firstRow="1" bandRow="1">
                <a:tableStyleId>{5C22544A-7EE6-4342-B048-85BDC9FD1C3A}</a:tableStyleId>
              </a:tblPr>
              <a:tblGrid>
                <a:gridCol w="572895">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PBS</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10" name="Table 9">
            <a:extLst>
              <a:ext uri="{FF2B5EF4-FFF2-40B4-BE49-F238E27FC236}">
                <a16:creationId xmlns:a16="http://schemas.microsoft.com/office/drawing/2014/main" id="{24F4F37A-9E1C-40DB-A23F-0104F121235E}"/>
              </a:ext>
            </a:extLst>
          </p:cNvPr>
          <p:cNvGraphicFramePr>
            <a:graphicFrameLocks noGrp="1"/>
          </p:cNvGraphicFramePr>
          <p:nvPr>
            <p:extLst>
              <p:ext uri="{D42A27DB-BD31-4B8C-83A1-F6EECF244321}">
                <p14:modId xmlns:p14="http://schemas.microsoft.com/office/powerpoint/2010/main" val="2756886694"/>
              </p:ext>
            </p:extLst>
          </p:nvPr>
        </p:nvGraphicFramePr>
        <p:xfrm>
          <a:off x="3153065" y="1709441"/>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-7</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pic>
        <p:nvPicPr>
          <p:cNvPr id="11" name="Picture 10">
            <a:extLst>
              <a:ext uri="{FF2B5EF4-FFF2-40B4-BE49-F238E27FC236}">
                <a16:creationId xmlns:a16="http://schemas.microsoft.com/office/drawing/2014/main" id="{D1DEC9BA-7C4A-45F3-AB52-DF552DE9C30D}"/>
              </a:ext>
            </a:extLst>
          </p:cNvPr>
          <p:cNvPicPr>
            <a:picLocks noChangeAspect="1"/>
          </p:cNvPicPr>
          <p:nvPr/>
        </p:nvPicPr>
        <p:blipFill rotWithShape="1">
          <a:blip r:embed="rId4"/>
          <a:srcRect r="50000"/>
          <a:stretch/>
        </p:blipFill>
        <p:spPr>
          <a:xfrm>
            <a:off x="4104943" y="1638169"/>
            <a:ext cx="1560275" cy="2370456"/>
          </a:xfrm>
          <a:prstGeom prst="rect">
            <a:avLst/>
          </a:prstGeom>
        </p:spPr>
      </p:pic>
      <p:pic>
        <p:nvPicPr>
          <p:cNvPr id="12" name="Picture 11">
            <a:extLst>
              <a:ext uri="{FF2B5EF4-FFF2-40B4-BE49-F238E27FC236}">
                <a16:creationId xmlns:a16="http://schemas.microsoft.com/office/drawing/2014/main" id="{65C85750-24D4-4F1E-A05D-DF0638EDCBE5}"/>
              </a:ext>
            </a:extLst>
          </p:cNvPr>
          <p:cNvPicPr>
            <a:picLocks noChangeAspect="1"/>
          </p:cNvPicPr>
          <p:nvPr/>
        </p:nvPicPr>
        <p:blipFill rotWithShape="1">
          <a:blip r:embed="rId4"/>
          <a:srcRect l="50000" t="668" b="-668"/>
          <a:stretch/>
        </p:blipFill>
        <p:spPr>
          <a:xfrm>
            <a:off x="9075816" y="4434661"/>
            <a:ext cx="1601006" cy="2366232"/>
          </a:xfrm>
          <a:prstGeom prst="rect">
            <a:avLst/>
          </a:prstGeom>
        </p:spPr>
      </p:pic>
      <p:graphicFrame>
        <p:nvGraphicFramePr>
          <p:cNvPr id="13" name="Table 9">
            <a:extLst>
              <a:ext uri="{FF2B5EF4-FFF2-40B4-BE49-F238E27FC236}">
                <a16:creationId xmlns:a16="http://schemas.microsoft.com/office/drawing/2014/main" id="{F780FB2C-517E-44EC-9345-0BDECF61B916}"/>
              </a:ext>
            </a:extLst>
          </p:cNvPr>
          <p:cNvGraphicFramePr>
            <a:graphicFrameLocks noGrp="1"/>
          </p:cNvGraphicFramePr>
          <p:nvPr>
            <p:extLst>
              <p:ext uri="{D42A27DB-BD31-4B8C-83A1-F6EECF244321}">
                <p14:modId xmlns:p14="http://schemas.microsoft.com/office/powerpoint/2010/main" val="2539645086"/>
              </p:ext>
            </p:extLst>
          </p:nvPr>
        </p:nvGraphicFramePr>
        <p:xfrm>
          <a:off x="3515255" y="1709440"/>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14" name="Table 13">
            <a:extLst>
              <a:ext uri="{FF2B5EF4-FFF2-40B4-BE49-F238E27FC236}">
                <a16:creationId xmlns:a16="http://schemas.microsoft.com/office/drawing/2014/main" id="{D9FAAB9B-877E-4F17-8C5C-51D2329DB6D0}"/>
              </a:ext>
            </a:extLst>
          </p:cNvPr>
          <p:cNvGraphicFramePr>
            <a:graphicFrameLocks noGrp="1"/>
          </p:cNvGraphicFramePr>
          <p:nvPr>
            <p:extLst>
              <p:ext uri="{D42A27DB-BD31-4B8C-83A1-F6EECF244321}">
                <p14:modId xmlns:p14="http://schemas.microsoft.com/office/powerpoint/2010/main" val="2455410433"/>
              </p:ext>
            </p:extLst>
          </p:nvPr>
        </p:nvGraphicFramePr>
        <p:xfrm>
          <a:off x="5652107" y="1698919"/>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pic>
        <p:nvPicPr>
          <p:cNvPr id="17" name="Content Placeholder 4">
            <a:extLst>
              <a:ext uri="{FF2B5EF4-FFF2-40B4-BE49-F238E27FC236}">
                <a16:creationId xmlns:a16="http://schemas.microsoft.com/office/drawing/2014/main" id="{D61E85B8-31BE-4BF7-BD68-922EF62FF7DA}"/>
              </a:ext>
            </a:extLst>
          </p:cNvPr>
          <p:cNvPicPr>
            <a:picLocks noChangeAspect="1"/>
          </p:cNvPicPr>
          <p:nvPr/>
        </p:nvPicPr>
        <p:blipFill rotWithShape="1">
          <a:blip r:embed="rId5">
            <a:extLst>
              <a:ext uri="{28A0092B-C50C-407E-A947-70E740481C1C}">
                <a14:useLocalDpi xmlns:a14="http://schemas.microsoft.com/office/drawing/2010/main" val="0"/>
              </a:ext>
            </a:extLst>
          </a:blip>
          <a:srcRect l="38073" t="32812" r="46002" b="36316"/>
          <a:stretch/>
        </p:blipFill>
        <p:spPr>
          <a:xfrm flipH="1">
            <a:off x="6691581" y="1608330"/>
            <a:ext cx="1541119" cy="2375720"/>
          </a:xfrm>
          <a:prstGeom prst="rect">
            <a:avLst/>
          </a:prstGeom>
        </p:spPr>
      </p:pic>
      <p:pic>
        <p:nvPicPr>
          <p:cNvPr id="21" name="Picture 20">
            <a:extLst>
              <a:ext uri="{FF2B5EF4-FFF2-40B4-BE49-F238E27FC236}">
                <a16:creationId xmlns:a16="http://schemas.microsoft.com/office/drawing/2014/main" id="{19D474DB-3DBD-49CD-81A7-3A77112FF78B}"/>
              </a:ext>
            </a:extLst>
          </p:cNvPr>
          <p:cNvPicPr>
            <a:picLocks noChangeAspect="1"/>
          </p:cNvPicPr>
          <p:nvPr/>
        </p:nvPicPr>
        <p:blipFill rotWithShape="1">
          <a:blip r:embed="rId6">
            <a:extLst>
              <a:ext uri="{28A0092B-C50C-407E-A947-70E740481C1C}">
                <a14:useLocalDpi xmlns:a14="http://schemas.microsoft.com/office/drawing/2010/main" val="0"/>
              </a:ext>
            </a:extLst>
          </a:blip>
          <a:srcRect l="53883" t="30564" r="29452" b="36158"/>
          <a:stretch/>
        </p:blipFill>
        <p:spPr>
          <a:xfrm flipV="1">
            <a:off x="9079470" y="1616849"/>
            <a:ext cx="1559114" cy="2365098"/>
          </a:xfrm>
          <a:prstGeom prst="rect">
            <a:avLst/>
          </a:prstGeom>
        </p:spPr>
      </p:pic>
      <p:pic>
        <p:nvPicPr>
          <p:cNvPr id="24" name="Picture 23">
            <a:extLst>
              <a:ext uri="{FF2B5EF4-FFF2-40B4-BE49-F238E27FC236}">
                <a16:creationId xmlns:a16="http://schemas.microsoft.com/office/drawing/2014/main" id="{0F7965C4-EF79-4315-8A05-82CB8C559212}"/>
              </a:ext>
            </a:extLst>
          </p:cNvPr>
          <p:cNvPicPr>
            <a:picLocks noChangeAspect="1"/>
          </p:cNvPicPr>
          <p:nvPr/>
        </p:nvPicPr>
        <p:blipFill rotWithShape="1">
          <a:blip r:embed="rId7">
            <a:extLst>
              <a:ext uri="{28A0092B-C50C-407E-A947-70E740481C1C}">
                <a14:useLocalDpi xmlns:a14="http://schemas.microsoft.com/office/drawing/2010/main" val="0"/>
              </a:ext>
            </a:extLst>
          </a:blip>
          <a:srcRect l="53641" t="32972" r="30594" b="36083"/>
          <a:stretch/>
        </p:blipFill>
        <p:spPr>
          <a:xfrm flipH="1">
            <a:off x="1596324" y="4439685"/>
            <a:ext cx="1556741" cy="2335112"/>
          </a:xfrm>
          <a:prstGeom prst="rect">
            <a:avLst/>
          </a:prstGeom>
        </p:spPr>
      </p:pic>
      <p:pic>
        <p:nvPicPr>
          <p:cNvPr id="27" name="Picture 26">
            <a:extLst>
              <a:ext uri="{FF2B5EF4-FFF2-40B4-BE49-F238E27FC236}">
                <a16:creationId xmlns:a16="http://schemas.microsoft.com/office/drawing/2014/main" id="{58259C2B-4363-4F1D-B37F-47265853775B}"/>
              </a:ext>
            </a:extLst>
          </p:cNvPr>
          <p:cNvPicPr>
            <a:picLocks noChangeAspect="1"/>
          </p:cNvPicPr>
          <p:nvPr/>
        </p:nvPicPr>
        <p:blipFill rotWithShape="1">
          <a:blip r:embed="rId8">
            <a:extLst>
              <a:ext uri="{28A0092B-C50C-407E-A947-70E740481C1C}">
                <a14:useLocalDpi xmlns:a14="http://schemas.microsoft.com/office/drawing/2010/main" val="0"/>
              </a:ext>
            </a:extLst>
          </a:blip>
          <a:srcRect l="37608" t="34562" r="47047" b="35886"/>
          <a:stretch/>
        </p:blipFill>
        <p:spPr>
          <a:xfrm flipV="1">
            <a:off x="4131918" y="4424123"/>
            <a:ext cx="1533383" cy="2366237"/>
          </a:xfrm>
          <a:prstGeom prst="rect">
            <a:avLst/>
          </a:prstGeom>
        </p:spPr>
      </p:pic>
      <p:sp>
        <p:nvSpPr>
          <p:cNvPr id="59" name="Rectangle 58">
            <a:extLst>
              <a:ext uri="{FF2B5EF4-FFF2-40B4-BE49-F238E27FC236}">
                <a16:creationId xmlns:a16="http://schemas.microsoft.com/office/drawing/2014/main" id="{F4F91601-7BAA-4EE8-866D-4E279B84AADC}"/>
              </a:ext>
            </a:extLst>
          </p:cNvPr>
          <p:cNvSpPr/>
          <p:nvPr/>
        </p:nvSpPr>
        <p:spPr>
          <a:xfrm>
            <a:off x="1076734" y="1638474"/>
            <a:ext cx="10030160" cy="23736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3CF220A-E98D-47C2-8848-B6D8287AAE05}"/>
              </a:ext>
            </a:extLst>
          </p:cNvPr>
          <p:cNvSpPr/>
          <p:nvPr/>
        </p:nvSpPr>
        <p:spPr>
          <a:xfrm>
            <a:off x="1076733" y="4427276"/>
            <a:ext cx="10030161" cy="23736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60">
            <a:extLst>
              <a:ext uri="{FF2B5EF4-FFF2-40B4-BE49-F238E27FC236}">
                <a16:creationId xmlns:a16="http://schemas.microsoft.com/office/drawing/2014/main" id="{DEC42B86-4B0E-4D08-8188-95650E061B9B}"/>
              </a:ext>
            </a:extLst>
          </p:cNvPr>
          <p:cNvGraphicFramePr>
            <a:graphicFrameLocks noGrp="1"/>
          </p:cNvGraphicFramePr>
          <p:nvPr>
            <p:extLst>
              <p:ext uri="{D42A27DB-BD31-4B8C-83A1-F6EECF244321}">
                <p14:modId xmlns:p14="http://schemas.microsoft.com/office/powerpoint/2010/main" val="2230226951"/>
              </p:ext>
            </p:extLst>
          </p:nvPr>
        </p:nvGraphicFramePr>
        <p:xfrm>
          <a:off x="1076733" y="4019661"/>
          <a:ext cx="10030159" cy="370840"/>
        </p:xfrm>
        <a:graphic>
          <a:graphicData uri="http://schemas.openxmlformats.org/drawingml/2006/table">
            <a:tbl>
              <a:tblPr firstRow="1" bandRow="1">
                <a:tableStyleId>{5C22544A-7EE6-4342-B048-85BDC9FD1C3A}</a:tableStyleId>
              </a:tblPr>
              <a:tblGrid>
                <a:gridCol w="557087">
                  <a:extLst>
                    <a:ext uri="{9D8B030D-6E8A-4147-A177-3AD203B41FA5}">
                      <a16:colId xmlns:a16="http://schemas.microsoft.com/office/drawing/2014/main" val="3046290449"/>
                    </a:ext>
                  </a:extLst>
                </a:gridCol>
                <a:gridCol w="1555052">
                  <a:extLst>
                    <a:ext uri="{9D8B030D-6E8A-4147-A177-3AD203B41FA5}">
                      <a16:colId xmlns:a16="http://schemas.microsoft.com/office/drawing/2014/main" val="1973992324"/>
                    </a:ext>
                  </a:extLst>
                </a:gridCol>
                <a:gridCol w="959909">
                  <a:extLst>
                    <a:ext uri="{9D8B030D-6E8A-4147-A177-3AD203B41FA5}">
                      <a16:colId xmlns:a16="http://schemas.microsoft.com/office/drawing/2014/main" val="1036092157"/>
                    </a:ext>
                  </a:extLst>
                </a:gridCol>
                <a:gridCol w="1555052">
                  <a:extLst>
                    <a:ext uri="{9D8B030D-6E8A-4147-A177-3AD203B41FA5}">
                      <a16:colId xmlns:a16="http://schemas.microsoft.com/office/drawing/2014/main" val="2132547807"/>
                    </a:ext>
                  </a:extLst>
                </a:gridCol>
                <a:gridCol w="916787">
                  <a:extLst>
                    <a:ext uri="{9D8B030D-6E8A-4147-A177-3AD203B41FA5}">
                      <a16:colId xmlns:a16="http://schemas.microsoft.com/office/drawing/2014/main" val="1730892112"/>
                    </a:ext>
                  </a:extLst>
                </a:gridCol>
                <a:gridCol w="1562100">
                  <a:extLst>
                    <a:ext uri="{9D8B030D-6E8A-4147-A177-3AD203B41FA5}">
                      <a16:colId xmlns:a16="http://schemas.microsoft.com/office/drawing/2014/main" val="2561655012"/>
                    </a:ext>
                  </a:extLst>
                </a:gridCol>
                <a:gridCol w="704850">
                  <a:extLst>
                    <a:ext uri="{9D8B030D-6E8A-4147-A177-3AD203B41FA5}">
                      <a16:colId xmlns:a16="http://schemas.microsoft.com/office/drawing/2014/main" val="1900189845"/>
                    </a:ext>
                  </a:extLst>
                </a:gridCol>
                <a:gridCol w="1905000">
                  <a:extLst>
                    <a:ext uri="{9D8B030D-6E8A-4147-A177-3AD203B41FA5}">
                      <a16:colId xmlns:a16="http://schemas.microsoft.com/office/drawing/2014/main" val="191020860"/>
                    </a:ext>
                  </a:extLst>
                </a:gridCol>
                <a:gridCol w="314322">
                  <a:extLst>
                    <a:ext uri="{9D8B030D-6E8A-4147-A177-3AD203B41FA5}">
                      <a16:colId xmlns:a16="http://schemas.microsoft.com/office/drawing/2014/main" val="580688612"/>
                    </a:ext>
                  </a:extLst>
                </a:gridCol>
              </a:tblGrid>
              <a:tr h="370840">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 M1 K230R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IAV-M1 K242R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Times New Roman" panose="02020603050405020304" pitchFamily="18" charset="0"/>
                          <a:cs typeface="Times New Roman" panose="02020603050405020304" pitchFamily="18" charset="0"/>
                        </a:rPr>
                        <a:t>K21,35,187,230,242,252R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598632"/>
                  </a:ext>
                </a:extLst>
              </a:tr>
            </a:tbl>
          </a:graphicData>
        </a:graphic>
      </p:graphicFrame>
      <p:pic>
        <p:nvPicPr>
          <p:cNvPr id="64" name="Picture 63" descr="A close up of a logo&#10;&#10;Description automatically generated">
            <a:extLst>
              <a:ext uri="{FF2B5EF4-FFF2-40B4-BE49-F238E27FC236}">
                <a16:creationId xmlns:a16="http://schemas.microsoft.com/office/drawing/2014/main" id="{C7D68856-A384-4D40-ACDC-0DCAA3C7DD3B}"/>
              </a:ext>
            </a:extLst>
          </p:cNvPr>
          <p:cNvPicPr>
            <a:picLocks noChangeAspect="1"/>
          </p:cNvPicPr>
          <p:nvPr/>
        </p:nvPicPr>
        <p:blipFill rotWithShape="1">
          <a:blip r:embed="rId9">
            <a:extLst>
              <a:ext uri="{28A0092B-C50C-407E-A947-70E740481C1C}">
                <a14:useLocalDpi xmlns:a14="http://schemas.microsoft.com/office/drawing/2010/main" val="0"/>
              </a:ext>
            </a:extLst>
          </a:blip>
          <a:srcRect t="49674"/>
          <a:stretch/>
        </p:blipFill>
        <p:spPr>
          <a:xfrm rot="16200000" flipV="1">
            <a:off x="6243156" y="4831746"/>
            <a:ext cx="2327729" cy="1556846"/>
          </a:xfrm>
          <a:prstGeom prst="rect">
            <a:avLst/>
          </a:prstGeom>
        </p:spPr>
      </p:pic>
      <p:graphicFrame>
        <p:nvGraphicFramePr>
          <p:cNvPr id="30" name="Table 9">
            <a:extLst>
              <a:ext uri="{FF2B5EF4-FFF2-40B4-BE49-F238E27FC236}">
                <a16:creationId xmlns:a16="http://schemas.microsoft.com/office/drawing/2014/main" id="{B85B3B8D-A51A-4DE9-BFB4-175F3118F45C}"/>
              </a:ext>
            </a:extLst>
          </p:cNvPr>
          <p:cNvGraphicFramePr>
            <a:graphicFrameLocks noGrp="1"/>
          </p:cNvGraphicFramePr>
          <p:nvPr>
            <p:extLst>
              <p:ext uri="{D42A27DB-BD31-4B8C-83A1-F6EECF244321}">
                <p14:modId xmlns:p14="http://schemas.microsoft.com/office/powerpoint/2010/main" val="1272489856"/>
              </p:ext>
            </p:extLst>
          </p:nvPr>
        </p:nvGraphicFramePr>
        <p:xfrm>
          <a:off x="6087005" y="1709440"/>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1" name="Table 30">
            <a:extLst>
              <a:ext uri="{FF2B5EF4-FFF2-40B4-BE49-F238E27FC236}">
                <a16:creationId xmlns:a16="http://schemas.microsoft.com/office/drawing/2014/main" id="{A9B767D9-8CC3-4CFD-9203-B2F15A6B635E}"/>
              </a:ext>
            </a:extLst>
          </p:cNvPr>
          <p:cNvGraphicFramePr>
            <a:graphicFrameLocks noGrp="1"/>
          </p:cNvGraphicFramePr>
          <p:nvPr>
            <p:extLst>
              <p:ext uri="{D42A27DB-BD31-4B8C-83A1-F6EECF244321}">
                <p14:modId xmlns:p14="http://schemas.microsoft.com/office/powerpoint/2010/main" val="1385761546"/>
              </p:ext>
            </p:extLst>
          </p:nvPr>
        </p:nvGraphicFramePr>
        <p:xfrm>
          <a:off x="8223857" y="1698919"/>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2" name="Table 9">
            <a:extLst>
              <a:ext uri="{FF2B5EF4-FFF2-40B4-BE49-F238E27FC236}">
                <a16:creationId xmlns:a16="http://schemas.microsoft.com/office/drawing/2014/main" id="{2F40C36C-56C2-456F-BFF9-8641094EE6EC}"/>
              </a:ext>
            </a:extLst>
          </p:cNvPr>
          <p:cNvGraphicFramePr>
            <a:graphicFrameLocks noGrp="1"/>
          </p:cNvGraphicFramePr>
          <p:nvPr>
            <p:extLst>
              <p:ext uri="{D42A27DB-BD31-4B8C-83A1-F6EECF244321}">
                <p14:modId xmlns:p14="http://schemas.microsoft.com/office/powerpoint/2010/main" val="4114129552"/>
              </p:ext>
            </p:extLst>
          </p:nvPr>
        </p:nvGraphicFramePr>
        <p:xfrm>
          <a:off x="8493096" y="1701209"/>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3" name="Table 32">
            <a:extLst>
              <a:ext uri="{FF2B5EF4-FFF2-40B4-BE49-F238E27FC236}">
                <a16:creationId xmlns:a16="http://schemas.microsoft.com/office/drawing/2014/main" id="{92675620-D62F-454D-A8C6-F53F169CCAA0}"/>
              </a:ext>
            </a:extLst>
          </p:cNvPr>
          <p:cNvGraphicFramePr>
            <a:graphicFrameLocks noGrp="1"/>
          </p:cNvGraphicFramePr>
          <p:nvPr>
            <p:extLst>
              <p:ext uri="{D42A27DB-BD31-4B8C-83A1-F6EECF244321}">
                <p14:modId xmlns:p14="http://schemas.microsoft.com/office/powerpoint/2010/main" val="66242622"/>
              </p:ext>
            </p:extLst>
          </p:nvPr>
        </p:nvGraphicFramePr>
        <p:xfrm>
          <a:off x="10629948" y="1690688"/>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4" name="Table 9">
            <a:extLst>
              <a:ext uri="{FF2B5EF4-FFF2-40B4-BE49-F238E27FC236}">
                <a16:creationId xmlns:a16="http://schemas.microsoft.com/office/drawing/2014/main" id="{BF1DE766-E30E-43E8-BF51-B2874ED4837E}"/>
              </a:ext>
            </a:extLst>
          </p:cNvPr>
          <p:cNvGraphicFramePr>
            <a:graphicFrameLocks noGrp="1"/>
          </p:cNvGraphicFramePr>
          <p:nvPr>
            <p:extLst>
              <p:ext uri="{D42A27DB-BD31-4B8C-83A1-F6EECF244321}">
                <p14:modId xmlns:p14="http://schemas.microsoft.com/office/powerpoint/2010/main" val="4225278991"/>
              </p:ext>
            </p:extLst>
          </p:nvPr>
        </p:nvGraphicFramePr>
        <p:xfrm>
          <a:off x="981334" y="4557536"/>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5" name="Table 34">
            <a:extLst>
              <a:ext uri="{FF2B5EF4-FFF2-40B4-BE49-F238E27FC236}">
                <a16:creationId xmlns:a16="http://schemas.microsoft.com/office/drawing/2014/main" id="{C9DF1188-71E1-458C-991F-D1701A8A4AE2}"/>
              </a:ext>
            </a:extLst>
          </p:cNvPr>
          <p:cNvGraphicFramePr>
            <a:graphicFrameLocks noGrp="1"/>
          </p:cNvGraphicFramePr>
          <p:nvPr>
            <p:extLst>
              <p:ext uri="{D42A27DB-BD31-4B8C-83A1-F6EECF244321}">
                <p14:modId xmlns:p14="http://schemas.microsoft.com/office/powerpoint/2010/main" val="66103368"/>
              </p:ext>
            </p:extLst>
          </p:nvPr>
        </p:nvGraphicFramePr>
        <p:xfrm>
          <a:off x="3118186" y="4547015"/>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6" name="Table 9">
            <a:extLst>
              <a:ext uri="{FF2B5EF4-FFF2-40B4-BE49-F238E27FC236}">
                <a16:creationId xmlns:a16="http://schemas.microsoft.com/office/drawing/2014/main" id="{DF157DDE-C963-4F79-8F4C-00715C5D8143}"/>
              </a:ext>
            </a:extLst>
          </p:cNvPr>
          <p:cNvGraphicFramePr>
            <a:graphicFrameLocks noGrp="1"/>
          </p:cNvGraphicFramePr>
          <p:nvPr>
            <p:extLst>
              <p:ext uri="{D42A27DB-BD31-4B8C-83A1-F6EECF244321}">
                <p14:modId xmlns:p14="http://schemas.microsoft.com/office/powerpoint/2010/main" val="2759203131"/>
              </p:ext>
            </p:extLst>
          </p:nvPr>
        </p:nvGraphicFramePr>
        <p:xfrm>
          <a:off x="3494751" y="4520363"/>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7" name="Table 36">
            <a:extLst>
              <a:ext uri="{FF2B5EF4-FFF2-40B4-BE49-F238E27FC236}">
                <a16:creationId xmlns:a16="http://schemas.microsoft.com/office/drawing/2014/main" id="{31601B82-7ADF-4572-893A-0D062E91F62D}"/>
              </a:ext>
            </a:extLst>
          </p:cNvPr>
          <p:cNvGraphicFramePr>
            <a:graphicFrameLocks noGrp="1"/>
          </p:cNvGraphicFramePr>
          <p:nvPr>
            <p:extLst>
              <p:ext uri="{D42A27DB-BD31-4B8C-83A1-F6EECF244321}">
                <p14:modId xmlns:p14="http://schemas.microsoft.com/office/powerpoint/2010/main" val="3831045622"/>
              </p:ext>
            </p:extLst>
          </p:nvPr>
        </p:nvGraphicFramePr>
        <p:xfrm>
          <a:off x="5631603" y="4509842"/>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8" name="Table 9">
            <a:extLst>
              <a:ext uri="{FF2B5EF4-FFF2-40B4-BE49-F238E27FC236}">
                <a16:creationId xmlns:a16="http://schemas.microsoft.com/office/drawing/2014/main" id="{964CEBC7-6F7F-46BE-9D86-6A76E9C1428C}"/>
              </a:ext>
            </a:extLst>
          </p:cNvPr>
          <p:cNvGraphicFramePr>
            <a:graphicFrameLocks noGrp="1"/>
          </p:cNvGraphicFramePr>
          <p:nvPr>
            <p:extLst>
              <p:ext uri="{D42A27DB-BD31-4B8C-83A1-F6EECF244321}">
                <p14:modId xmlns:p14="http://schemas.microsoft.com/office/powerpoint/2010/main" val="2170856266"/>
              </p:ext>
            </p:extLst>
          </p:nvPr>
        </p:nvGraphicFramePr>
        <p:xfrm>
          <a:off x="6066501" y="4520363"/>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1" name="Table 50">
            <a:extLst>
              <a:ext uri="{FF2B5EF4-FFF2-40B4-BE49-F238E27FC236}">
                <a16:creationId xmlns:a16="http://schemas.microsoft.com/office/drawing/2014/main" id="{149F5A1E-548E-45EE-A1B5-1250E316BB65}"/>
              </a:ext>
            </a:extLst>
          </p:cNvPr>
          <p:cNvGraphicFramePr>
            <a:graphicFrameLocks noGrp="1"/>
          </p:cNvGraphicFramePr>
          <p:nvPr>
            <p:extLst>
              <p:ext uri="{D42A27DB-BD31-4B8C-83A1-F6EECF244321}">
                <p14:modId xmlns:p14="http://schemas.microsoft.com/office/powerpoint/2010/main" val="3725109567"/>
              </p:ext>
            </p:extLst>
          </p:nvPr>
        </p:nvGraphicFramePr>
        <p:xfrm>
          <a:off x="8203353" y="4509842"/>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2" name="Table 9">
            <a:extLst>
              <a:ext uri="{FF2B5EF4-FFF2-40B4-BE49-F238E27FC236}">
                <a16:creationId xmlns:a16="http://schemas.microsoft.com/office/drawing/2014/main" id="{B75CB8E8-99D1-401E-82AA-5A01A6509442}"/>
              </a:ext>
            </a:extLst>
          </p:cNvPr>
          <p:cNvGraphicFramePr>
            <a:graphicFrameLocks noGrp="1"/>
          </p:cNvGraphicFramePr>
          <p:nvPr>
            <p:extLst>
              <p:ext uri="{D42A27DB-BD31-4B8C-83A1-F6EECF244321}">
                <p14:modId xmlns:p14="http://schemas.microsoft.com/office/powerpoint/2010/main" val="3081072680"/>
              </p:ext>
            </p:extLst>
          </p:nvPr>
        </p:nvGraphicFramePr>
        <p:xfrm>
          <a:off x="8472592" y="4512132"/>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3" name="Table 52">
            <a:extLst>
              <a:ext uri="{FF2B5EF4-FFF2-40B4-BE49-F238E27FC236}">
                <a16:creationId xmlns:a16="http://schemas.microsoft.com/office/drawing/2014/main" id="{52A6B7B3-B17E-4B30-A6AB-45EA987EDFAC}"/>
              </a:ext>
            </a:extLst>
          </p:cNvPr>
          <p:cNvGraphicFramePr>
            <a:graphicFrameLocks noGrp="1"/>
          </p:cNvGraphicFramePr>
          <p:nvPr>
            <p:extLst>
              <p:ext uri="{D42A27DB-BD31-4B8C-83A1-F6EECF244321}">
                <p14:modId xmlns:p14="http://schemas.microsoft.com/office/powerpoint/2010/main" val="2555759343"/>
              </p:ext>
            </p:extLst>
          </p:nvPr>
        </p:nvGraphicFramePr>
        <p:xfrm>
          <a:off x="10609444" y="4501611"/>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sp>
        <p:nvSpPr>
          <p:cNvPr id="2" name="Title 1">
            <a:extLst>
              <a:ext uri="{FF2B5EF4-FFF2-40B4-BE49-F238E27FC236}">
                <a16:creationId xmlns:a16="http://schemas.microsoft.com/office/drawing/2014/main" id="{F6A5F9A2-8AD4-425A-9405-2B8E9916C65D}"/>
              </a:ext>
            </a:extLst>
          </p:cNvPr>
          <p:cNvSpPr>
            <a:spLocks noGrp="1"/>
          </p:cNvSpPr>
          <p:nvPr>
            <p:ph type="title"/>
          </p:nvPr>
        </p:nvSpPr>
        <p:spPr/>
        <p:txBody>
          <a:bodyPr anchor="t">
            <a:norm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Viral plaque assay</a:t>
            </a:r>
            <a:endParaRPr lang="en-US" sz="3200" dirty="0"/>
          </a:p>
        </p:txBody>
      </p:sp>
      <p:sp>
        <p:nvSpPr>
          <p:cNvPr id="5" name="Slide Number Placeholder 4">
            <a:extLst>
              <a:ext uri="{FF2B5EF4-FFF2-40B4-BE49-F238E27FC236}">
                <a16:creationId xmlns:a16="http://schemas.microsoft.com/office/drawing/2014/main" id="{1080B550-6005-4C85-B093-5C99F309BDCB}"/>
              </a:ext>
            </a:extLst>
          </p:cNvPr>
          <p:cNvSpPr>
            <a:spLocks noGrp="1"/>
          </p:cNvSpPr>
          <p:nvPr>
            <p:ph type="sldNum" sz="quarter" idx="12"/>
          </p:nvPr>
        </p:nvSpPr>
        <p:spPr/>
        <p:txBody>
          <a:bodyPr/>
          <a:lstStyle/>
          <a:p>
            <a:fld id="{8F5CE88E-89A4-4243-AB1D-44322647EED2}" type="slidenum">
              <a:rPr lang="en-US" smtClean="0"/>
              <a:t>33</a:t>
            </a:fld>
            <a:endParaRPr lang="en-US"/>
          </a:p>
        </p:txBody>
      </p:sp>
    </p:spTree>
    <p:extLst>
      <p:ext uri="{BB962C8B-B14F-4D97-AF65-F5344CB8AC3E}">
        <p14:creationId xmlns:p14="http://schemas.microsoft.com/office/powerpoint/2010/main" val="535268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714A-1347-4400-9333-42A2B4777602}"/>
              </a:ext>
            </a:extLst>
          </p:cNvPr>
          <p:cNvSpPr>
            <a:spLocks noGrp="1"/>
          </p:cNvSpPr>
          <p:nvPr>
            <p:ph type="title"/>
          </p:nvPr>
        </p:nvSpPr>
        <p:spPr/>
        <p:txBody>
          <a:bodyPr anchor="t">
            <a:norm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Viral plaque assay and Kinetic Assay</a:t>
            </a:r>
            <a:endParaRPr lang="en-US" sz="3200" dirty="0"/>
          </a:p>
        </p:txBody>
      </p:sp>
      <p:sp>
        <p:nvSpPr>
          <p:cNvPr id="3" name="Content Placeholder 2">
            <a:extLst>
              <a:ext uri="{FF2B5EF4-FFF2-40B4-BE49-F238E27FC236}">
                <a16:creationId xmlns:a16="http://schemas.microsoft.com/office/drawing/2014/main" id="{9FD6AF22-C726-4FDF-B3A5-399CE17AFB2A}"/>
              </a:ext>
            </a:extLst>
          </p:cNvPr>
          <p:cNvSpPr>
            <a:spLocks noGrp="1"/>
          </p:cNvSpPr>
          <p:nvPr>
            <p:ph idx="1"/>
          </p:nvPr>
        </p:nvSpPr>
        <p:spPr>
          <a:xfrm>
            <a:off x="838200" y="1825625"/>
            <a:ext cx="10948988" cy="4351338"/>
          </a:xfrm>
        </p:spPr>
        <p:txBody>
          <a:bodyPr/>
          <a:lstStyle/>
          <a:p>
            <a:r>
              <a:rPr lang="en-US" dirty="0"/>
              <a:t>Viral Cytotoxic Assay for M1 mutants </a:t>
            </a:r>
          </a:p>
          <a:p>
            <a:pPr lvl="1"/>
            <a:r>
              <a:rPr lang="en-US" dirty="0"/>
              <a:t>Starting MOI of 0.005 for each virus</a:t>
            </a:r>
          </a:p>
          <a:p>
            <a:pPr lvl="1"/>
            <a:r>
              <a:rPr lang="en-US" dirty="0"/>
              <a:t>Note M1 K21R was added undiluted</a:t>
            </a:r>
          </a:p>
        </p:txBody>
      </p:sp>
      <p:graphicFrame>
        <p:nvGraphicFramePr>
          <p:cNvPr id="7" name="Object 6">
            <a:extLst>
              <a:ext uri="{FF2B5EF4-FFF2-40B4-BE49-F238E27FC236}">
                <a16:creationId xmlns:a16="http://schemas.microsoft.com/office/drawing/2014/main" id="{D6E862A2-94AE-4F12-B196-6A6C92A2D2A1}"/>
              </a:ext>
            </a:extLst>
          </p:cNvPr>
          <p:cNvGraphicFramePr>
            <a:graphicFrameLocks noChangeAspect="1"/>
          </p:cNvGraphicFramePr>
          <p:nvPr>
            <p:extLst>
              <p:ext uri="{D42A27DB-BD31-4B8C-83A1-F6EECF244321}">
                <p14:modId xmlns:p14="http://schemas.microsoft.com/office/powerpoint/2010/main" val="1396521288"/>
              </p:ext>
            </p:extLst>
          </p:nvPr>
        </p:nvGraphicFramePr>
        <p:xfrm>
          <a:off x="5757332" y="3058950"/>
          <a:ext cx="6029855" cy="3649403"/>
        </p:xfrm>
        <a:graphic>
          <a:graphicData uri="http://schemas.openxmlformats.org/presentationml/2006/ole">
            <mc:AlternateContent xmlns:mc="http://schemas.openxmlformats.org/markup-compatibility/2006">
              <mc:Choice xmlns:v="urn:schemas-microsoft-com:vml" Requires="v">
                <p:oleObj name="Prism Project" r:id="rId2" imgW="8208000" imgH="4968000" progId="Prism5.Document">
                  <p:embed/>
                </p:oleObj>
              </mc:Choice>
              <mc:Fallback>
                <p:oleObj name="Prism Project" r:id="rId2" imgW="8208000" imgH="4968000" progId="Prism5.Document">
                  <p:embed/>
                  <p:pic>
                    <p:nvPicPr>
                      <p:cNvPr id="7" name="Object 6">
                        <a:extLst>
                          <a:ext uri="{FF2B5EF4-FFF2-40B4-BE49-F238E27FC236}">
                            <a16:creationId xmlns:a16="http://schemas.microsoft.com/office/drawing/2014/main" id="{D6E862A2-94AE-4F12-B196-6A6C92A2D2A1}"/>
                          </a:ext>
                        </a:extLst>
                      </p:cNvPr>
                      <p:cNvPicPr/>
                      <p:nvPr/>
                    </p:nvPicPr>
                    <p:blipFill>
                      <a:blip r:embed="rId3"/>
                      <a:stretch>
                        <a:fillRect/>
                      </a:stretch>
                    </p:blipFill>
                    <p:spPr>
                      <a:xfrm>
                        <a:off x="5757332" y="3058950"/>
                        <a:ext cx="6029855" cy="364940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6C9FF34-B6B0-40B3-9778-0B785E7C6D4C}"/>
              </a:ext>
            </a:extLst>
          </p:cNvPr>
          <p:cNvGraphicFramePr>
            <a:graphicFrameLocks noChangeAspect="1"/>
          </p:cNvGraphicFramePr>
          <p:nvPr>
            <p:extLst>
              <p:ext uri="{D42A27DB-BD31-4B8C-83A1-F6EECF244321}">
                <p14:modId xmlns:p14="http://schemas.microsoft.com/office/powerpoint/2010/main" val="3971454348"/>
              </p:ext>
            </p:extLst>
          </p:nvPr>
        </p:nvGraphicFramePr>
        <p:xfrm>
          <a:off x="1625600" y="3120298"/>
          <a:ext cx="3654955" cy="3403389"/>
        </p:xfrm>
        <a:graphic>
          <a:graphicData uri="http://schemas.openxmlformats.org/presentationml/2006/ole">
            <mc:AlternateContent xmlns:mc="http://schemas.openxmlformats.org/markup-compatibility/2006">
              <mc:Choice xmlns:v="urn:schemas-microsoft-com:vml" Requires="v">
                <p:oleObj name="Prism Project" r:id="rId4" imgW="6804000" imgH="6336000" progId="Prism5.Document">
                  <p:embed/>
                </p:oleObj>
              </mc:Choice>
              <mc:Fallback>
                <p:oleObj name="Prism Project" r:id="rId4" imgW="6804000" imgH="6336000" progId="Prism5.Document">
                  <p:embed/>
                  <p:pic>
                    <p:nvPicPr>
                      <p:cNvPr id="6" name="Object 5">
                        <a:extLst>
                          <a:ext uri="{FF2B5EF4-FFF2-40B4-BE49-F238E27FC236}">
                            <a16:creationId xmlns:a16="http://schemas.microsoft.com/office/drawing/2014/main" id="{16C9FF34-B6B0-40B3-9778-0B785E7C6D4C}"/>
                          </a:ext>
                        </a:extLst>
                      </p:cNvPr>
                      <p:cNvPicPr/>
                      <p:nvPr/>
                    </p:nvPicPr>
                    <p:blipFill>
                      <a:blip r:embed="rId5"/>
                      <a:stretch>
                        <a:fillRect/>
                      </a:stretch>
                    </p:blipFill>
                    <p:spPr>
                      <a:xfrm>
                        <a:off x="1625600" y="3120298"/>
                        <a:ext cx="3654955" cy="3403389"/>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9B502561-1CB0-42EE-9487-5446899446D6}"/>
              </a:ext>
            </a:extLst>
          </p:cNvPr>
          <p:cNvSpPr>
            <a:spLocks noGrp="1"/>
          </p:cNvSpPr>
          <p:nvPr>
            <p:ph type="sldNum" sz="quarter" idx="12"/>
          </p:nvPr>
        </p:nvSpPr>
        <p:spPr/>
        <p:txBody>
          <a:bodyPr/>
          <a:lstStyle/>
          <a:p>
            <a:fld id="{8F5CE88E-89A4-4243-AB1D-44322647EED2}" type="slidenum">
              <a:rPr lang="en-US" smtClean="0"/>
              <a:t>34</a:t>
            </a:fld>
            <a:endParaRPr lang="en-US"/>
          </a:p>
        </p:txBody>
      </p:sp>
      <p:sp>
        <p:nvSpPr>
          <p:cNvPr id="10" name="TextBox 9">
            <a:extLst>
              <a:ext uri="{FF2B5EF4-FFF2-40B4-BE49-F238E27FC236}">
                <a16:creationId xmlns:a16="http://schemas.microsoft.com/office/drawing/2014/main" id="{66415D0A-BB09-40CF-BD53-1E44AC9AEE24}"/>
              </a:ext>
            </a:extLst>
          </p:cNvPr>
          <p:cNvSpPr txBox="1"/>
          <p:nvPr/>
        </p:nvSpPr>
        <p:spPr>
          <a:xfrm>
            <a:off x="0" y="6469975"/>
            <a:ext cx="121920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3070963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95C-E448-4158-80A5-11871FA76625}"/>
              </a:ext>
            </a:extLst>
          </p:cNvPr>
          <p:cNvSpPr>
            <a:spLocks noGrp="1"/>
          </p:cNvSpPr>
          <p:nvPr>
            <p:ph type="title"/>
          </p:nvPr>
        </p:nvSpPr>
        <p:spPr/>
        <p:txBody>
          <a:bodyPr anchor="t">
            <a:normAutofit/>
          </a:bodyPr>
          <a:lstStyle/>
          <a:p>
            <a:r>
              <a:rPr lang="en-US" sz="3200" b="1" dirty="0"/>
              <a:t>Discussion and Conclusion</a:t>
            </a:r>
            <a:br>
              <a:rPr lang="en-US" sz="3200" b="1" dirty="0"/>
            </a:br>
            <a:r>
              <a:rPr lang="en-US" sz="3200" b="1" dirty="0"/>
              <a:t>IAV-Matrix 1 Protein</a:t>
            </a:r>
            <a:endParaRPr lang="en-US" sz="3200" dirty="0"/>
          </a:p>
        </p:txBody>
      </p:sp>
      <p:sp>
        <p:nvSpPr>
          <p:cNvPr id="3" name="Content Placeholder 2">
            <a:extLst>
              <a:ext uri="{FF2B5EF4-FFF2-40B4-BE49-F238E27FC236}">
                <a16:creationId xmlns:a16="http://schemas.microsoft.com/office/drawing/2014/main" id="{9E7CF915-ED19-4B56-9F2D-85350B3DD8D9}"/>
              </a:ext>
            </a:extLst>
          </p:cNvPr>
          <p:cNvSpPr>
            <a:spLocks noGrp="1"/>
          </p:cNvSpPr>
          <p:nvPr>
            <p:ph idx="1"/>
          </p:nvPr>
        </p:nvSpPr>
        <p:spPr/>
        <p:txBody>
          <a:bodyPr>
            <a:noAutofit/>
          </a:bodyPr>
          <a:lstStyle/>
          <a:p>
            <a:r>
              <a:rPr lang="en-US" sz="2400" dirty="0"/>
              <a:t>We observed M1 mutant K21R to have no viral pathogenesis</a:t>
            </a:r>
          </a:p>
          <a:p>
            <a:r>
              <a:rPr lang="en-US" sz="2400" dirty="0"/>
              <a:t>Confirmed lysine 21 mutant expression in two ways</a:t>
            </a:r>
          </a:p>
          <a:p>
            <a:pPr lvl="1"/>
            <a:r>
              <a:rPr lang="en-US" dirty="0"/>
              <a:t>Immunoprecipitation and Immunostaining</a:t>
            </a:r>
            <a:endParaRPr lang="en-US" sz="2400" dirty="0"/>
          </a:p>
        </p:txBody>
      </p:sp>
      <p:sp>
        <p:nvSpPr>
          <p:cNvPr id="5" name="Slide Number Placeholder 4">
            <a:extLst>
              <a:ext uri="{FF2B5EF4-FFF2-40B4-BE49-F238E27FC236}">
                <a16:creationId xmlns:a16="http://schemas.microsoft.com/office/drawing/2014/main" id="{DBD86F7F-DC33-418B-B99B-C3CF409AFBDC}"/>
              </a:ext>
            </a:extLst>
          </p:cNvPr>
          <p:cNvSpPr>
            <a:spLocks noGrp="1"/>
          </p:cNvSpPr>
          <p:nvPr>
            <p:ph type="sldNum" sz="quarter" idx="12"/>
          </p:nvPr>
        </p:nvSpPr>
        <p:spPr/>
        <p:txBody>
          <a:bodyPr/>
          <a:lstStyle/>
          <a:p>
            <a:fld id="{8F5CE88E-89A4-4243-AB1D-44322647EED2}" type="slidenum">
              <a:rPr lang="en-US" smtClean="0"/>
              <a:t>35</a:t>
            </a:fld>
            <a:endParaRPr lang="en-US"/>
          </a:p>
        </p:txBody>
      </p:sp>
      <p:graphicFrame>
        <p:nvGraphicFramePr>
          <p:cNvPr id="6" name="Table 126">
            <a:extLst>
              <a:ext uri="{FF2B5EF4-FFF2-40B4-BE49-F238E27FC236}">
                <a16:creationId xmlns:a16="http://schemas.microsoft.com/office/drawing/2014/main" id="{3B250C06-09E6-4A07-B094-0970A22CE298}"/>
              </a:ext>
            </a:extLst>
          </p:cNvPr>
          <p:cNvGraphicFramePr>
            <a:graphicFrameLocks noGrp="1"/>
          </p:cNvGraphicFramePr>
          <p:nvPr>
            <p:extLst>
              <p:ext uri="{D42A27DB-BD31-4B8C-83A1-F6EECF244321}">
                <p14:modId xmlns:p14="http://schemas.microsoft.com/office/powerpoint/2010/main" val="723988165"/>
              </p:ext>
            </p:extLst>
          </p:nvPr>
        </p:nvGraphicFramePr>
        <p:xfrm>
          <a:off x="1582973" y="3828393"/>
          <a:ext cx="9682951" cy="1981200"/>
        </p:xfrm>
        <a:graphic>
          <a:graphicData uri="http://schemas.openxmlformats.org/drawingml/2006/table">
            <a:tbl>
              <a:tblPr firstRow="1" bandRow="1">
                <a:tableStyleId>{5C22544A-7EE6-4342-B048-85BDC9FD1C3A}</a:tableStyleId>
              </a:tblPr>
              <a:tblGrid>
                <a:gridCol w="4590168">
                  <a:extLst>
                    <a:ext uri="{9D8B030D-6E8A-4147-A177-3AD203B41FA5}">
                      <a16:colId xmlns:a16="http://schemas.microsoft.com/office/drawing/2014/main" val="2281275990"/>
                    </a:ext>
                  </a:extLst>
                </a:gridCol>
                <a:gridCol w="5092783">
                  <a:extLst>
                    <a:ext uri="{9D8B030D-6E8A-4147-A177-3AD203B41FA5}">
                      <a16:colId xmlns:a16="http://schemas.microsoft.com/office/drawing/2014/main" val="2874613955"/>
                    </a:ext>
                  </a:extLst>
                </a:gridCol>
              </a:tblGrid>
              <a:tr h="21317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Modification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Position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68238"/>
                  </a:ext>
                </a:extLst>
              </a:tr>
              <a:tr h="375002">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Ubiquitination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K102/K104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9971409"/>
                  </a:ext>
                </a:extLst>
              </a:tr>
              <a:tr h="331785">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Phosphorylation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Y132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02537"/>
                  </a:ext>
                </a:extLst>
              </a:tr>
              <a:tr h="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NEDDylation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K187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0465952"/>
                  </a:ext>
                </a:extLst>
              </a:tr>
              <a:tr h="331785">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SUMOylation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K21</a:t>
                      </a:r>
                      <a:r>
                        <a:rPr lang="en-US" sz="2000" dirty="0">
                          <a:solidFill>
                            <a:schemeClr val="tx1"/>
                          </a:solidFill>
                          <a:latin typeface="Times New Roman" panose="02020603050405020304" pitchFamily="18" charset="0"/>
                          <a:cs typeface="Times New Roman" panose="02020603050405020304" pitchFamily="18" charset="0"/>
                        </a:rPr>
                        <a:t>/K187/K230/K242/K252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40368755"/>
                  </a:ext>
                </a:extLst>
              </a:tr>
            </a:tbl>
          </a:graphicData>
        </a:graphic>
      </p:graphicFrame>
      <p:sp>
        <p:nvSpPr>
          <p:cNvPr id="8" name="TextBox 7">
            <a:extLst>
              <a:ext uri="{FF2B5EF4-FFF2-40B4-BE49-F238E27FC236}">
                <a16:creationId xmlns:a16="http://schemas.microsoft.com/office/drawing/2014/main" id="{6AEF9857-F540-42E9-BFE5-552828524537}"/>
              </a:ext>
            </a:extLst>
          </p:cNvPr>
          <p:cNvSpPr txBox="1"/>
          <p:nvPr/>
        </p:nvSpPr>
        <p:spPr>
          <a:xfrm>
            <a:off x="0" y="6195239"/>
            <a:ext cx="12118428"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72411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BC8E-D6CE-4956-99D6-3371FFF865FD}"/>
              </a:ext>
            </a:extLst>
          </p:cNvPr>
          <p:cNvSpPr>
            <a:spLocks noGrp="1"/>
          </p:cNvSpPr>
          <p:nvPr>
            <p:ph type="ctrTitle"/>
          </p:nvPr>
        </p:nvSpPr>
        <p:spPr>
          <a:xfrm>
            <a:off x="2175641" y="1396683"/>
            <a:ext cx="8527712" cy="2387600"/>
          </a:xfrm>
        </p:spPr>
        <p:txBody>
          <a:bodyPr>
            <a:normAutofit/>
          </a:bodyPr>
          <a:lstStyle/>
          <a:p>
            <a:br>
              <a:rPr lang="en-US" sz="3600" b="1" dirty="0">
                <a:latin typeface="+mn-lt"/>
              </a:rPr>
            </a:br>
            <a:r>
              <a:rPr lang="en-US" sz="3600" b="1" i="1" dirty="0">
                <a:effectLst/>
                <a:ea typeface="Times" panose="02020603050405020304" pitchFamily="18" charset="0"/>
              </a:rPr>
              <a:t>In vitro </a:t>
            </a:r>
            <a:r>
              <a:rPr lang="en-US" sz="3600" b="1" dirty="0">
                <a:effectLst/>
                <a:ea typeface="Times" panose="02020603050405020304" pitchFamily="18" charset="0"/>
              </a:rPr>
              <a:t>qFRET Assay for the SUMOylation of SARS-CoV-2 Nucleocapsid (N) protein </a:t>
            </a:r>
            <a:endParaRPr lang="en-US" sz="3600" b="1" dirty="0"/>
          </a:p>
        </p:txBody>
      </p:sp>
    </p:spTree>
    <p:extLst>
      <p:ext uri="{BB962C8B-B14F-4D97-AF65-F5344CB8AC3E}">
        <p14:creationId xmlns:p14="http://schemas.microsoft.com/office/powerpoint/2010/main" val="1981305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830D-62A7-4892-A05F-F407C94323DA}"/>
              </a:ext>
            </a:extLst>
          </p:cNvPr>
          <p:cNvSpPr>
            <a:spLocks noGrp="1"/>
          </p:cNvSpPr>
          <p:nvPr>
            <p:ph type="title"/>
          </p:nvPr>
        </p:nvSpPr>
        <p:spPr>
          <a:xfrm>
            <a:off x="838200" y="365125"/>
            <a:ext cx="11175124" cy="1325563"/>
          </a:xfrm>
        </p:spPr>
        <p:txBody>
          <a:bodyPr anchor="t">
            <a:normAutofit/>
          </a:bodyPr>
          <a:lstStyle/>
          <a:p>
            <a:r>
              <a:rPr lang="en-US" sz="3200" b="1" dirty="0"/>
              <a:t>Results</a:t>
            </a:r>
            <a:br>
              <a:rPr lang="en-US" sz="3200" b="1" i="1" dirty="0">
                <a:effectLst/>
                <a:ea typeface="Times" panose="02020603050405020304" pitchFamily="18" charset="0"/>
                <a:cs typeface="Times New Roman" panose="02020603050405020304" pitchFamily="18" charset="0"/>
              </a:rPr>
            </a:br>
            <a:r>
              <a:rPr lang="en-US" sz="3200" b="1" i="1" dirty="0">
                <a:effectLst/>
                <a:ea typeface="Times" panose="02020603050405020304" pitchFamily="18" charset="0"/>
                <a:cs typeface="Times New Roman" panose="02020603050405020304" pitchFamily="18" charset="0"/>
              </a:rPr>
              <a:t>In vitro </a:t>
            </a:r>
            <a:r>
              <a:rPr lang="en-US" sz="3200" b="1" dirty="0">
                <a:effectLst/>
                <a:ea typeface="Times" panose="02020603050405020304" pitchFamily="18" charset="0"/>
                <a:cs typeface="Times New Roman" panose="02020603050405020304" pitchFamily="18" charset="0"/>
              </a:rPr>
              <a:t>SUMOylation of SARS-CoV2-N Protein with qFRET Reporter</a:t>
            </a:r>
            <a:endParaRPr lang="en-US" sz="3200" b="1" dirty="0"/>
          </a:p>
        </p:txBody>
      </p:sp>
      <p:sp>
        <p:nvSpPr>
          <p:cNvPr id="3" name="Content Placeholder 2">
            <a:extLst>
              <a:ext uri="{FF2B5EF4-FFF2-40B4-BE49-F238E27FC236}">
                <a16:creationId xmlns:a16="http://schemas.microsoft.com/office/drawing/2014/main" id="{5086FBFA-4B86-47A9-A302-540DD9AE4988}"/>
              </a:ext>
            </a:extLst>
          </p:cNvPr>
          <p:cNvSpPr>
            <a:spLocks noGrp="1"/>
          </p:cNvSpPr>
          <p:nvPr>
            <p:ph idx="1"/>
          </p:nvPr>
        </p:nvSpPr>
        <p:spPr/>
        <p:txBody>
          <a:bodyPr>
            <a:normAutofit/>
          </a:bodyPr>
          <a:lstStyle/>
          <a:p>
            <a:r>
              <a:rPr lang="en-US" sz="2400" i="1" dirty="0"/>
              <a:t>In vitro </a:t>
            </a:r>
            <a:r>
              <a:rPr lang="en-US" sz="2400" dirty="0"/>
              <a:t>SUMOylation of N protein with increased concentration of donor and acceptor. SD shown in bars (One-way ANOVA with Tukey Test, p&lt;0.0001***) (n=3)</a:t>
            </a:r>
          </a:p>
        </p:txBody>
      </p:sp>
      <p:graphicFrame>
        <p:nvGraphicFramePr>
          <p:cNvPr id="4" name="Object 3">
            <a:extLst>
              <a:ext uri="{FF2B5EF4-FFF2-40B4-BE49-F238E27FC236}">
                <a16:creationId xmlns:a16="http://schemas.microsoft.com/office/drawing/2014/main" id="{ADBFD64E-7F84-4CEA-82B0-68474EC833CA}"/>
              </a:ext>
            </a:extLst>
          </p:cNvPr>
          <p:cNvGraphicFramePr>
            <a:graphicFrameLocks noChangeAspect="1"/>
          </p:cNvGraphicFramePr>
          <p:nvPr>
            <p:extLst>
              <p:ext uri="{D42A27DB-BD31-4B8C-83A1-F6EECF244321}">
                <p14:modId xmlns:p14="http://schemas.microsoft.com/office/powerpoint/2010/main" val="1160052035"/>
              </p:ext>
            </p:extLst>
          </p:nvPr>
        </p:nvGraphicFramePr>
        <p:xfrm>
          <a:off x="3864680" y="3589914"/>
          <a:ext cx="4016454" cy="2456649"/>
        </p:xfrm>
        <a:graphic>
          <a:graphicData uri="http://schemas.openxmlformats.org/presentationml/2006/ole">
            <mc:AlternateContent xmlns:mc="http://schemas.openxmlformats.org/markup-compatibility/2006">
              <mc:Choice xmlns:v="urn:schemas-microsoft-com:vml" Requires="v">
                <p:oleObj name="Prism Project" r:id="rId2" imgW="7416000" imgH="4536000" progId="Prism5.Document">
                  <p:embed/>
                </p:oleObj>
              </mc:Choice>
              <mc:Fallback>
                <p:oleObj name="Prism Project" r:id="rId2" imgW="7416000" imgH="4536000" progId="Prism5.Document">
                  <p:embed/>
                  <p:pic>
                    <p:nvPicPr>
                      <p:cNvPr id="4" name="Object 3">
                        <a:extLst>
                          <a:ext uri="{FF2B5EF4-FFF2-40B4-BE49-F238E27FC236}">
                            <a16:creationId xmlns:a16="http://schemas.microsoft.com/office/drawing/2014/main" id="{ADBFD64E-7F84-4CEA-82B0-68474EC833CA}"/>
                          </a:ext>
                        </a:extLst>
                      </p:cNvPr>
                      <p:cNvPicPr/>
                      <p:nvPr/>
                    </p:nvPicPr>
                    <p:blipFill>
                      <a:blip r:embed="rId3"/>
                      <a:stretch>
                        <a:fillRect/>
                      </a:stretch>
                    </p:blipFill>
                    <p:spPr>
                      <a:xfrm>
                        <a:off x="3864680" y="3589914"/>
                        <a:ext cx="4016454" cy="2456649"/>
                      </a:xfrm>
                      <a:prstGeom prst="rect">
                        <a:avLst/>
                      </a:prstGeom>
                    </p:spPr>
                  </p:pic>
                </p:oleObj>
              </mc:Fallback>
            </mc:AlternateContent>
          </a:graphicData>
        </a:graphic>
      </p:graphicFrame>
      <p:sp>
        <p:nvSpPr>
          <p:cNvPr id="6" name="Left Bracket 5">
            <a:extLst>
              <a:ext uri="{FF2B5EF4-FFF2-40B4-BE49-F238E27FC236}">
                <a16:creationId xmlns:a16="http://schemas.microsoft.com/office/drawing/2014/main" id="{85B997F7-0924-43F6-B4A9-1B75A766CC5B}"/>
              </a:ext>
            </a:extLst>
          </p:cNvPr>
          <p:cNvSpPr/>
          <p:nvPr/>
        </p:nvSpPr>
        <p:spPr>
          <a:xfrm rot="5400000">
            <a:off x="6215011" y="3446859"/>
            <a:ext cx="101205" cy="79152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8D2594D0-A428-4DCC-BF0F-F82DF44949FB}"/>
              </a:ext>
            </a:extLst>
          </p:cNvPr>
          <p:cNvSpPr/>
          <p:nvPr/>
        </p:nvSpPr>
        <p:spPr>
          <a:xfrm rot="5400000">
            <a:off x="5535813" y="5070728"/>
            <a:ext cx="101205" cy="79152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85F99E0D-3B21-4E15-AFFE-5D2DC7C00E6A}"/>
              </a:ext>
            </a:extLst>
          </p:cNvPr>
          <p:cNvSpPr/>
          <p:nvPr/>
        </p:nvSpPr>
        <p:spPr>
          <a:xfrm rot="5400000">
            <a:off x="5816150" y="2837590"/>
            <a:ext cx="101205" cy="1583042"/>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5DE1B8B-87C2-43DA-A21D-A5F57CFD85DA}"/>
              </a:ext>
            </a:extLst>
          </p:cNvPr>
          <p:cNvSpPr txBox="1"/>
          <p:nvPr/>
        </p:nvSpPr>
        <p:spPr>
          <a:xfrm>
            <a:off x="5334999" y="5119850"/>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ns</a:t>
            </a:r>
          </a:p>
        </p:txBody>
      </p:sp>
      <p:sp>
        <p:nvSpPr>
          <p:cNvPr id="22" name="TextBox 21">
            <a:extLst>
              <a:ext uri="{FF2B5EF4-FFF2-40B4-BE49-F238E27FC236}">
                <a16:creationId xmlns:a16="http://schemas.microsoft.com/office/drawing/2014/main" id="{A9CB6E66-02BB-451C-B7D6-FF21710F2292}"/>
              </a:ext>
            </a:extLst>
          </p:cNvPr>
          <p:cNvSpPr txBox="1"/>
          <p:nvPr/>
        </p:nvSpPr>
        <p:spPr>
          <a:xfrm>
            <a:off x="6024601" y="3565717"/>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20C1A3C4-47C9-4AAF-BE0E-85E471F47A36}"/>
              </a:ext>
            </a:extLst>
          </p:cNvPr>
          <p:cNvSpPr txBox="1"/>
          <p:nvPr/>
        </p:nvSpPr>
        <p:spPr>
          <a:xfrm>
            <a:off x="5588198" y="3321736"/>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5A42DC72-375D-403F-ABFA-DFF0C2E50CF5}"/>
              </a:ext>
            </a:extLst>
          </p:cNvPr>
          <p:cNvSpPr txBox="1"/>
          <p:nvPr/>
        </p:nvSpPr>
        <p:spPr>
          <a:xfrm>
            <a:off x="4291663" y="2551621"/>
            <a:ext cx="3240245"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Pre-Mass Spectrometry </a:t>
            </a:r>
          </a:p>
          <a:p>
            <a:pPr algn="ctr"/>
            <a:r>
              <a:rPr lang="en-US" sz="1600" dirty="0">
                <a:latin typeface="Times New Roman" panose="02020603050405020304" pitchFamily="18" charset="0"/>
                <a:cs typeface="Times New Roman" panose="02020603050405020304" pitchFamily="18" charset="0"/>
              </a:rPr>
              <a:t>qFRET report of N Protein SUMOylation </a:t>
            </a:r>
          </a:p>
        </p:txBody>
      </p:sp>
      <p:graphicFrame>
        <p:nvGraphicFramePr>
          <p:cNvPr id="26" name="Table 14">
            <a:extLst>
              <a:ext uri="{FF2B5EF4-FFF2-40B4-BE49-F238E27FC236}">
                <a16:creationId xmlns:a16="http://schemas.microsoft.com/office/drawing/2014/main" id="{BA07B7DB-55FB-44A3-A4BC-C63880EA1F0D}"/>
              </a:ext>
            </a:extLst>
          </p:cNvPr>
          <p:cNvGraphicFramePr>
            <a:graphicFrameLocks noGrp="1"/>
          </p:cNvGraphicFramePr>
          <p:nvPr>
            <p:extLst>
              <p:ext uri="{D42A27DB-BD31-4B8C-83A1-F6EECF244321}">
                <p14:modId xmlns:p14="http://schemas.microsoft.com/office/powerpoint/2010/main" val="3053832126"/>
              </p:ext>
            </p:extLst>
          </p:nvPr>
        </p:nvGraphicFramePr>
        <p:xfrm>
          <a:off x="4753156" y="6022701"/>
          <a:ext cx="2290971" cy="670560"/>
        </p:xfrm>
        <a:graphic>
          <a:graphicData uri="http://schemas.openxmlformats.org/drawingml/2006/table">
            <a:tbl>
              <a:tblPr firstRow="1" bandRow="1">
                <a:tableStyleId>{5C22544A-7EE6-4342-B048-85BDC9FD1C3A}</a:tableStyleId>
              </a:tblPr>
              <a:tblGrid>
                <a:gridCol w="763657">
                  <a:extLst>
                    <a:ext uri="{9D8B030D-6E8A-4147-A177-3AD203B41FA5}">
                      <a16:colId xmlns:a16="http://schemas.microsoft.com/office/drawing/2014/main" val="3314095768"/>
                    </a:ext>
                  </a:extLst>
                </a:gridCol>
                <a:gridCol w="763657">
                  <a:extLst>
                    <a:ext uri="{9D8B030D-6E8A-4147-A177-3AD203B41FA5}">
                      <a16:colId xmlns:a16="http://schemas.microsoft.com/office/drawing/2014/main" val="2843859944"/>
                    </a:ext>
                  </a:extLst>
                </a:gridCol>
                <a:gridCol w="763657">
                  <a:extLst>
                    <a:ext uri="{9D8B030D-6E8A-4147-A177-3AD203B41FA5}">
                      <a16:colId xmlns:a16="http://schemas.microsoft.com/office/drawing/2014/main" val="2187845357"/>
                    </a:ext>
                  </a:extLst>
                </a:gridCol>
              </a:tblGrid>
              <a:tr h="252203">
                <a:tc>
                  <a:txBody>
                    <a:bodyPr/>
                    <a:lstStyle/>
                    <a:p>
                      <a:pPr algn="ctr"/>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sp>
        <p:nvSpPr>
          <p:cNvPr id="27" name="TextBox 26">
            <a:extLst>
              <a:ext uri="{FF2B5EF4-FFF2-40B4-BE49-F238E27FC236}">
                <a16:creationId xmlns:a16="http://schemas.microsoft.com/office/drawing/2014/main" id="{D282046E-8D1E-4032-AEB7-C29E521FAD9C}"/>
              </a:ext>
            </a:extLst>
          </p:cNvPr>
          <p:cNvSpPr txBox="1"/>
          <p:nvPr/>
        </p:nvSpPr>
        <p:spPr>
          <a:xfrm>
            <a:off x="3705399" y="6054291"/>
            <a:ext cx="1094727" cy="307777"/>
          </a:xfrm>
          <a:prstGeom prst="rect">
            <a:avLst/>
          </a:prstGeom>
          <a:noFill/>
        </p:spPr>
        <p:txBody>
          <a:bodyPr wrap="square" rtlCol="0">
            <a:spAutoFit/>
          </a:bodyPr>
          <a:lstStyle/>
          <a:p>
            <a:pPr algn="r"/>
            <a:r>
              <a:rPr lang="en-US" sz="1400" b="1" dirty="0">
                <a:latin typeface="Times New Roman" panose="02020603050405020304" pitchFamily="18" charset="0"/>
                <a:cs typeface="Times New Roman" panose="02020603050405020304" pitchFamily="18" charset="0"/>
              </a:rPr>
              <a:t>ATP </a:t>
            </a:r>
          </a:p>
        </p:txBody>
      </p:sp>
      <p:sp>
        <p:nvSpPr>
          <p:cNvPr id="28" name="TextBox 27">
            <a:extLst>
              <a:ext uri="{FF2B5EF4-FFF2-40B4-BE49-F238E27FC236}">
                <a16:creationId xmlns:a16="http://schemas.microsoft.com/office/drawing/2014/main" id="{64A0D7C9-742C-4A3D-9FE3-D722E7871EC3}"/>
              </a:ext>
            </a:extLst>
          </p:cNvPr>
          <p:cNvSpPr txBox="1"/>
          <p:nvPr/>
        </p:nvSpPr>
        <p:spPr>
          <a:xfrm>
            <a:off x="3715444" y="6357981"/>
            <a:ext cx="1094727" cy="307777"/>
          </a:xfrm>
          <a:prstGeom prst="rect">
            <a:avLst/>
          </a:prstGeom>
          <a:noFill/>
        </p:spPr>
        <p:txBody>
          <a:bodyPr wrap="square" rtlCol="0">
            <a:spAutoFit/>
          </a:bodyPr>
          <a:lstStyle/>
          <a:p>
            <a:pPr algn="r"/>
            <a:r>
              <a:rPr lang="en-US" sz="1400" b="1" dirty="0">
                <a:latin typeface="Times New Roman" panose="02020603050405020304" pitchFamily="18" charset="0"/>
                <a:cs typeface="Times New Roman" panose="02020603050405020304" pitchFamily="18" charset="0"/>
              </a:rPr>
              <a:t>E3: PIAS1</a:t>
            </a:r>
          </a:p>
        </p:txBody>
      </p:sp>
      <p:sp>
        <p:nvSpPr>
          <p:cNvPr id="10" name="Slide Number Placeholder 9">
            <a:extLst>
              <a:ext uri="{FF2B5EF4-FFF2-40B4-BE49-F238E27FC236}">
                <a16:creationId xmlns:a16="http://schemas.microsoft.com/office/drawing/2014/main" id="{3C712D42-4543-42A4-BA0F-84905B2E7BB8}"/>
              </a:ext>
            </a:extLst>
          </p:cNvPr>
          <p:cNvSpPr>
            <a:spLocks noGrp="1"/>
          </p:cNvSpPr>
          <p:nvPr>
            <p:ph type="sldNum" sz="quarter" idx="12"/>
          </p:nvPr>
        </p:nvSpPr>
        <p:spPr>
          <a:xfrm>
            <a:off x="5089635" y="6366860"/>
            <a:ext cx="2743200" cy="365125"/>
          </a:xfrm>
        </p:spPr>
        <p:txBody>
          <a:bodyPr/>
          <a:lstStyle/>
          <a:p>
            <a:fld id="{8F5CE88E-89A4-4243-AB1D-44322647EED2}" type="slidenum">
              <a:rPr lang="en-US" smtClean="0"/>
              <a:t>37</a:t>
            </a:fld>
            <a:endParaRPr lang="en-US"/>
          </a:p>
        </p:txBody>
      </p:sp>
    </p:spTree>
    <p:extLst>
      <p:ext uri="{BB962C8B-B14F-4D97-AF65-F5344CB8AC3E}">
        <p14:creationId xmlns:p14="http://schemas.microsoft.com/office/powerpoint/2010/main" val="74858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6D68AFF5-5FC4-4832-AFA0-8962E005D707}"/>
              </a:ext>
            </a:extLst>
          </p:cNvPr>
          <p:cNvSpPr>
            <a:spLocks noGrp="1"/>
          </p:cNvSpPr>
          <p:nvPr>
            <p:ph idx="1"/>
          </p:nvPr>
        </p:nvSpPr>
        <p:spPr>
          <a:xfrm>
            <a:off x="838200" y="1399065"/>
            <a:ext cx="10515600" cy="4351338"/>
          </a:xfrm>
        </p:spPr>
        <p:txBody>
          <a:bodyPr>
            <a:noAutofit/>
          </a:bodyPr>
          <a:lstStyle/>
          <a:p>
            <a:r>
              <a:rPr lang="en-US" sz="2400" dirty="0"/>
              <a:t>Mass Spectrometry identified lysine sites with the SUMO modification. </a:t>
            </a:r>
          </a:p>
          <a:p>
            <a:pPr lvl="1"/>
            <a:r>
              <a:rPr lang="en-US" dirty="0"/>
              <a:t>Lysine 61 &amp; 65</a:t>
            </a:r>
          </a:p>
          <a:p>
            <a:pPr lvl="1"/>
            <a:endParaRPr lang="en-US" dirty="0"/>
          </a:p>
          <a:p>
            <a:pPr lvl="1"/>
            <a:endParaRPr lang="en-US" dirty="0"/>
          </a:p>
          <a:p>
            <a:pPr marL="457200" lvl="1" indent="0">
              <a:buNone/>
            </a:pPr>
            <a:endParaRPr lang="en-US" dirty="0"/>
          </a:p>
          <a:p>
            <a:pPr lvl="1"/>
            <a:endParaRPr lang="en-US" dirty="0"/>
          </a:p>
          <a:p>
            <a:pPr lvl="1"/>
            <a:endParaRPr lang="en-US" dirty="0"/>
          </a:p>
          <a:p>
            <a:pPr lvl="1"/>
            <a:endParaRPr lang="en-US" dirty="0"/>
          </a:p>
          <a:p>
            <a:r>
              <a:rPr lang="en-US" sz="2400" dirty="0"/>
              <a:t>Lysine 61 and 65 are within the region of the site identified for SARS-CoV-1 Nucleocapsid protein</a:t>
            </a:r>
          </a:p>
          <a:p>
            <a:r>
              <a:rPr lang="en-US" sz="2400" dirty="0"/>
              <a:t>Lysine 347 and 355 are potential novel sites identified in the dimerization domain</a:t>
            </a:r>
          </a:p>
          <a:p>
            <a:pPr marL="0" indent="0">
              <a:buNone/>
            </a:pPr>
            <a:endParaRPr lang="en-US" sz="2400" dirty="0"/>
          </a:p>
        </p:txBody>
      </p:sp>
      <p:sp>
        <p:nvSpPr>
          <p:cNvPr id="131" name="Rectangle 130">
            <a:extLst>
              <a:ext uri="{FF2B5EF4-FFF2-40B4-BE49-F238E27FC236}">
                <a16:creationId xmlns:a16="http://schemas.microsoft.com/office/drawing/2014/main" id="{E6D1978D-7023-46FE-B40F-7329FF6C6E8D}"/>
              </a:ext>
            </a:extLst>
          </p:cNvPr>
          <p:cNvSpPr/>
          <p:nvPr/>
        </p:nvSpPr>
        <p:spPr>
          <a:xfrm>
            <a:off x="5654865" y="3118800"/>
            <a:ext cx="904759" cy="1067782"/>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8" name="Rectangle 127">
            <a:extLst>
              <a:ext uri="{FF2B5EF4-FFF2-40B4-BE49-F238E27FC236}">
                <a16:creationId xmlns:a16="http://schemas.microsoft.com/office/drawing/2014/main" id="{04F3DE44-782D-4321-862B-8088B23173A1}"/>
              </a:ext>
            </a:extLst>
          </p:cNvPr>
          <p:cNvSpPr/>
          <p:nvPr/>
        </p:nvSpPr>
        <p:spPr>
          <a:xfrm>
            <a:off x="6659722" y="3124496"/>
            <a:ext cx="3328571" cy="1067782"/>
          </a:xfrm>
          <a:prstGeom prst="rect">
            <a:avLst/>
          </a:prstGeom>
          <a:solidFill>
            <a:schemeClr val="accent1">
              <a:lumMod val="20000"/>
              <a:lumOff val="80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8CF1B7-6830-44F1-B773-9BFC1F6184FF}"/>
              </a:ext>
            </a:extLst>
          </p:cNvPr>
          <p:cNvSpPr/>
          <p:nvPr/>
        </p:nvSpPr>
        <p:spPr>
          <a:xfrm>
            <a:off x="2225229" y="3114912"/>
            <a:ext cx="3328571" cy="1067782"/>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2231FD8-0171-4085-9CD0-CA5A04B7DAEB}"/>
              </a:ext>
            </a:extLst>
          </p:cNvPr>
          <p:cNvSpPr txBox="1"/>
          <p:nvPr/>
        </p:nvSpPr>
        <p:spPr>
          <a:xfrm>
            <a:off x="2225230" y="2599154"/>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K61</a:t>
            </a:r>
          </a:p>
        </p:txBody>
      </p:sp>
      <p:sp>
        <p:nvSpPr>
          <p:cNvPr id="2" name="Title 1">
            <a:extLst>
              <a:ext uri="{FF2B5EF4-FFF2-40B4-BE49-F238E27FC236}">
                <a16:creationId xmlns:a16="http://schemas.microsoft.com/office/drawing/2014/main" id="{EBF80DE5-8AB1-4098-97AC-E780D095FD19}"/>
              </a:ext>
            </a:extLst>
          </p:cNvPr>
          <p:cNvSpPr>
            <a:spLocks noGrp="1"/>
          </p:cNvSpPr>
          <p:nvPr>
            <p:ph type="title"/>
          </p:nvPr>
        </p:nvSpPr>
        <p:spPr/>
        <p:txBody>
          <a:bodyPr anchor="t">
            <a:noAutofit/>
          </a:bodyPr>
          <a:lstStyle/>
          <a:p>
            <a:pPr fontAlgn="b"/>
            <a:r>
              <a:rPr lang="en-US" sz="3200" b="1" dirty="0"/>
              <a:t>Results </a:t>
            </a:r>
            <a:br>
              <a:rPr lang="en-US" sz="3200" b="1" dirty="0"/>
            </a:br>
            <a:r>
              <a:rPr lang="en-US" sz="3200" b="1" dirty="0">
                <a:ea typeface="Times" panose="02020603050405020304" pitchFamily="18" charset="0"/>
                <a:cs typeface="Times New Roman" panose="02020603050405020304" pitchFamily="18" charset="0"/>
              </a:rPr>
              <a:t>Mass Spectrometry Identified SUMO1 modified lysine </a:t>
            </a:r>
            <a:br>
              <a:rPr lang="en-US" sz="3200" dirty="0">
                <a:ea typeface="Times" panose="02020603050405020304" pitchFamily="18" charset="0"/>
                <a:cs typeface="Times New Roman" panose="02020603050405020304" pitchFamily="18" charset="0"/>
              </a:rPr>
            </a:br>
            <a:endParaRPr lang="en-US" sz="3200" b="1" dirty="0"/>
          </a:p>
        </p:txBody>
      </p:sp>
      <p:sp>
        <p:nvSpPr>
          <p:cNvPr id="7" name="Rectangle: Rounded Corners 6">
            <a:extLst>
              <a:ext uri="{FF2B5EF4-FFF2-40B4-BE49-F238E27FC236}">
                <a16:creationId xmlns:a16="http://schemas.microsoft.com/office/drawing/2014/main" id="{0B5BDC2F-BEDB-4FC0-8428-ADF3B3A86879}"/>
              </a:ext>
            </a:extLst>
          </p:cNvPr>
          <p:cNvSpPr/>
          <p:nvPr/>
        </p:nvSpPr>
        <p:spPr>
          <a:xfrm>
            <a:off x="1969297" y="3164215"/>
            <a:ext cx="8250382" cy="285750"/>
          </a:xfrm>
          <a:prstGeom prst="roundRect">
            <a:avLst/>
          </a:prstGeom>
          <a:solidFill>
            <a:schemeClr val="accent2">
              <a:lumMod val="60000"/>
              <a:lumOff val="4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1CDEB8F0-E8AC-4C03-B00E-D436D50D0297}"/>
              </a:ext>
            </a:extLst>
          </p:cNvPr>
          <p:cNvCxnSpPr/>
          <p:nvPr/>
        </p:nvCxnSpPr>
        <p:spPr>
          <a:xfrm>
            <a:off x="249403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B3457857-A772-443C-AE06-2111ECD38B9A}"/>
              </a:ext>
            </a:extLst>
          </p:cNvPr>
          <p:cNvCxnSpPr/>
          <p:nvPr/>
        </p:nvCxnSpPr>
        <p:spPr>
          <a:xfrm>
            <a:off x="268800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FE248AD4-393C-4575-BA6B-8B1CA28033BA}"/>
              </a:ext>
            </a:extLst>
          </p:cNvPr>
          <p:cNvCxnSpPr/>
          <p:nvPr/>
        </p:nvCxnSpPr>
        <p:spPr>
          <a:xfrm>
            <a:off x="9138994"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9A49C87C-A67C-481A-BEDD-6E9CAB9E18E6}"/>
              </a:ext>
            </a:extLst>
          </p:cNvPr>
          <p:cNvCxnSpPr/>
          <p:nvPr/>
        </p:nvCxnSpPr>
        <p:spPr>
          <a:xfrm>
            <a:off x="928675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2A5762F0-D8AA-4B12-AF39-5AE0E7CD4BAC}"/>
              </a:ext>
            </a:extLst>
          </p:cNvPr>
          <p:cNvCxnSpPr>
            <a:cxnSpLocks/>
          </p:cNvCxnSpPr>
          <p:nvPr/>
        </p:nvCxnSpPr>
        <p:spPr>
          <a:xfrm>
            <a:off x="2494038" y="2901899"/>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C88473E-A99D-4149-9749-65EDE9D25CFC}"/>
              </a:ext>
            </a:extLst>
          </p:cNvPr>
          <p:cNvSpPr txBox="1"/>
          <p:nvPr/>
        </p:nvSpPr>
        <p:spPr>
          <a:xfrm>
            <a:off x="4774533" y="2748010"/>
            <a:ext cx="332857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SARS-Co V2 Nucleocapsid Protein</a:t>
            </a:r>
          </a:p>
        </p:txBody>
      </p:sp>
      <p:sp>
        <p:nvSpPr>
          <p:cNvPr id="120" name="TextBox 119">
            <a:extLst>
              <a:ext uri="{FF2B5EF4-FFF2-40B4-BE49-F238E27FC236}">
                <a16:creationId xmlns:a16="http://schemas.microsoft.com/office/drawing/2014/main" id="{3D525BD4-FCCB-45FF-B3B6-E7A50EE84BCD}"/>
              </a:ext>
            </a:extLst>
          </p:cNvPr>
          <p:cNvSpPr txBox="1"/>
          <p:nvPr/>
        </p:nvSpPr>
        <p:spPr>
          <a:xfrm>
            <a:off x="2419193" y="2249681"/>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K65</a:t>
            </a:r>
          </a:p>
        </p:txBody>
      </p:sp>
      <p:cxnSp>
        <p:nvCxnSpPr>
          <p:cNvPr id="121" name="Straight Connector 120">
            <a:extLst>
              <a:ext uri="{FF2B5EF4-FFF2-40B4-BE49-F238E27FC236}">
                <a16:creationId xmlns:a16="http://schemas.microsoft.com/office/drawing/2014/main" id="{6649445B-F0C4-4A77-A27A-846A8F43484A}"/>
              </a:ext>
            </a:extLst>
          </p:cNvPr>
          <p:cNvCxnSpPr>
            <a:cxnSpLocks/>
          </p:cNvCxnSpPr>
          <p:nvPr/>
        </p:nvCxnSpPr>
        <p:spPr>
          <a:xfrm>
            <a:off x="2688001" y="2552426"/>
            <a:ext cx="0" cy="57745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227E4026-8985-446B-927B-02F6C46615BA}"/>
              </a:ext>
            </a:extLst>
          </p:cNvPr>
          <p:cNvSpPr txBox="1"/>
          <p:nvPr/>
        </p:nvSpPr>
        <p:spPr>
          <a:xfrm>
            <a:off x="8681716" y="2621411"/>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K347*</a:t>
            </a:r>
          </a:p>
        </p:txBody>
      </p:sp>
      <p:cxnSp>
        <p:nvCxnSpPr>
          <p:cNvPr id="124" name="Straight Connector 123">
            <a:extLst>
              <a:ext uri="{FF2B5EF4-FFF2-40B4-BE49-F238E27FC236}">
                <a16:creationId xmlns:a16="http://schemas.microsoft.com/office/drawing/2014/main" id="{D90D9C17-73B7-460A-AF10-6B17560F5D4C}"/>
              </a:ext>
            </a:extLst>
          </p:cNvPr>
          <p:cNvCxnSpPr>
            <a:cxnSpLocks/>
          </p:cNvCxnSpPr>
          <p:nvPr/>
        </p:nvCxnSpPr>
        <p:spPr>
          <a:xfrm>
            <a:off x="9138994" y="2911482"/>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E4DD10B3-A7E0-44C8-9984-CBB29EE5CAD7}"/>
              </a:ext>
            </a:extLst>
          </p:cNvPr>
          <p:cNvSpPr txBox="1"/>
          <p:nvPr/>
        </p:nvSpPr>
        <p:spPr>
          <a:xfrm>
            <a:off x="9061185" y="2271938"/>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K355*</a:t>
            </a:r>
          </a:p>
        </p:txBody>
      </p:sp>
      <p:cxnSp>
        <p:nvCxnSpPr>
          <p:cNvPr id="126" name="Straight Connector 125">
            <a:extLst>
              <a:ext uri="{FF2B5EF4-FFF2-40B4-BE49-F238E27FC236}">
                <a16:creationId xmlns:a16="http://schemas.microsoft.com/office/drawing/2014/main" id="{EA88856E-5F21-4E6E-8625-B771BD951C55}"/>
              </a:ext>
            </a:extLst>
          </p:cNvPr>
          <p:cNvCxnSpPr>
            <a:cxnSpLocks/>
          </p:cNvCxnSpPr>
          <p:nvPr/>
        </p:nvCxnSpPr>
        <p:spPr>
          <a:xfrm>
            <a:off x="9262618" y="2574683"/>
            <a:ext cx="0" cy="57745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B628E4-C0A7-40DD-BF9B-9799B17BAEAC}"/>
              </a:ext>
            </a:extLst>
          </p:cNvPr>
          <p:cNvSpPr txBox="1"/>
          <p:nvPr/>
        </p:nvSpPr>
        <p:spPr>
          <a:xfrm>
            <a:off x="2519066" y="3558510"/>
            <a:ext cx="27408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RNA Binding Domain </a:t>
            </a:r>
          </a:p>
          <a:p>
            <a:pPr algn="ctr"/>
            <a:r>
              <a:rPr lang="en-US" dirty="0">
                <a:latin typeface="Times New Roman" panose="02020603050405020304" pitchFamily="18" charset="0"/>
                <a:cs typeface="Times New Roman" panose="02020603050405020304" pitchFamily="18" charset="0"/>
              </a:rPr>
              <a:t>AA 50-174</a:t>
            </a:r>
          </a:p>
        </p:txBody>
      </p:sp>
      <p:sp>
        <p:nvSpPr>
          <p:cNvPr id="130" name="TextBox 129">
            <a:extLst>
              <a:ext uri="{FF2B5EF4-FFF2-40B4-BE49-F238E27FC236}">
                <a16:creationId xmlns:a16="http://schemas.microsoft.com/office/drawing/2014/main" id="{D832C4DE-1DD8-41BA-A22D-C12BF3F2225B}"/>
              </a:ext>
            </a:extLst>
          </p:cNvPr>
          <p:cNvSpPr txBox="1"/>
          <p:nvPr/>
        </p:nvSpPr>
        <p:spPr>
          <a:xfrm>
            <a:off x="6953561" y="3556000"/>
            <a:ext cx="27408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Dimerization Domain</a:t>
            </a:r>
          </a:p>
          <a:p>
            <a:pPr algn="ctr"/>
            <a:r>
              <a:rPr lang="en-US" dirty="0">
                <a:latin typeface="Times New Roman" panose="02020603050405020304" pitchFamily="18" charset="0"/>
                <a:cs typeface="Times New Roman" panose="02020603050405020304" pitchFamily="18" charset="0"/>
              </a:rPr>
              <a:t>AA 246-365</a:t>
            </a:r>
          </a:p>
        </p:txBody>
      </p:sp>
      <p:sp>
        <p:nvSpPr>
          <p:cNvPr id="132" name="TextBox 131">
            <a:extLst>
              <a:ext uri="{FF2B5EF4-FFF2-40B4-BE49-F238E27FC236}">
                <a16:creationId xmlns:a16="http://schemas.microsoft.com/office/drawing/2014/main" id="{73222C06-6A29-4197-B203-445F62FE33D0}"/>
              </a:ext>
            </a:extLst>
          </p:cNvPr>
          <p:cNvSpPr txBox="1"/>
          <p:nvPr/>
        </p:nvSpPr>
        <p:spPr>
          <a:xfrm>
            <a:off x="4774533" y="4177877"/>
            <a:ext cx="274089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Linker Region</a:t>
            </a:r>
          </a:p>
        </p:txBody>
      </p:sp>
      <p:sp>
        <p:nvSpPr>
          <p:cNvPr id="24" name="TextBox 23">
            <a:extLst>
              <a:ext uri="{FF2B5EF4-FFF2-40B4-BE49-F238E27FC236}">
                <a16:creationId xmlns:a16="http://schemas.microsoft.com/office/drawing/2014/main" id="{29869C35-6545-4178-8053-6140899F919D}"/>
              </a:ext>
            </a:extLst>
          </p:cNvPr>
          <p:cNvSpPr txBox="1"/>
          <p:nvPr/>
        </p:nvSpPr>
        <p:spPr>
          <a:xfrm>
            <a:off x="136671" y="6401562"/>
            <a:ext cx="6096000" cy="338554"/>
          </a:xfrm>
          <a:prstGeom prst="rect">
            <a:avLst/>
          </a:prstGeom>
          <a:noFill/>
        </p:spPr>
        <p:txBody>
          <a:bodyPr wrap="square">
            <a:spAutoFit/>
          </a:bodyPr>
          <a:lstStyle/>
          <a:p>
            <a:r>
              <a:rPr lang="en-US" sz="1600" dirty="0"/>
              <a:t>Manuscript: SUMOylation of SARS-CoV2 Nucleocapsid protein</a:t>
            </a:r>
          </a:p>
        </p:txBody>
      </p:sp>
      <p:cxnSp>
        <p:nvCxnSpPr>
          <p:cNvPr id="25" name="Straight Connector 24">
            <a:extLst>
              <a:ext uri="{FF2B5EF4-FFF2-40B4-BE49-F238E27FC236}">
                <a16:creationId xmlns:a16="http://schemas.microsoft.com/office/drawing/2014/main" id="{CCFD29A7-F12A-4D1C-8E5C-488E3FF76507}"/>
              </a:ext>
            </a:extLst>
          </p:cNvPr>
          <p:cNvCxnSpPr/>
          <p:nvPr/>
        </p:nvCxnSpPr>
        <p:spPr>
          <a:xfrm>
            <a:off x="231917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EFF062D4-83A7-4F86-A30F-E2DAF5E2BF83}"/>
              </a:ext>
            </a:extLst>
          </p:cNvPr>
          <p:cNvCxnSpPr/>
          <p:nvPr/>
        </p:nvCxnSpPr>
        <p:spPr>
          <a:xfrm>
            <a:off x="331963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6C20902E-2607-411E-AB2D-97285C280BFA}"/>
              </a:ext>
            </a:extLst>
          </p:cNvPr>
          <p:cNvCxnSpPr/>
          <p:nvPr/>
        </p:nvCxnSpPr>
        <p:spPr>
          <a:xfrm>
            <a:off x="342391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E95D721D-03C1-4B82-8E0F-CAE8F7A498E9}"/>
              </a:ext>
            </a:extLst>
          </p:cNvPr>
          <p:cNvCxnSpPr/>
          <p:nvPr/>
        </p:nvCxnSpPr>
        <p:spPr>
          <a:xfrm>
            <a:off x="376881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23B34E63-E915-4632-9D82-1DD5E492AD95}"/>
              </a:ext>
            </a:extLst>
          </p:cNvPr>
          <p:cNvCxnSpPr/>
          <p:nvPr/>
        </p:nvCxnSpPr>
        <p:spPr>
          <a:xfrm>
            <a:off x="438322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F87F3A73-B9D1-4CB3-B6E1-268B62753D79}"/>
              </a:ext>
            </a:extLst>
          </p:cNvPr>
          <p:cNvCxnSpPr/>
          <p:nvPr/>
        </p:nvCxnSpPr>
        <p:spPr>
          <a:xfrm>
            <a:off x="526870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8B3C5CCC-FB85-4FA7-B0E4-35542B731751}"/>
              </a:ext>
            </a:extLst>
          </p:cNvPr>
          <p:cNvCxnSpPr/>
          <p:nvPr/>
        </p:nvCxnSpPr>
        <p:spPr>
          <a:xfrm>
            <a:off x="639740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DAA18F24-328E-4AEE-BD71-24142E00830A}"/>
              </a:ext>
            </a:extLst>
          </p:cNvPr>
          <p:cNvCxnSpPr/>
          <p:nvPr/>
        </p:nvCxnSpPr>
        <p:spPr>
          <a:xfrm>
            <a:off x="630916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9E93B1E9-8F67-4F0D-8E14-7FEF1B74E767}"/>
              </a:ext>
            </a:extLst>
          </p:cNvPr>
          <p:cNvCxnSpPr/>
          <p:nvPr/>
        </p:nvCxnSpPr>
        <p:spPr>
          <a:xfrm>
            <a:off x="6761556"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7853B322-9F07-47AA-9426-A72A226F0378}"/>
              </a:ext>
            </a:extLst>
          </p:cNvPr>
          <p:cNvCxnSpPr/>
          <p:nvPr/>
        </p:nvCxnSpPr>
        <p:spPr>
          <a:xfrm>
            <a:off x="684658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90ADA15B-84FD-4033-AA14-42E3031598D6}"/>
              </a:ext>
            </a:extLst>
          </p:cNvPr>
          <p:cNvCxnSpPr/>
          <p:nvPr/>
        </p:nvCxnSpPr>
        <p:spPr>
          <a:xfrm>
            <a:off x="695356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85CD556E-1846-43F7-A7D5-A4DF16B6504D}"/>
              </a:ext>
            </a:extLst>
          </p:cNvPr>
          <p:cNvCxnSpPr/>
          <p:nvPr/>
        </p:nvCxnSpPr>
        <p:spPr>
          <a:xfrm>
            <a:off x="704820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289B9B85-F453-487B-81D6-1795B6C05A91}"/>
              </a:ext>
            </a:extLst>
          </p:cNvPr>
          <p:cNvCxnSpPr/>
          <p:nvPr/>
        </p:nvCxnSpPr>
        <p:spPr>
          <a:xfrm>
            <a:off x="7267986"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27440B9-C9F6-4A74-893B-D3F691FCD630}"/>
              </a:ext>
            </a:extLst>
          </p:cNvPr>
          <p:cNvCxnSpPr/>
          <p:nvPr/>
        </p:nvCxnSpPr>
        <p:spPr>
          <a:xfrm>
            <a:off x="737225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9AA35814-E6E6-4097-9999-176828388F6D}"/>
              </a:ext>
            </a:extLst>
          </p:cNvPr>
          <p:cNvCxnSpPr/>
          <p:nvPr/>
        </p:nvCxnSpPr>
        <p:spPr>
          <a:xfrm>
            <a:off x="810311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E44EBC5A-646B-4FAF-9DC8-89254C3C8705}"/>
              </a:ext>
            </a:extLst>
          </p:cNvPr>
          <p:cNvCxnSpPr/>
          <p:nvPr/>
        </p:nvCxnSpPr>
        <p:spPr>
          <a:xfrm>
            <a:off x="8900402"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FCD74F63-17E6-4151-B72D-FBAE2D000EBB}"/>
              </a:ext>
            </a:extLst>
          </p:cNvPr>
          <p:cNvCxnSpPr/>
          <p:nvPr/>
        </p:nvCxnSpPr>
        <p:spPr>
          <a:xfrm>
            <a:off x="9042730"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2B02FEB3-B8AB-433A-B650-9E257C84D907}"/>
              </a:ext>
            </a:extLst>
          </p:cNvPr>
          <p:cNvCxnSpPr/>
          <p:nvPr/>
        </p:nvCxnSpPr>
        <p:spPr>
          <a:xfrm>
            <a:off x="9618683"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AF8620F1-F5F7-4F6C-A7EB-D3F7F01D315E}"/>
              </a:ext>
            </a:extLst>
          </p:cNvPr>
          <p:cNvCxnSpPr/>
          <p:nvPr/>
        </p:nvCxnSpPr>
        <p:spPr>
          <a:xfrm>
            <a:off x="9519914"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C6C0DD64-A162-447A-8768-A8520C8062F5}"/>
              </a:ext>
            </a:extLst>
          </p:cNvPr>
          <p:cNvCxnSpPr/>
          <p:nvPr/>
        </p:nvCxnSpPr>
        <p:spPr>
          <a:xfrm>
            <a:off x="9433155"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2198321A-6D76-4E2E-AD85-E506B8D124C5}"/>
              </a:ext>
            </a:extLst>
          </p:cNvPr>
          <p:cNvCxnSpPr/>
          <p:nvPr/>
        </p:nvCxnSpPr>
        <p:spPr>
          <a:xfrm>
            <a:off x="9728413"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0" name="Straight Connector 49">
            <a:extLst>
              <a:ext uri="{FF2B5EF4-FFF2-40B4-BE49-F238E27FC236}">
                <a16:creationId xmlns:a16="http://schemas.microsoft.com/office/drawing/2014/main" id="{96E8DB63-77A1-4C07-974A-F836A021E2A7}"/>
              </a:ext>
            </a:extLst>
          </p:cNvPr>
          <p:cNvCxnSpPr/>
          <p:nvPr/>
        </p:nvCxnSpPr>
        <p:spPr>
          <a:xfrm>
            <a:off x="981343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849054D4-0238-4BD0-B48D-112DFA364DE5}"/>
              </a:ext>
            </a:extLst>
          </p:cNvPr>
          <p:cNvCxnSpPr/>
          <p:nvPr/>
        </p:nvCxnSpPr>
        <p:spPr>
          <a:xfrm>
            <a:off x="988993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6C65EBD2-363A-4E05-8F0C-E72375C17DC8}"/>
              </a:ext>
            </a:extLst>
          </p:cNvPr>
          <p:cNvCxnSpPr/>
          <p:nvPr/>
        </p:nvCxnSpPr>
        <p:spPr>
          <a:xfrm>
            <a:off x="9973519"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CCA6CCAD-C951-48CD-99DA-775ED9A98885}"/>
              </a:ext>
            </a:extLst>
          </p:cNvPr>
          <p:cNvCxnSpPr/>
          <p:nvPr/>
        </p:nvCxnSpPr>
        <p:spPr>
          <a:xfrm>
            <a:off x="9354549" y="3152138"/>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647D7E27-BFD1-4A6B-8126-2BA8265921FA}"/>
              </a:ext>
            </a:extLst>
          </p:cNvPr>
          <p:cNvCxnSpPr/>
          <p:nvPr/>
        </p:nvCxnSpPr>
        <p:spPr>
          <a:xfrm>
            <a:off x="10052365" y="315499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D5292064-F822-4473-BD23-5C336A039382}"/>
              </a:ext>
            </a:extLst>
          </p:cNvPr>
          <p:cNvCxnSpPr/>
          <p:nvPr/>
        </p:nvCxnSpPr>
        <p:spPr>
          <a:xfrm>
            <a:off x="1013522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57B617A5-14B9-4B98-8735-B5039A6E1AD1}"/>
              </a:ext>
            </a:extLst>
          </p:cNvPr>
          <p:cNvCxnSpPr/>
          <p:nvPr/>
        </p:nvCxnSpPr>
        <p:spPr>
          <a:xfrm>
            <a:off x="10187767" y="315499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Slide Number Placeholder 3">
            <a:extLst>
              <a:ext uri="{FF2B5EF4-FFF2-40B4-BE49-F238E27FC236}">
                <a16:creationId xmlns:a16="http://schemas.microsoft.com/office/drawing/2014/main" id="{F36AFF5A-800F-4641-BBC3-D0E4C6E667B6}"/>
              </a:ext>
            </a:extLst>
          </p:cNvPr>
          <p:cNvSpPr>
            <a:spLocks noGrp="1"/>
          </p:cNvSpPr>
          <p:nvPr>
            <p:ph type="sldNum" sz="quarter" idx="12"/>
          </p:nvPr>
        </p:nvSpPr>
        <p:spPr/>
        <p:txBody>
          <a:bodyPr/>
          <a:lstStyle/>
          <a:p>
            <a:fld id="{8F5CE88E-89A4-4243-AB1D-44322647EED2}" type="slidenum">
              <a:rPr lang="en-US" smtClean="0"/>
              <a:t>38</a:t>
            </a:fld>
            <a:endParaRPr lang="en-US" dirty="0"/>
          </a:p>
        </p:txBody>
      </p:sp>
    </p:spTree>
    <p:extLst>
      <p:ext uri="{BB962C8B-B14F-4D97-AF65-F5344CB8AC3E}">
        <p14:creationId xmlns:p14="http://schemas.microsoft.com/office/powerpoint/2010/main" val="124501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3889-1C05-4898-84D4-6DA6FB26A95D}"/>
              </a:ext>
            </a:extLst>
          </p:cNvPr>
          <p:cNvSpPr>
            <a:spLocks noGrp="1"/>
          </p:cNvSpPr>
          <p:nvPr>
            <p:ph type="title"/>
          </p:nvPr>
        </p:nvSpPr>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qFRET assay for </a:t>
            </a:r>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b="1" dirty="0"/>
          </a:p>
        </p:txBody>
      </p:sp>
      <p:sp>
        <p:nvSpPr>
          <p:cNvPr id="3" name="Content Placeholder 2">
            <a:extLst>
              <a:ext uri="{FF2B5EF4-FFF2-40B4-BE49-F238E27FC236}">
                <a16:creationId xmlns:a16="http://schemas.microsoft.com/office/drawing/2014/main" id="{6CC9D1D4-C1F7-4B60-9D68-A6814DBE459D}"/>
              </a:ext>
            </a:extLst>
          </p:cNvPr>
          <p:cNvSpPr>
            <a:spLocks noGrp="1"/>
          </p:cNvSpPr>
          <p:nvPr>
            <p:ph idx="1"/>
          </p:nvPr>
        </p:nvSpPr>
        <p:spPr/>
        <p:txBody>
          <a:bodyPr>
            <a:normAutofit/>
          </a:bodyPr>
          <a:lstStyle/>
          <a:p>
            <a:r>
              <a:rPr lang="en-US" sz="2400" dirty="0"/>
              <a:t>N protein mutants SUMOylation reaction with (One-way ANOVA with Tukey’s Multiple Comparison Test p&lt;0.0001*** p&lt;0.05*)</a:t>
            </a:r>
          </a:p>
        </p:txBody>
      </p:sp>
      <p:graphicFrame>
        <p:nvGraphicFramePr>
          <p:cNvPr id="4" name="Object 3">
            <a:extLst>
              <a:ext uri="{FF2B5EF4-FFF2-40B4-BE49-F238E27FC236}">
                <a16:creationId xmlns:a16="http://schemas.microsoft.com/office/drawing/2014/main" id="{26691D28-5DA5-4C80-94C0-B926DBCCA183}"/>
              </a:ext>
            </a:extLst>
          </p:cNvPr>
          <p:cNvGraphicFramePr>
            <a:graphicFrameLocks noChangeAspect="1"/>
          </p:cNvGraphicFramePr>
          <p:nvPr>
            <p:extLst>
              <p:ext uri="{D42A27DB-BD31-4B8C-83A1-F6EECF244321}">
                <p14:modId xmlns:p14="http://schemas.microsoft.com/office/powerpoint/2010/main" val="3303375591"/>
              </p:ext>
            </p:extLst>
          </p:nvPr>
        </p:nvGraphicFramePr>
        <p:xfrm>
          <a:off x="378505" y="2867018"/>
          <a:ext cx="11966576" cy="3444875"/>
        </p:xfrm>
        <a:graphic>
          <a:graphicData uri="http://schemas.openxmlformats.org/presentationml/2006/ole">
            <mc:AlternateContent xmlns:mc="http://schemas.openxmlformats.org/markup-compatibility/2006">
              <mc:Choice xmlns:v="urn:schemas-microsoft-com:vml" Requires="v">
                <p:oleObj name="Prism Project" r:id="rId2" imgW="9252000" imgH="2664000" progId="Prism5.Document">
                  <p:embed/>
                </p:oleObj>
              </mc:Choice>
              <mc:Fallback>
                <p:oleObj name="Prism Project" r:id="rId2" imgW="9252000" imgH="2664000" progId="Prism5.Document">
                  <p:embed/>
                  <p:pic>
                    <p:nvPicPr>
                      <p:cNvPr id="4" name="Object 3">
                        <a:extLst>
                          <a:ext uri="{FF2B5EF4-FFF2-40B4-BE49-F238E27FC236}">
                            <a16:creationId xmlns:a16="http://schemas.microsoft.com/office/drawing/2014/main" id="{26691D28-5DA5-4C80-94C0-B926DBCCA183}"/>
                          </a:ext>
                        </a:extLst>
                      </p:cNvPr>
                      <p:cNvPicPr/>
                      <p:nvPr/>
                    </p:nvPicPr>
                    <p:blipFill>
                      <a:blip r:embed="rId3"/>
                      <a:stretch>
                        <a:fillRect/>
                      </a:stretch>
                    </p:blipFill>
                    <p:spPr>
                      <a:xfrm>
                        <a:off x="378505" y="2867018"/>
                        <a:ext cx="11966576" cy="3444875"/>
                      </a:xfrm>
                      <a:prstGeom prst="rect">
                        <a:avLst/>
                      </a:prstGeom>
                    </p:spPr>
                  </p:pic>
                </p:oleObj>
              </mc:Fallback>
            </mc:AlternateContent>
          </a:graphicData>
        </a:graphic>
      </p:graphicFrame>
      <p:graphicFrame>
        <p:nvGraphicFramePr>
          <p:cNvPr id="5" name="Table 6">
            <a:extLst>
              <a:ext uri="{FF2B5EF4-FFF2-40B4-BE49-F238E27FC236}">
                <a16:creationId xmlns:a16="http://schemas.microsoft.com/office/drawing/2014/main" id="{6647A2E7-6AF5-4F0F-9BE6-7B067F9509E0}"/>
              </a:ext>
            </a:extLst>
          </p:cNvPr>
          <p:cNvGraphicFramePr>
            <a:graphicFrameLocks/>
          </p:cNvGraphicFramePr>
          <p:nvPr>
            <p:extLst>
              <p:ext uri="{D42A27DB-BD31-4B8C-83A1-F6EECF244321}">
                <p14:modId xmlns:p14="http://schemas.microsoft.com/office/powerpoint/2010/main" val="2416214119"/>
              </p:ext>
            </p:extLst>
          </p:nvPr>
        </p:nvGraphicFramePr>
        <p:xfrm>
          <a:off x="1833341" y="6176963"/>
          <a:ext cx="9018804" cy="370840"/>
        </p:xfrm>
        <a:graphic>
          <a:graphicData uri="http://schemas.openxmlformats.org/drawingml/2006/table">
            <a:tbl>
              <a:tblPr firstRow="1" bandRow="1">
                <a:tableStyleId>{5C22544A-7EE6-4342-B048-85BDC9FD1C3A}</a:tableStyleId>
              </a:tblPr>
              <a:tblGrid>
                <a:gridCol w="1503134">
                  <a:extLst>
                    <a:ext uri="{9D8B030D-6E8A-4147-A177-3AD203B41FA5}">
                      <a16:colId xmlns:a16="http://schemas.microsoft.com/office/drawing/2014/main" val="1898320748"/>
                    </a:ext>
                  </a:extLst>
                </a:gridCol>
                <a:gridCol w="1503134">
                  <a:extLst>
                    <a:ext uri="{9D8B030D-6E8A-4147-A177-3AD203B41FA5}">
                      <a16:colId xmlns:a16="http://schemas.microsoft.com/office/drawing/2014/main" val="2478289227"/>
                    </a:ext>
                  </a:extLst>
                </a:gridCol>
                <a:gridCol w="1503134">
                  <a:extLst>
                    <a:ext uri="{9D8B030D-6E8A-4147-A177-3AD203B41FA5}">
                      <a16:colId xmlns:a16="http://schemas.microsoft.com/office/drawing/2014/main" val="2862096336"/>
                    </a:ext>
                  </a:extLst>
                </a:gridCol>
                <a:gridCol w="1503134">
                  <a:extLst>
                    <a:ext uri="{9D8B030D-6E8A-4147-A177-3AD203B41FA5}">
                      <a16:colId xmlns:a16="http://schemas.microsoft.com/office/drawing/2014/main" val="127071251"/>
                    </a:ext>
                  </a:extLst>
                </a:gridCol>
                <a:gridCol w="1503134">
                  <a:extLst>
                    <a:ext uri="{9D8B030D-6E8A-4147-A177-3AD203B41FA5}">
                      <a16:colId xmlns:a16="http://schemas.microsoft.com/office/drawing/2014/main" val="2075433204"/>
                    </a:ext>
                  </a:extLst>
                </a:gridCol>
                <a:gridCol w="1503134">
                  <a:extLst>
                    <a:ext uri="{9D8B030D-6E8A-4147-A177-3AD203B41FA5}">
                      <a16:colId xmlns:a16="http://schemas.microsoft.com/office/drawing/2014/main" val="1688563273"/>
                    </a:ext>
                  </a:extLst>
                </a:gridCol>
              </a:tblGrid>
              <a:tr h="370840">
                <a:tc>
                  <a:txBody>
                    <a:bodyPr/>
                    <a:lstStyle/>
                    <a:p>
                      <a:pPr algn="ctr"/>
                      <a:r>
                        <a:rPr lang="en-US" dirty="0">
                          <a:solidFill>
                            <a:schemeClr val="tx1"/>
                          </a:solidFill>
                          <a:latin typeface="Times New Roman" panose="02020603050405020304" pitchFamily="18" charset="0"/>
                          <a:cs typeface="Times New Roman" panose="02020603050405020304" pitchFamily="18" charset="0"/>
                        </a:rPr>
                        <a:t>Wild Type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K65R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K347R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K355R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K61,65R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108660"/>
                  </a:ext>
                </a:extLst>
              </a:tr>
            </a:tbl>
          </a:graphicData>
        </a:graphic>
      </p:graphicFrame>
      <p:sp>
        <p:nvSpPr>
          <p:cNvPr id="6" name="TextBox 8">
            <a:extLst>
              <a:ext uri="{FF2B5EF4-FFF2-40B4-BE49-F238E27FC236}">
                <a16:creationId xmlns:a16="http://schemas.microsoft.com/office/drawing/2014/main" id="{1BA8777E-7F48-4861-A156-564AA0D1900A}"/>
              </a:ext>
            </a:extLst>
          </p:cNvPr>
          <p:cNvSpPr txBox="1"/>
          <p:nvPr/>
        </p:nvSpPr>
        <p:spPr>
          <a:xfrm>
            <a:off x="2123992" y="461440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7" name="Left Bracket 6">
            <a:extLst>
              <a:ext uri="{FF2B5EF4-FFF2-40B4-BE49-F238E27FC236}">
                <a16:creationId xmlns:a16="http://schemas.microsoft.com/office/drawing/2014/main" id="{782F9A4D-D620-4AA9-B845-633011C6C8E9}"/>
              </a:ext>
            </a:extLst>
          </p:cNvPr>
          <p:cNvSpPr/>
          <p:nvPr/>
        </p:nvSpPr>
        <p:spPr>
          <a:xfrm rot="5400000">
            <a:off x="2548857" y="2986075"/>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ket 7">
            <a:extLst>
              <a:ext uri="{FF2B5EF4-FFF2-40B4-BE49-F238E27FC236}">
                <a16:creationId xmlns:a16="http://schemas.microsoft.com/office/drawing/2014/main" id="{6F2B52ED-7F19-4B7A-B0B6-CA508235A225}"/>
              </a:ext>
            </a:extLst>
          </p:cNvPr>
          <p:cNvSpPr/>
          <p:nvPr/>
        </p:nvSpPr>
        <p:spPr>
          <a:xfrm rot="5400000">
            <a:off x="2302198" y="4617709"/>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26EB00E9-A172-425D-BE42-4F597763723F}"/>
              </a:ext>
            </a:extLst>
          </p:cNvPr>
          <p:cNvSpPr txBox="1"/>
          <p:nvPr/>
        </p:nvSpPr>
        <p:spPr>
          <a:xfrm>
            <a:off x="2343635" y="322971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0" name="TextBox 8">
            <a:extLst>
              <a:ext uri="{FF2B5EF4-FFF2-40B4-BE49-F238E27FC236}">
                <a16:creationId xmlns:a16="http://schemas.microsoft.com/office/drawing/2014/main" id="{89C41535-80CB-4B31-AA2C-DEEDD12D4165}"/>
              </a:ext>
            </a:extLst>
          </p:cNvPr>
          <p:cNvSpPr txBox="1"/>
          <p:nvPr/>
        </p:nvSpPr>
        <p:spPr>
          <a:xfrm>
            <a:off x="3678457" y="4768296"/>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1" name="Left Bracket 10">
            <a:extLst>
              <a:ext uri="{FF2B5EF4-FFF2-40B4-BE49-F238E27FC236}">
                <a16:creationId xmlns:a16="http://schemas.microsoft.com/office/drawing/2014/main" id="{FD423ACB-78A9-4070-9074-30051EA2A24A}"/>
              </a:ext>
            </a:extLst>
          </p:cNvPr>
          <p:cNvSpPr/>
          <p:nvPr/>
        </p:nvSpPr>
        <p:spPr>
          <a:xfrm rot="5400000">
            <a:off x="4047070" y="3578113"/>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ket 11">
            <a:extLst>
              <a:ext uri="{FF2B5EF4-FFF2-40B4-BE49-F238E27FC236}">
                <a16:creationId xmlns:a16="http://schemas.microsoft.com/office/drawing/2014/main" id="{B7071B00-0FAE-4FE9-90FA-08339D332D56}"/>
              </a:ext>
            </a:extLst>
          </p:cNvPr>
          <p:cNvSpPr/>
          <p:nvPr/>
        </p:nvSpPr>
        <p:spPr>
          <a:xfrm rot="5400000">
            <a:off x="3800411" y="4771597"/>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8">
            <a:extLst>
              <a:ext uri="{FF2B5EF4-FFF2-40B4-BE49-F238E27FC236}">
                <a16:creationId xmlns:a16="http://schemas.microsoft.com/office/drawing/2014/main" id="{46F1FC1D-E3F5-43B3-BFBE-C9775DB6BD75}"/>
              </a:ext>
            </a:extLst>
          </p:cNvPr>
          <p:cNvSpPr txBox="1"/>
          <p:nvPr/>
        </p:nvSpPr>
        <p:spPr>
          <a:xfrm>
            <a:off x="3841848" y="3821756"/>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4" name="TextBox 8">
            <a:extLst>
              <a:ext uri="{FF2B5EF4-FFF2-40B4-BE49-F238E27FC236}">
                <a16:creationId xmlns:a16="http://schemas.microsoft.com/office/drawing/2014/main" id="{1D6F0492-EE21-45E8-A3D2-EC0F27FA405E}"/>
              </a:ext>
            </a:extLst>
          </p:cNvPr>
          <p:cNvSpPr txBox="1"/>
          <p:nvPr/>
        </p:nvSpPr>
        <p:spPr>
          <a:xfrm>
            <a:off x="5162639" y="479635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NS</a:t>
            </a:r>
          </a:p>
        </p:txBody>
      </p:sp>
      <p:sp>
        <p:nvSpPr>
          <p:cNvPr id="15" name="Left Bracket 14">
            <a:extLst>
              <a:ext uri="{FF2B5EF4-FFF2-40B4-BE49-F238E27FC236}">
                <a16:creationId xmlns:a16="http://schemas.microsoft.com/office/drawing/2014/main" id="{1F369E86-D7D9-40C5-A258-C379F2544DF1}"/>
              </a:ext>
            </a:extLst>
          </p:cNvPr>
          <p:cNvSpPr/>
          <p:nvPr/>
        </p:nvSpPr>
        <p:spPr>
          <a:xfrm rot="5400000">
            <a:off x="5554808" y="3660989"/>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a:extLst>
              <a:ext uri="{FF2B5EF4-FFF2-40B4-BE49-F238E27FC236}">
                <a16:creationId xmlns:a16="http://schemas.microsoft.com/office/drawing/2014/main" id="{1A679DD7-9E25-427F-8BBD-7C815E3B5F19}"/>
              </a:ext>
            </a:extLst>
          </p:cNvPr>
          <p:cNvSpPr/>
          <p:nvPr/>
        </p:nvSpPr>
        <p:spPr>
          <a:xfrm rot="5400000">
            <a:off x="5308149" y="4854473"/>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ket 16">
            <a:extLst>
              <a:ext uri="{FF2B5EF4-FFF2-40B4-BE49-F238E27FC236}">
                <a16:creationId xmlns:a16="http://schemas.microsoft.com/office/drawing/2014/main" id="{BD92EDC0-00CD-4EB5-B39B-C2ED15029398}"/>
              </a:ext>
            </a:extLst>
          </p:cNvPr>
          <p:cNvSpPr/>
          <p:nvPr/>
        </p:nvSpPr>
        <p:spPr>
          <a:xfrm rot="5400000">
            <a:off x="5796764" y="4092589"/>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8">
            <a:extLst>
              <a:ext uri="{FF2B5EF4-FFF2-40B4-BE49-F238E27FC236}">
                <a16:creationId xmlns:a16="http://schemas.microsoft.com/office/drawing/2014/main" id="{70DAEB09-3930-41A5-90D7-8176818E0255}"/>
              </a:ext>
            </a:extLst>
          </p:cNvPr>
          <p:cNvSpPr txBox="1"/>
          <p:nvPr/>
        </p:nvSpPr>
        <p:spPr>
          <a:xfrm>
            <a:off x="5349586" y="390463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9" name="TextBox 8">
            <a:extLst>
              <a:ext uri="{FF2B5EF4-FFF2-40B4-BE49-F238E27FC236}">
                <a16:creationId xmlns:a16="http://schemas.microsoft.com/office/drawing/2014/main" id="{76F94EEE-239D-4ABC-A5FF-CB8E3717A761}"/>
              </a:ext>
            </a:extLst>
          </p:cNvPr>
          <p:cNvSpPr txBox="1"/>
          <p:nvPr/>
        </p:nvSpPr>
        <p:spPr>
          <a:xfrm>
            <a:off x="5617077" y="4100464"/>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0" name="TextBox 8">
            <a:extLst>
              <a:ext uri="{FF2B5EF4-FFF2-40B4-BE49-F238E27FC236}">
                <a16:creationId xmlns:a16="http://schemas.microsoft.com/office/drawing/2014/main" id="{5D6FDBD6-8B1F-4F5D-ABFB-0626136A61A9}"/>
              </a:ext>
            </a:extLst>
          </p:cNvPr>
          <p:cNvSpPr txBox="1"/>
          <p:nvPr/>
        </p:nvSpPr>
        <p:spPr>
          <a:xfrm>
            <a:off x="6584021" y="466089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1" name="Left Bracket 20">
            <a:extLst>
              <a:ext uri="{FF2B5EF4-FFF2-40B4-BE49-F238E27FC236}">
                <a16:creationId xmlns:a16="http://schemas.microsoft.com/office/drawing/2014/main" id="{47ADED80-1D46-41D5-903F-3660FC0DB607}"/>
              </a:ext>
            </a:extLst>
          </p:cNvPr>
          <p:cNvSpPr/>
          <p:nvPr/>
        </p:nvSpPr>
        <p:spPr>
          <a:xfrm rot="5400000">
            <a:off x="7028763" y="3470710"/>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Left Bracket 21">
            <a:extLst>
              <a:ext uri="{FF2B5EF4-FFF2-40B4-BE49-F238E27FC236}">
                <a16:creationId xmlns:a16="http://schemas.microsoft.com/office/drawing/2014/main" id="{258F7317-D54F-40BB-AD68-B669F623503C}"/>
              </a:ext>
            </a:extLst>
          </p:cNvPr>
          <p:cNvSpPr/>
          <p:nvPr/>
        </p:nvSpPr>
        <p:spPr>
          <a:xfrm rot="5400000">
            <a:off x="6782104" y="4664194"/>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8">
            <a:extLst>
              <a:ext uri="{FF2B5EF4-FFF2-40B4-BE49-F238E27FC236}">
                <a16:creationId xmlns:a16="http://schemas.microsoft.com/office/drawing/2014/main" id="{5E2A0FA2-14A8-45A0-B638-1B8C64819D4B}"/>
              </a:ext>
            </a:extLst>
          </p:cNvPr>
          <p:cNvSpPr txBox="1"/>
          <p:nvPr/>
        </p:nvSpPr>
        <p:spPr>
          <a:xfrm>
            <a:off x="6823541" y="371435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4" name="TextBox 8">
            <a:extLst>
              <a:ext uri="{FF2B5EF4-FFF2-40B4-BE49-F238E27FC236}">
                <a16:creationId xmlns:a16="http://schemas.microsoft.com/office/drawing/2014/main" id="{42C9DA66-D538-4B35-9B17-2520F58AA5C9}"/>
              </a:ext>
            </a:extLst>
          </p:cNvPr>
          <p:cNvSpPr txBox="1"/>
          <p:nvPr/>
        </p:nvSpPr>
        <p:spPr>
          <a:xfrm>
            <a:off x="8085092" y="4702665"/>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5" name="Left Bracket 24">
            <a:extLst>
              <a:ext uri="{FF2B5EF4-FFF2-40B4-BE49-F238E27FC236}">
                <a16:creationId xmlns:a16="http://schemas.microsoft.com/office/drawing/2014/main" id="{03DC3230-C37D-4EB3-9442-2338C9E072DC}"/>
              </a:ext>
            </a:extLst>
          </p:cNvPr>
          <p:cNvSpPr/>
          <p:nvPr/>
        </p:nvSpPr>
        <p:spPr>
          <a:xfrm rot="5400000">
            <a:off x="8529834" y="3922057"/>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ket 25">
            <a:extLst>
              <a:ext uri="{FF2B5EF4-FFF2-40B4-BE49-F238E27FC236}">
                <a16:creationId xmlns:a16="http://schemas.microsoft.com/office/drawing/2014/main" id="{4881216A-8BF6-4ED4-8C3C-6053614ECFE6}"/>
              </a:ext>
            </a:extLst>
          </p:cNvPr>
          <p:cNvSpPr/>
          <p:nvPr/>
        </p:nvSpPr>
        <p:spPr>
          <a:xfrm rot="5400000">
            <a:off x="8283175" y="4705966"/>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8">
            <a:extLst>
              <a:ext uri="{FF2B5EF4-FFF2-40B4-BE49-F238E27FC236}">
                <a16:creationId xmlns:a16="http://schemas.microsoft.com/office/drawing/2014/main" id="{E21A3DCC-D983-4C93-B33A-89165238F69E}"/>
              </a:ext>
            </a:extLst>
          </p:cNvPr>
          <p:cNvSpPr txBox="1"/>
          <p:nvPr/>
        </p:nvSpPr>
        <p:spPr>
          <a:xfrm>
            <a:off x="8324612" y="4165700"/>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8" name="TextBox 8">
            <a:extLst>
              <a:ext uri="{FF2B5EF4-FFF2-40B4-BE49-F238E27FC236}">
                <a16:creationId xmlns:a16="http://schemas.microsoft.com/office/drawing/2014/main" id="{DD5A0DFB-8E61-48F3-A398-664179DA0141}"/>
              </a:ext>
            </a:extLst>
          </p:cNvPr>
          <p:cNvSpPr txBox="1"/>
          <p:nvPr/>
        </p:nvSpPr>
        <p:spPr>
          <a:xfrm>
            <a:off x="9649886" y="456481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NS</a:t>
            </a:r>
          </a:p>
        </p:txBody>
      </p:sp>
      <p:sp>
        <p:nvSpPr>
          <p:cNvPr id="29" name="Left Bracket 28">
            <a:extLst>
              <a:ext uri="{FF2B5EF4-FFF2-40B4-BE49-F238E27FC236}">
                <a16:creationId xmlns:a16="http://schemas.microsoft.com/office/drawing/2014/main" id="{AA27B6CB-5C4C-4B50-995A-9585008FCCF2}"/>
              </a:ext>
            </a:extLst>
          </p:cNvPr>
          <p:cNvSpPr/>
          <p:nvPr/>
        </p:nvSpPr>
        <p:spPr>
          <a:xfrm rot="5400000">
            <a:off x="10037643" y="2734039"/>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Left Bracket 29">
            <a:extLst>
              <a:ext uri="{FF2B5EF4-FFF2-40B4-BE49-F238E27FC236}">
                <a16:creationId xmlns:a16="http://schemas.microsoft.com/office/drawing/2014/main" id="{397C63DA-59B3-490B-8FB5-8027853393BF}"/>
              </a:ext>
            </a:extLst>
          </p:cNvPr>
          <p:cNvSpPr/>
          <p:nvPr/>
        </p:nvSpPr>
        <p:spPr>
          <a:xfrm rot="5400000">
            <a:off x="9795396" y="4622928"/>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8">
            <a:extLst>
              <a:ext uri="{FF2B5EF4-FFF2-40B4-BE49-F238E27FC236}">
                <a16:creationId xmlns:a16="http://schemas.microsoft.com/office/drawing/2014/main" id="{8B4DD531-4EC2-4E0F-AE46-D226A7129F81}"/>
              </a:ext>
            </a:extLst>
          </p:cNvPr>
          <p:cNvSpPr txBox="1"/>
          <p:nvPr/>
        </p:nvSpPr>
        <p:spPr>
          <a:xfrm>
            <a:off x="9832421" y="297768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2" name="Left Bracket 31">
            <a:extLst>
              <a:ext uri="{FF2B5EF4-FFF2-40B4-BE49-F238E27FC236}">
                <a16:creationId xmlns:a16="http://schemas.microsoft.com/office/drawing/2014/main" id="{64B92423-E6CD-4F03-ADBA-F19783F554EF}"/>
              </a:ext>
            </a:extLst>
          </p:cNvPr>
          <p:cNvSpPr/>
          <p:nvPr/>
        </p:nvSpPr>
        <p:spPr>
          <a:xfrm rot="5400000">
            <a:off x="2824237" y="3463905"/>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8">
            <a:extLst>
              <a:ext uri="{FF2B5EF4-FFF2-40B4-BE49-F238E27FC236}">
                <a16:creationId xmlns:a16="http://schemas.microsoft.com/office/drawing/2014/main" id="{EE804898-C646-4269-AB89-74319623C154}"/>
              </a:ext>
            </a:extLst>
          </p:cNvPr>
          <p:cNvSpPr txBox="1"/>
          <p:nvPr/>
        </p:nvSpPr>
        <p:spPr>
          <a:xfrm>
            <a:off x="2644550" y="3471780"/>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4" name="Left Bracket 33">
            <a:extLst>
              <a:ext uri="{FF2B5EF4-FFF2-40B4-BE49-F238E27FC236}">
                <a16:creationId xmlns:a16="http://schemas.microsoft.com/office/drawing/2014/main" id="{4B763450-D5AF-4F3A-87B3-1A9002A7D457}"/>
              </a:ext>
            </a:extLst>
          </p:cNvPr>
          <p:cNvSpPr/>
          <p:nvPr/>
        </p:nvSpPr>
        <p:spPr>
          <a:xfrm rot="5400000">
            <a:off x="4291933" y="4023272"/>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8">
            <a:extLst>
              <a:ext uri="{FF2B5EF4-FFF2-40B4-BE49-F238E27FC236}">
                <a16:creationId xmlns:a16="http://schemas.microsoft.com/office/drawing/2014/main" id="{D810E0C8-EEDB-4688-BC45-151D4C02B315}"/>
              </a:ext>
            </a:extLst>
          </p:cNvPr>
          <p:cNvSpPr txBox="1"/>
          <p:nvPr/>
        </p:nvSpPr>
        <p:spPr>
          <a:xfrm>
            <a:off x="4112246" y="4031147"/>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6" name="Left Bracket 35">
            <a:extLst>
              <a:ext uri="{FF2B5EF4-FFF2-40B4-BE49-F238E27FC236}">
                <a16:creationId xmlns:a16="http://schemas.microsoft.com/office/drawing/2014/main" id="{5F18BE8A-83E5-4255-9B67-A2EE6A46CD38}"/>
              </a:ext>
            </a:extLst>
          </p:cNvPr>
          <p:cNvSpPr/>
          <p:nvPr/>
        </p:nvSpPr>
        <p:spPr>
          <a:xfrm rot="5400000">
            <a:off x="7282180" y="3894437"/>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TextBox 8">
            <a:extLst>
              <a:ext uri="{FF2B5EF4-FFF2-40B4-BE49-F238E27FC236}">
                <a16:creationId xmlns:a16="http://schemas.microsoft.com/office/drawing/2014/main" id="{D8BF0F51-F1E4-4F56-B949-CE639C938857}"/>
              </a:ext>
            </a:extLst>
          </p:cNvPr>
          <p:cNvSpPr txBox="1"/>
          <p:nvPr/>
        </p:nvSpPr>
        <p:spPr>
          <a:xfrm>
            <a:off x="7102493" y="390231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8" name="Left Bracket 37">
            <a:extLst>
              <a:ext uri="{FF2B5EF4-FFF2-40B4-BE49-F238E27FC236}">
                <a16:creationId xmlns:a16="http://schemas.microsoft.com/office/drawing/2014/main" id="{363472D7-CD91-4B89-8789-557F18DBC85B}"/>
              </a:ext>
            </a:extLst>
          </p:cNvPr>
          <p:cNvSpPr/>
          <p:nvPr/>
        </p:nvSpPr>
        <p:spPr>
          <a:xfrm rot="5400000">
            <a:off x="8764784" y="4340426"/>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8">
            <a:extLst>
              <a:ext uri="{FF2B5EF4-FFF2-40B4-BE49-F238E27FC236}">
                <a16:creationId xmlns:a16="http://schemas.microsoft.com/office/drawing/2014/main" id="{3422678A-A5A5-4F85-B50F-5F631FD4A2EA}"/>
              </a:ext>
            </a:extLst>
          </p:cNvPr>
          <p:cNvSpPr txBox="1"/>
          <p:nvPr/>
        </p:nvSpPr>
        <p:spPr>
          <a:xfrm>
            <a:off x="8585097" y="4348301"/>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40" name="Left Bracket 39">
            <a:extLst>
              <a:ext uri="{FF2B5EF4-FFF2-40B4-BE49-F238E27FC236}">
                <a16:creationId xmlns:a16="http://schemas.microsoft.com/office/drawing/2014/main" id="{880D0E42-95C5-4E9B-AA38-72ADE1775D0E}"/>
              </a:ext>
            </a:extLst>
          </p:cNvPr>
          <p:cNvSpPr/>
          <p:nvPr/>
        </p:nvSpPr>
        <p:spPr>
          <a:xfrm rot="5400000">
            <a:off x="10256041" y="3157097"/>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8">
            <a:extLst>
              <a:ext uri="{FF2B5EF4-FFF2-40B4-BE49-F238E27FC236}">
                <a16:creationId xmlns:a16="http://schemas.microsoft.com/office/drawing/2014/main" id="{CF0E85FB-2B40-4A09-9FFD-33021455CE98}"/>
              </a:ext>
            </a:extLst>
          </p:cNvPr>
          <p:cNvSpPr txBox="1"/>
          <p:nvPr/>
        </p:nvSpPr>
        <p:spPr>
          <a:xfrm>
            <a:off x="10076354" y="316497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43" name="Slide Number Placeholder 42">
            <a:extLst>
              <a:ext uri="{FF2B5EF4-FFF2-40B4-BE49-F238E27FC236}">
                <a16:creationId xmlns:a16="http://schemas.microsoft.com/office/drawing/2014/main" id="{2AC70603-9C38-454B-BE6A-D698052E53F2}"/>
              </a:ext>
            </a:extLst>
          </p:cNvPr>
          <p:cNvSpPr>
            <a:spLocks noGrp="1"/>
          </p:cNvSpPr>
          <p:nvPr>
            <p:ph type="sldNum" sz="quarter" idx="12"/>
          </p:nvPr>
        </p:nvSpPr>
        <p:spPr/>
        <p:txBody>
          <a:bodyPr/>
          <a:lstStyle/>
          <a:p>
            <a:fld id="{8F5CE88E-89A4-4243-AB1D-44322647EED2}" type="slidenum">
              <a:rPr lang="en-US" smtClean="0"/>
              <a:t>39</a:t>
            </a:fld>
            <a:endParaRPr lang="en-US" dirty="0"/>
          </a:p>
        </p:txBody>
      </p:sp>
    </p:spTree>
    <p:extLst>
      <p:ext uri="{BB962C8B-B14F-4D97-AF65-F5344CB8AC3E}">
        <p14:creationId xmlns:p14="http://schemas.microsoft.com/office/powerpoint/2010/main" val="419705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1C786367-CDA0-4A20-8B00-3461D02D42CA}"/>
              </a:ext>
            </a:extLst>
          </p:cNvPr>
          <p:cNvSpPr/>
          <p:nvPr/>
        </p:nvSpPr>
        <p:spPr>
          <a:xfrm>
            <a:off x="6719772" y="1237129"/>
            <a:ext cx="5183721" cy="5255746"/>
          </a:xfrm>
          <a:prstGeom prst="roundRect">
            <a:avLst/>
          </a:prstGeom>
          <a:solidFill>
            <a:schemeClr val="accent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7971E-20E0-4CBF-9D56-140FDEDDD4A4}"/>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pSp>
        <p:nvGrpSpPr>
          <p:cNvPr id="44" name="Group 43">
            <a:extLst>
              <a:ext uri="{FF2B5EF4-FFF2-40B4-BE49-F238E27FC236}">
                <a16:creationId xmlns:a16="http://schemas.microsoft.com/office/drawing/2014/main" id="{7CB1732D-D38F-41DB-B830-BFB3BA2E8FE3}"/>
              </a:ext>
            </a:extLst>
          </p:cNvPr>
          <p:cNvGrpSpPr/>
          <p:nvPr/>
        </p:nvGrpSpPr>
        <p:grpSpPr>
          <a:xfrm>
            <a:off x="1613916" y="3030940"/>
            <a:ext cx="1052775" cy="1692865"/>
            <a:chOff x="1743008" y="2917309"/>
            <a:chExt cx="1052775" cy="1692865"/>
          </a:xfrm>
        </p:grpSpPr>
        <p:sp>
          <p:nvSpPr>
            <p:cNvPr id="5" name="Rectangle: Rounded Corners 4">
              <a:extLst>
                <a:ext uri="{FF2B5EF4-FFF2-40B4-BE49-F238E27FC236}">
                  <a16:creationId xmlns:a16="http://schemas.microsoft.com/office/drawing/2014/main" id="{727041A7-C88C-491D-BAC7-A6EE2BB00C34}"/>
                </a:ext>
              </a:extLst>
            </p:cNvPr>
            <p:cNvSpPr/>
            <p:nvPr/>
          </p:nvSpPr>
          <p:spPr>
            <a:xfrm>
              <a:off x="1810740" y="291730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9AF59247-3B9D-48BA-9608-C70AB1880617}"/>
                </a:ext>
              </a:extLst>
            </p:cNvPr>
            <p:cNvSpPr/>
            <p:nvPr/>
          </p:nvSpPr>
          <p:spPr>
            <a:xfrm>
              <a:off x="1743008" y="38952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5B3CA97-18C0-4999-AA70-99790FE02DB2}"/>
                </a:ext>
              </a:extLst>
            </p:cNvPr>
            <p:cNvSpPr/>
            <p:nvPr/>
          </p:nvSpPr>
          <p:spPr>
            <a:xfrm>
              <a:off x="1895408" y="40476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00C7F83-83F5-461C-8E8D-B27E585CE544}"/>
                </a:ext>
              </a:extLst>
            </p:cNvPr>
            <p:cNvSpPr/>
            <p:nvPr/>
          </p:nvSpPr>
          <p:spPr>
            <a:xfrm>
              <a:off x="1971694" y="422635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052413-B36E-4A5C-9445-4FBA0BA1E0AC}"/>
                </a:ext>
              </a:extLst>
            </p:cNvPr>
            <p:cNvSpPr/>
            <p:nvPr/>
          </p:nvSpPr>
          <p:spPr>
            <a:xfrm>
              <a:off x="1743008" y="3627097"/>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4AD737C-147F-4B19-BDE4-8222A1D05521}"/>
                </a:ext>
              </a:extLst>
            </p:cNvPr>
            <p:cNvSpPr/>
            <p:nvPr/>
          </p:nvSpPr>
          <p:spPr>
            <a:xfrm>
              <a:off x="2394940" y="3779497"/>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BC9C49A-AD29-4D9B-8303-8C84F468D013}"/>
                </a:ext>
              </a:extLst>
            </p:cNvPr>
            <p:cNvSpPr/>
            <p:nvPr/>
          </p:nvSpPr>
          <p:spPr>
            <a:xfrm>
              <a:off x="2052041" y="3931897"/>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E8A0725-B02C-4EAE-BEDB-0F759CD1A8B1}"/>
                </a:ext>
              </a:extLst>
            </p:cNvPr>
            <p:cNvCxnSpPr/>
            <p:nvPr/>
          </p:nvCxnSpPr>
          <p:spPr>
            <a:xfrm>
              <a:off x="2212905" y="3453531"/>
              <a:ext cx="0" cy="30762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B3C015A-02E6-4AC5-9C21-8F376551BD60}"/>
              </a:ext>
            </a:extLst>
          </p:cNvPr>
          <p:cNvCxnSpPr>
            <a:stCxn id="16" idx="7"/>
          </p:cNvCxnSpPr>
          <p:nvPr/>
        </p:nvCxnSpPr>
        <p:spPr>
          <a:xfrm flipV="1">
            <a:off x="6078834" y="2356045"/>
            <a:ext cx="956865" cy="292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858B99-7509-4207-A5FF-C03B1B9DC34F}"/>
              </a:ext>
            </a:extLst>
          </p:cNvPr>
          <p:cNvCxnSpPr>
            <a:cxnSpLocks/>
          </p:cNvCxnSpPr>
          <p:nvPr/>
        </p:nvCxnSpPr>
        <p:spPr>
          <a:xfrm flipV="1">
            <a:off x="6535552" y="3698300"/>
            <a:ext cx="1045202" cy="14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EF2B9E4-DF04-42C6-949F-F5143F4CDF2A}"/>
              </a:ext>
            </a:extLst>
          </p:cNvPr>
          <p:cNvCxnSpPr>
            <a:cxnSpLocks/>
            <a:stCxn id="16" idx="5"/>
          </p:cNvCxnSpPr>
          <p:nvPr/>
        </p:nvCxnSpPr>
        <p:spPr>
          <a:xfrm>
            <a:off x="6078834" y="4733939"/>
            <a:ext cx="875122" cy="502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02A9F1D-A683-4057-9808-6C77ACB4B16C}"/>
              </a:ext>
            </a:extLst>
          </p:cNvPr>
          <p:cNvSpPr/>
          <p:nvPr/>
        </p:nvSpPr>
        <p:spPr>
          <a:xfrm>
            <a:off x="7040813" y="1690688"/>
            <a:ext cx="2358990" cy="1261681"/>
          </a:xfrm>
          <a:custGeom>
            <a:avLst/>
            <a:gdLst>
              <a:gd name="connsiteX0" fmla="*/ 0 w 2358990"/>
              <a:gd name="connsiteY0" fmla="*/ 630841 h 1261681"/>
              <a:gd name="connsiteX1" fmla="*/ 1179495 w 2358990"/>
              <a:gd name="connsiteY1" fmla="*/ 0 h 1261681"/>
              <a:gd name="connsiteX2" fmla="*/ 2358990 w 2358990"/>
              <a:gd name="connsiteY2" fmla="*/ 630841 h 1261681"/>
              <a:gd name="connsiteX3" fmla="*/ 1179495 w 2358990"/>
              <a:gd name="connsiteY3" fmla="*/ 1261682 h 1261681"/>
              <a:gd name="connsiteX4" fmla="*/ 0 w 2358990"/>
              <a:gd name="connsiteY4" fmla="*/ 630841 h 126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990" h="1261681" fill="none" extrusionOk="0">
                <a:moveTo>
                  <a:pt x="0" y="630841"/>
                </a:moveTo>
                <a:cubicBezTo>
                  <a:pt x="-157276" y="218002"/>
                  <a:pt x="507731" y="36766"/>
                  <a:pt x="1179495" y="0"/>
                </a:cubicBezTo>
                <a:cubicBezTo>
                  <a:pt x="1836236" y="6113"/>
                  <a:pt x="2386977" y="311048"/>
                  <a:pt x="2358990" y="630841"/>
                </a:cubicBezTo>
                <a:cubicBezTo>
                  <a:pt x="2240096" y="942811"/>
                  <a:pt x="1857041" y="1291858"/>
                  <a:pt x="1179495" y="1261682"/>
                </a:cubicBezTo>
                <a:cubicBezTo>
                  <a:pt x="480143" y="1326490"/>
                  <a:pt x="-17452" y="963238"/>
                  <a:pt x="0" y="630841"/>
                </a:cubicBezTo>
                <a:close/>
              </a:path>
              <a:path w="2358990" h="1261681" stroke="0" extrusionOk="0">
                <a:moveTo>
                  <a:pt x="0" y="630841"/>
                </a:moveTo>
                <a:cubicBezTo>
                  <a:pt x="74378" y="172964"/>
                  <a:pt x="572145" y="69072"/>
                  <a:pt x="1179495" y="0"/>
                </a:cubicBezTo>
                <a:cubicBezTo>
                  <a:pt x="1812748" y="-50562"/>
                  <a:pt x="2372681" y="290626"/>
                  <a:pt x="2358990" y="630841"/>
                </a:cubicBezTo>
                <a:cubicBezTo>
                  <a:pt x="2355873" y="945228"/>
                  <a:pt x="1701845" y="1319815"/>
                  <a:pt x="1179495" y="1261682"/>
                </a:cubicBezTo>
                <a:cubicBezTo>
                  <a:pt x="512782" y="1188295"/>
                  <a:pt x="43559" y="1042058"/>
                  <a:pt x="0" y="63084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Translocation</a:t>
            </a:r>
          </a:p>
          <a:p>
            <a:pPr algn="ctr"/>
            <a:r>
              <a:rPr lang="en-US" sz="1600" dirty="0">
                <a:solidFill>
                  <a:schemeClr val="tx1"/>
                </a:solidFill>
              </a:rPr>
              <a:t>*Phosphorylation</a:t>
            </a:r>
            <a:endParaRPr lang="en-US" sz="1400" dirty="0">
              <a:solidFill>
                <a:schemeClr val="tx1"/>
              </a:solidFill>
            </a:endParaRPr>
          </a:p>
        </p:txBody>
      </p:sp>
      <p:sp>
        <p:nvSpPr>
          <p:cNvPr id="45" name="Oval 44">
            <a:extLst>
              <a:ext uri="{FF2B5EF4-FFF2-40B4-BE49-F238E27FC236}">
                <a16:creationId xmlns:a16="http://schemas.microsoft.com/office/drawing/2014/main" id="{4836364A-17CB-45A0-A6E8-78F3E1919835}"/>
              </a:ext>
            </a:extLst>
          </p:cNvPr>
          <p:cNvSpPr/>
          <p:nvPr/>
        </p:nvSpPr>
        <p:spPr>
          <a:xfrm>
            <a:off x="7573267" y="3030939"/>
            <a:ext cx="2174415" cy="1514121"/>
          </a:xfrm>
          <a:custGeom>
            <a:avLst/>
            <a:gdLst>
              <a:gd name="connsiteX0" fmla="*/ 0 w 2174415"/>
              <a:gd name="connsiteY0" fmla="*/ 757061 h 1514121"/>
              <a:gd name="connsiteX1" fmla="*/ 1087208 w 2174415"/>
              <a:gd name="connsiteY1" fmla="*/ 0 h 1514121"/>
              <a:gd name="connsiteX2" fmla="*/ 2174416 w 2174415"/>
              <a:gd name="connsiteY2" fmla="*/ 757061 h 1514121"/>
              <a:gd name="connsiteX3" fmla="*/ 1087208 w 2174415"/>
              <a:gd name="connsiteY3" fmla="*/ 1514122 h 1514121"/>
              <a:gd name="connsiteX4" fmla="*/ 0 w 2174415"/>
              <a:gd name="connsiteY4" fmla="*/ 757061 h 151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15" h="1514121" fill="none" extrusionOk="0">
                <a:moveTo>
                  <a:pt x="0" y="757061"/>
                </a:moveTo>
                <a:cubicBezTo>
                  <a:pt x="11938" y="348925"/>
                  <a:pt x="440796" y="-57641"/>
                  <a:pt x="1087208" y="0"/>
                </a:cubicBezTo>
                <a:cubicBezTo>
                  <a:pt x="1663854" y="1495"/>
                  <a:pt x="2161947" y="389338"/>
                  <a:pt x="2174416" y="757061"/>
                </a:cubicBezTo>
                <a:cubicBezTo>
                  <a:pt x="2174903" y="1030029"/>
                  <a:pt x="1557534" y="1558652"/>
                  <a:pt x="1087208" y="1514122"/>
                </a:cubicBezTo>
                <a:cubicBezTo>
                  <a:pt x="466332" y="1487691"/>
                  <a:pt x="64075" y="1139237"/>
                  <a:pt x="0" y="757061"/>
                </a:cubicBezTo>
                <a:close/>
              </a:path>
              <a:path w="2174415" h="1514121" stroke="0" extrusionOk="0">
                <a:moveTo>
                  <a:pt x="0" y="757061"/>
                </a:moveTo>
                <a:cubicBezTo>
                  <a:pt x="-36633" y="271395"/>
                  <a:pt x="608596" y="-54333"/>
                  <a:pt x="1087208" y="0"/>
                </a:cubicBezTo>
                <a:cubicBezTo>
                  <a:pt x="1712975" y="53675"/>
                  <a:pt x="2144042" y="353109"/>
                  <a:pt x="2174416" y="757061"/>
                </a:cubicBezTo>
                <a:cubicBezTo>
                  <a:pt x="2150832" y="1154709"/>
                  <a:pt x="1712837" y="1504763"/>
                  <a:pt x="1087208" y="1514122"/>
                </a:cubicBezTo>
                <a:cubicBezTo>
                  <a:pt x="441702" y="1467160"/>
                  <a:pt x="67689" y="1226465"/>
                  <a:pt x="0" y="75706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397824804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Transcription Regulation</a:t>
            </a:r>
          </a:p>
        </p:txBody>
      </p:sp>
      <p:sp>
        <p:nvSpPr>
          <p:cNvPr id="46" name="Oval 45">
            <a:extLst>
              <a:ext uri="{FF2B5EF4-FFF2-40B4-BE49-F238E27FC236}">
                <a16:creationId xmlns:a16="http://schemas.microsoft.com/office/drawing/2014/main" id="{BD67CDEE-F6B9-466C-A4D8-0277A473D731}"/>
              </a:ext>
            </a:extLst>
          </p:cNvPr>
          <p:cNvSpPr/>
          <p:nvPr/>
        </p:nvSpPr>
        <p:spPr>
          <a:xfrm>
            <a:off x="7009006" y="4584606"/>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17240" y="325643"/>
                  <a:pt x="420100" y="707"/>
                  <a:pt x="914400" y="0"/>
                </a:cubicBezTo>
                <a:cubicBezTo>
                  <a:pt x="1480988" y="105258"/>
                  <a:pt x="1777045" y="340917"/>
                  <a:pt x="1828800" y="763943"/>
                </a:cubicBezTo>
                <a:cubicBezTo>
                  <a:pt x="1914891" y="1198341"/>
                  <a:pt x="1337225" y="1490380"/>
                  <a:pt x="914400" y="1527886"/>
                </a:cubicBezTo>
                <a:cubicBezTo>
                  <a:pt x="381977" y="1536067"/>
                  <a:pt x="23894" y="1153466"/>
                  <a:pt x="0" y="763943"/>
                </a:cubicBezTo>
                <a:close/>
              </a:path>
              <a:path w="1828800" h="1527886" stroke="0" extrusionOk="0">
                <a:moveTo>
                  <a:pt x="0" y="763943"/>
                </a:moveTo>
                <a:cubicBezTo>
                  <a:pt x="-30772" y="396017"/>
                  <a:pt x="312166" y="-40148"/>
                  <a:pt x="914400" y="0"/>
                </a:cubicBezTo>
                <a:cubicBezTo>
                  <a:pt x="1441106" y="-3203"/>
                  <a:pt x="1773513" y="442725"/>
                  <a:pt x="1828800" y="763943"/>
                </a:cubicBezTo>
                <a:cubicBezTo>
                  <a:pt x="1795376" y="1197028"/>
                  <a:pt x="1401789" y="1548722"/>
                  <a:pt x="914400" y="1527886"/>
                </a:cubicBezTo>
                <a:cubicBezTo>
                  <a:pt x="501471" y="1468296"/>
                  <a:pt x="-104576" y="1209845"/>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Protein Secretion</a:t>
            </a:r>
          </a:p>
        </p:txBody>
      </p:sp>
      <p:sp>
        <p:nvSpPr>
          <p:cNvPr id="47" name="Oval 46">
            <a:extLst>
              <a:ext uri="{FF2B5EF4-FFF2-40B4-BE49-F238E27FC236}">
                <a16:creationId xmlns:a16="http://schemas.microsoft.com/office/drawing/2014/main" id="{ADEA8C7A-EDC1-40F6-AD0F-FD1FE0BE1197}"/>
              </a:ext>
            </a:extLst>
          </p:cNvPr>
          <p:cNvSpPr/>
          <p:nvPr/>
        </p:nvSpPr>
        <p:spPr>
          <a:xfrm>
            <a:off x="9503125" y="1690688"/>
            <a:ext cx="2134141" cy="1390045"/>
          </a:xfrm>
          <a:custGeom>
            <a:avLst/>
            <a:gdLst>
              <a:gd name="connsiteX0" fmla="*/ 0 w 2134141"/>
              <a:gd name="connsiteY0" fmla="*/ 695023 h 1390045"/>
              <a:gd name="connsiteX1" fmla="*/ 1067071 w 2134141"/>
              <a:gd name="connsiteY1" fmla="*/ 0 h 1390045"/>
              <a:gd name="connsiteX2" fmla="*/ 2134142 w 2134141"/>
              <a:gd name="connsiteY2" fmla="*/ 695023 h 1390045"/>
              <a:gd name="connsiteX3" fmla="*/ 1067071 w 2134141"/>
              <a:gd name="connsiteY3" fmla="*/ 1390046 h 1390045"/>
              <a:gd name="connsiteX4" fmla="*/ 0 w 2134141"/>
              <a:gd name="connsiteY4" fmla="*/ 695023 h 13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141" h="1390045" fill="none" extrusionOk="0">
                <a:moveTo>
                  <a:pt x="0" y="695023"/>
                </a:moveTo>
                <a:cubicBezTo>
                  <a:pt x="-58666" y="255989"/>
                  <a:pt x="427150" y="-100313"/>
                  <a:pt x="1067071" y="0"/>
                </a:cubicBezTo>
                <a:cubicBezTo>
                  <a:pt x="1719695" y="77650"/>
                  <a:pt x="2146079" y="319417"/>
                  <a:pt x="2134142" y="695023"/>
                </a:cubicBezTo>
                <a:cubicBezTo>
                  <a:pt x="2137667" y="1052060"/>
                  <a:pt x="1594169" y="1338311"/>
                  <a:pt x="1067071" y="1390046"/>
                </a:cubicBezTo>
                <a:cubicBezTo>
                  <a:pt x="465958" y="1396729"/>
                  <a:pt x="29623" y="1160532"/>
                  <a:pt x="0" y="695023"/>
                </a:cubicBezTo>
                <a:close/>
              </a:path>
              <a:path w="2134141" h="1390045" stroke="0" extrusionOk="0">
                <a:moveTo>
                  <a:pt x="0" y="695023"/>
                </a:moveTo>
                <a:cubicBezTo>
                  <a:pt x="-87770" y="450533"/>
                  <a:pt x="549633" y="-62778"/>
                  <a:pt x="1067071" y="0"/>
                </a:cubicBezTo>
                <a:cubicBezTo>
                  <a:pt x="1677399" y="29908"/>
                  <a:pt x="2193705" y="267116"/>
                  <a:pt x="2134142" y="695023"/>
                </a:cubicBezTo>
                <a:cubicBezTo>
                  <a:pt x="2152258" y="988190"/>
                  <a:pt x="1703720" y="1430672"/>
                  <a:pt x="1067071" y="1390046"/>
                </a:cubicBezTo>
                <a:cubicBezTo>
                  <a:pt x="475943" y="1401921"/>
                  <a:pt x="-21655" y="1057589"/>
                  <a:pt x="0" y="695023"/>
                </a:cubicBezTo>
                <a:close/>
              </a:path>
            </a:pathLst>
          </a:custGeom>
          <a:solidFill>
            <a:schemeClr val="accent2">
              <a:lumMod val="60000"/>
              <a:lumOff val="40000"/>
            </a:schemeClr>
          </a:solidFill>
          <a:ln w="22225">
            <a:solidFill>
              <a:schemeClr val="tx1"/>
            </a:solidFill>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Disease Progression</a:t>
            </a:r>
          </a:p>
        </p:txBody>
      </p:sp>
      <p:sp>
        <p:nvSpPr>
          <p:cNvPr id="48" name="Oval 47">
            <a:extLst>
              <a:ext uri="{FF2B5EF4-FFF2-40B4-BE49-F238E27FC236}">
                <a16:creationId xmlns:a16="http://schemas.microsoft.com/office/drawing/2014/main" id="{18640031-0FB2-4F21-AE99-7B5070458439}"/>
              </a:ext>
            </a:extLst>
          </p:cNvPr>
          <p:cNvSpPr/>
          <p:nvPr/>
        </p:nvSpPr>
        <p:spPr>
          <a:xfrm>
            <a:off x="9001311" y="4545060"/>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68342" y="350136"/>
                  <a:pt x="417750" y="-17203"/>
                  <a:pt x="914400" y="0"/>
                </a:cubicBezTo>
                <a:cubicBezTo>
                  <a:pt x="1337841" y="-12491"/>
                  <a:pt x="1812594" y="357287"/>
                  <a:pt x="1828800" y="763943"/>
                </a:cubicBezTo>
                <a:cubicBezTo>
                  <a:pt x="1821173" y="1113121"/>
                  <a:pt x="1376718" y="1587214"/>
                  <a:pt x="914400" y="1527886"/>
                </a:cubicBezTo>
                <a:cubicBezTo>
                  <a:pt x="434530" y="1541960"/>
                  <a:pt x="53780" y="1198788"/>
                  <a:pt x="0" y="763943"/>
                </a:cubicBezTo>
                <a:close/>
              </a:path>
              <a:path w="1828800" h="1527886" stroke="0" extrusionOk="0">
                <a:moveTo>
                  <a:pt x="0" y="763943"/>
                </a:moveTo>
                <a:cubicBezTo>
                  <a:pt x="-93718" y="284222"/>
                  <a:pt x="268344" y="52937"/>
                  <a:pt x="914400" y="0"/>
                </a:cubicBezTo>
                <a:cubicBezTo>
                  <a:pt x="1468818" y="10402"/>
                  <a:pt x="1743265" y="344749"/>
                  <a:pt x="1828800" y="763943"/>
                </a:cubicBezTo>
                <a:cubicBezTo>
                  <a:pt x="1780884" y="1232649"/>
                  <a:pt x="1415298" y="1550607"/>
                  <a:pt x="914400" y="1527886"/>
                </a:cubicBezTo>
                <a:cubicBezTo>
                  <a:pt x="373860" y="1508446"/>
                  <a:pt x="54966" y="1212120"/>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Protein Life Cycle</a:t>
            </a:r>
          </a:p>
          <a:p>
            <a:pPr algn="ctr"/>
            <a:r>
              <a:rPr lang="en-US" sz="2000" dirty="0">
                <a:solidFill>
                  <a:schemeClr val="tx1"/>
                </a:solidFill>
              </a:rPr>
              <a:t>*Ubiquitin</a:t>
            </a:r>
          </a:p>
        </p:txBody>
      </p:sp>
      <p:sp>
        <p:nvSpPr>
          <p:cNvPr id="53" name="Oval 52">
            <a:extLst>
              <a:ext uri="{FF2B5EF4-FFF2-40B4-BE49-F238E27FC236}">
                <a16:creationId xmlns:a16="http://schemas.microsoft.com/office/drawing/2014/main" id="{34A89692-A7D9-4C1A-B7C1-DEDC9F295574}"/>
              </a:ext>
            </a:extLst>
          </p:cNvPr>
          <p:cNvSpPr/>
          <p:nvPr/>
        </p:nvSpPr>
        <p:spPr>
          <a:xfrm>
            <a:off x="9847422" y="3144030"/>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68342" y="350136"/>
                  <a:pt x="417750" y="-17203"/>
                  <a:pt x="914400" y="0"/>
                </a:cubicBezTo>
                <a:cubicBezTo>
                  <a:pt x="1337841" y="-12491"/>
                  <a:pt x="1812594" y="357287"/>
                  <a:pt x="1828800" y="763943"/>
                </a:cubicBezTo>
                <a:cubicBezTo>
                  <a:pt x="1821173" y="1113121"/>
                  <a:pt x="1376718" y="1587214"/>
                  <a:pt x="914400" y="1527886"/>
                </a:cubicBezTo>
                <a:cubicBezTo>
                  <a:pt x="434530" y="1541960"/>
                  <a:pt x="53780" y="1198788"/>
                  <a:pt x="0" y="763943"/>
                </a:cubicBezTo>
                <a:close/>
              </a:path>
              <a:path w="1828800" h="1527886" stroke="0" extrusionOk="0">
                <a:moveTo>
                  <a:pt x="0" y="763943"/>
                </a:moveTo>
                <a:cubicBezTo>
                  <a:pt x="-93718" y="284222"/>
                  <a:pt x="268344" y="52937"/>
                  <a:pt x="914400" y="0"/>
                </a:cubicBezTo>
                <a:cubicBezTo>
                  <a:pt x="1468818" y="10402"/>
                  <a:pt x="1743265" y="344749"/>
                  <a:pt x="1828800" y="763943"/>
                </a:cubicBezTo>
                <a:cubicBezTo>
                  <a:pt x="1780884" y="1232649"/>
                  <a:pt x="1415298" y="1550607"/>
                  <a:pt x="914400" y="1527886"/>
                </a:cubicBezTo>
                <a:cubicBezTo>
                  <a:pt x="373860" y="1508446"/>
                  <a:pt x="54966" y="1212120"/>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Immune Response</a:t>
            </a:r>
          </a:p>
        </p:txBody>
      </p:sp>
      <p:sp>
        <p:nvSpPr>
          <p:cNvPr id="70" name="TextBox 69">
            <a:extLst>
              <a:ext uri="{FF2B5EF4-FFF2-40B4-BE49-F238E27FC236}">
                <a16:creationId xmlns:a16="http://schemas.microsoft.com/office/drawing/2014/main" id="{9AFA03B2-433D-431B-91B8-3D0F5DF95CAC}"/>
              </a:ext>
            </a:extLst>
          </p:cNvPr>
          <p:cNvSpPr txBox="1"/>
          <p:nvPr/>
        </p:nvSpPr>
        <p:spPr>
          <a:xfrm>
            <a:off x="1235765" y="2568315"/>
            <a:ext cx="1796527" cy="369332"/>
          </a:xfrm>
          <a:prstGeom prst="rect">
            <a:avLst/>
          </a:prstGeom>
          <a:noFill/>
        </p:spPr>
        <p:txBody>
          <a:bodyPr wrap="square" rtlCol="0">
            <a:spAutoFit/>
          </a:bodyPr>
          <a:lstStyle/>
          <a:p>
            <a:r>
              <a:rPr lang="en-US" dirty="0"/>
              <a:t>Protein Isoforms</a:t>
            </a:r>
          </a:p>
        </p:txBody>
      </p:sp>
      <p:sp>
        <p:nvSpPr>
          <p:cNvPr id="73" name="TextBox 72">
            <a:extLst>
              <a:ext uri="{FF2B5EF4-FFF2-40B4-BE49-F238E27FC236}">
                <a16:creationId xmlns:a16="http://schemas.microsoft.com/office/drawing/2014/main" id="{41BD2B0C-AF22-4E5C-B573-1DBD6C9E41F6}"/>
              </a:ext>
            </a:extLst>
          </p:cNvPr>
          <p:cNvSpPr txBox="1"/>
          <p:nvPr/>
        </p:nvSpPr>
        <p:spPr>
          <a:xfrm>
            <a:off x="3499556" y="1915548"/>
            <a:ext cx="3008730" cy="369332"/>
          </a:xfrm>
          <a:prstGeom prst="rect">
            <a:avLst/>
          </a:prstGeom>
          <a:noFill/>
        </p:spPr>
        <p:txBody>
          <a:bodyPr wrap="square" rtlCol="0">
            <a:spAutoFit/>
          </a:bodyPr>
          <a:lstStyle/>
          <a:p>
            <a:r>
              <a:rPr lang="en-US" dirty="0"/>
              <a:t>Protein-Protein  Interaction </a:t>
            </a:r>
          </a:p>
        </p:txBody>
      </p:sp>
      <p:sp>
        <p:nvSpPr>
          <p:cNvPr id="74" name="TextBox 73">
            <a:extLst>
              <a:ext uri="{FF2B5EF4-FFF2-40B4-BE49-F238E27FC236}">
                <a16:creationId xmlns:a16="http://schemas.microsoft.com/office/drawing/2014/main" id="{A25FF9F9-4F47-4551-9EBA-3002DC2C2739}"/>
              </a:ext>
            </a:extLst>
          </p:cNvPr>
          <p:cNvSpPr txBox="1"/>
          <p:nvPr/>
        </p:nvSpPr>
        <p:spPr>
          <a:xfrm>
            <a:off x="8289682" y="1239704"/>
            <a:ext cx="2358990" cy="461665"/>
          </a:xfrm>
          <a:prstGeom prst="rect">
            <a:avLst/>
          </a:prstGeom>
          <a:noFill/>
        </p:spPr>
        <p:txBody>
          <a:bodyPr wrap="square" rtlCol="0">
            <a:spAutoFit/>
          </a:bodyPr>
          <a:lstStyle/>
          <a:p>
            <a:r>
              <a:rPr lang="en-US" sz="2400" dirty="0"/>
              <a:t>Cellular Function</a:t>
            </a:r>
          </a:p>
        </p:txBody>
      </p:sp>
      <p:grpSp>
        <p:nvGrpSpPr>
          <p:cNvPr id="71" name="Group 70">
            <a:extLst>
              <a:ext uri="{FF2B5EF4-FFF2-40B4-BE49-F238E27FC236}">
                <a16:creationId xmlns:a16="http://schemas.microsoft.com/office/drawing/2014/main" id="{B8ED879F-71E5-41D0-A1B9-E79FCE6B58F6}"/>
              </a:ext>
            </a:extLst>
          </p:cNvPr>
          <p:cNvGrpSpPr/>
          <p:nvPr/>
        </p:nvGrpSpPr>
        <p:grpSpPr>
          <a:xfrm>
            <a:off x="3198972" y="2217126"/>
            <a:ext cx="3373968" cy="2948630"/>
            <a:chOff x="3198972" y="2217126"/>
            <a:chExt cx="3373968" cy="2948630"/>
          </a:xfrm>
        </p:grpSpPr>
        <p:grpSp>
          <p:nvGrpSpPr>
            <p:cNvPr id="49" name="Group 48">
              <a:extLst>
                <a:ext uri="{FF2B5EF4-FFF2-40B4-BE49-F238E27FC236}">
                  <a16:creationId xmlns:a16="http://schemas.microsoft.com/office/drawing/2014/main" id="{1AB6B51F-0986-432E-9787-E4AEBD9CC4A4}"/>
                </a:ext>
              </a:extLst>
            </p:cNvPr>
            <p:cNvGrpSpPr/>
            <p:nvPr/>
          </p:nvGrpSpPr>
          <p:grpSpPr>
            <a:xfrm>
              <a:off x="3198972" y="2217126"/>
              <a:ext cx="3373968" cy="2948630"/>
              <a:chOff x="3328064" y="2103495"/>
              <a:chExt cx="3373968" cy="2948630"/>
            </a:xfrm>
          </p:grpSpPr>
          <p:sp>
            <p:nvSpPr>
              <p:cNvPr id="16" name="Oval 15">
                <a:extLst>
                  <a:ext uri="{FF2B5EF4-FFF2-40B4-BE49-F238E27FC236}">
                    <a16:creationId xmlns:a16="http://schemas.microsoft.com/office/drawing/2014/main" id="{34CAEB2A-155D-4A6D-8070-957D0D3C6216}"/>
                  </a:ext>
                </a:extLst>
              </p:cNvPr>
              <p:cNvSpPr/>
              <p:nvPr/>
            </p:nvSpPr>
            <p:spPr>
              <a:xfrm>
                <a:off x="3328064" y="2103495"/>
                <a:ext cx="3373968" cy="2948630"/>
              </a:xfrm>
              <a:prstGeom prst="ellipse">
                <a:avLst/>
              </a:prstGeom>
              <a:solidFill>
                <a:schemeClr val="accent2">
                  <a:lumMod val="40000"/>
                  <a:lumOff val="6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Rectangle: Rounded Corners 33">
                <a:extLst>
                  <a:ext uri="{FF2B5EF4-FFF2-40B4-BE49-F238E27FC236}">
                    <a16:creationId xmlns:a16="http://schemas.microsoft.com/office/drawing/2014/main" id="{8012A124-78B6-4316-B50E-2D03411C7ECD}"/>
                  </a:ext>
                </a:extLst>
              </p:cNvPr>
              <p:cNvSpPr/>
              <p:nvPr/>
            </p:nvSpPr>
            <p:spPr>
              <a:xfrm>
                <a:off x="5457883" y="3483260"/>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BA16A567-B1A9-43C8-A517-C1797405CCE3}"/>
                  </a:ext>
                </a:extLst>
              </p:cNvPr>
              <p:cNvSpPr/>
              <p:nvPr/>
            </p:nvSpPr>
            <p:spPr>
              <a:xfrm>
                <a:off x="3893495" y="300545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FC603C1B-D2A7-406E-9479-677F2084491F}"/>
                  </a:ext>
                </a:extLst>
              </p:cNvPr>
              <p:cNvSpPr/>
              <p:nvPr/>
            </p:nvSpPr>
            <p:spPr>
              <a:xfrm>
                <a:off x="5048903" y="2705403"/>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C17226B-CB4B-45BE-A1E1-150FAFB70B6A}"/>
                  </a:ext>
                </a:extLst>
              </p:cNvPr>
              <p:cNvSpPr/>
              <p:nvPr/>
            </p:nvSpPr>
            <p:spPr>
              <a:xfrm>
                <a:off x="3962273" y="38670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9F266CD-C04F-4848-BC7B-29B38CD07DE8}"/>
                  </a:ext>
                </a:extLst>
              </p:cNvPr>
              <p:cNvSpPr/>
              <p:nvPr/>
            </p:nvSpPr>
            <p:spPr>
              <a:xfrm>
                <a:off x="4114673" y="40194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C09E90A0-5FBA-4323-86F5-4D6759B0F0DC}"/>
                  </a:ext>
                </a:extLst>
              </p:cNvPr>
              <p:cNvSpPr/>
              <p:nvPr/>
            </p:nvSpPr>
            <p:spPr>
              <a:xfrm>
                <a:off x="4190959" y="4198226"/>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2FD3E8-630F-4D04-8F47-DC2692BC24E2}"/>
                  </a:ext>
                </a:extLst>
              </p:cNvPr>
              <p:cNvSpPr/>
              <p:nvPr/>
            </p:nvSpPr>
            <p:spPr>
              <a:xfrm>
                <a:off x="3962273" y="3598971"/>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25D88A2-16A4-476C-81E5-8FCCCCCB8FD8}"/>
                  </a:ext>
                </a:extLst>
              </p:cNvPr>
              <p:cNvSpPr/>
              <p:nvPr/>
            </p:nvSpPr>
            <p:spPr>
              <a:xfrm>
                <a:off x="4614205" y="3751371"/>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48D249B-B9CF-4873-BA6F-573B7C54EEF0}"/>
                  </a:ext>
                </a:extLst>
              </p:cNvPr>
              <p:cNvSpPr/>
              <p:nvPr/>
            </p:nvSpPr>
            <p:spPr>
              <a:xfrm>
                <a:off x="4271306" y="3903771"/>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48624989-E637-4A19-9F54-7DA3E701D38E}"/>
                  </a:ext>
                </a:extLst>
              </p:cNvPr>
              <p:cNvSpPr/>
              <p:nvPr/>
            </p:nvSpPr>
            <p:spPr>
              <a:xfrm>
                <a:off x="5296601" y="3584669"/>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8391C97-88FB-4695-8006-E670F918D408}"/>
                  </a:ext>
                </a:extLst>
              </p:cNvPr>
              <p:cNvCxnSpPr>
                <a:cxnSpLocks/>
              </p:cNvCxnSpPr>
              <p:nvPr/>
            </p:nvCxnSpPr>
            <p:spPr>
              <a:xfrm flipV="1">
                <a:off x="4786362" y="300545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062262-BFAE-484A-9217-0BAF8B72E2DA}"/>
                  </a:ext>
                </a:extLst>
              </p:cNvPr>
              <p:cNvCxnSpPr>
                <a:cxnSpLocks/>
              </p:cNvCxnSpPr>
              <p:nvPr/>
            </p:nvCxnSpPr>
            <p:spPr>
              <a:xfrm flipV="1">
                <a:off x="4993334" y="3880016"/>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17B1924-10D3-4D95-A43A-D65C7B8BBC30}"/>
                  </a:ext>
                </a:extLst>
              </p:cNvPr>
              <p:cNvSpPr/>
              <p:nvPr/>
            </p:nvSpPr>
            <p:spPr>
              <a:xfrm>
                <a:off x="5296601" y="2865428"/>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E5F8113-2BF1-40D4-8C4E-2054C0099AEC}"/>
                  </a:ext>
                </a:extLst>
              </p:cNvPr>
              <p:cNvSpPr txBox="1"/>
              <p:nvPr/>
            </p:nvSpPr>
            <p:spPr>
              <a:xfrm>
                <a:off x="4281812" y="2186039"/>
                <a:ext cx="1749421" cy="461665"/>
              </a:xfrm>
              <a:prstGeom prst="rect">
                <a:avLst/>
              </a:prstGeom>
              <a:noFill/>
            </p:spPr>
            <p:txBody>
              <a:bodyPr wrap="square" rtlCol="0">
                <a:spAutoFit/>
              </a:bodyPr>
              <a:lstStyle/>
              <a:p>
                <a:r>
                  <a:rPr lang="en-US" sz="2400" dirty="0"/>
                  <a:t>K</a:t>
                </a:r>
                <a:r>
                  <a:rPr lang="en-US" sz="2400" baseline="-25000" dirty="0"/>
                  <a:t>D</a:t>
                </a:r>
                <a:r>
                  <a:rPr lang="en-US" sz="2400" dirty="0"/>
                  <a:t>, k</a:t>
                </a:r>
                <a:r>
                  <a:rPr lang="en-US" sz="2400" baseline="-25000" dirty="0"/>
                  <a:t>cat</a:t>
                </a:r>
                <a:r>
                  <a:rPr lang="en-US" sz="2400" dirty="0"/>
                  <a:t>, K</a:t>
                </a:r>
                <a:r>
                  <a:rPr lang="en-US" sz="2400" baseline="-25000" dirty="0"/>
                  <a:t>m</a:t>
                </a:r>
              </a:p>
            </p:txBody>
          </p:sp>
        </p:grpSp>
        <p:cxnSp>
          <p:nvCxnSpPr>
            <p:cNvPr id="75" name="Straight Connector 74">
              <a:extLst>
                <a:ext uri="{FF2B5EF4-FFF2-40B4-BE49-F238E27FC236}">
                  <a16:creationId xmlns:a16="http://schemas.microsoft.com/office/drawing/2014/main" id="{32AC11E7-987C-40F2-AC4E-12DFBB7A7A14}"/>
                </a:ext>
              </a:extLst>
            </p:cNvPr>
            <p:cNvCxnSpPr>
              <a:cxnSpLocks/>
            </p:cNvCxnSpPr>
            <p:nvPr/>
          </p:nvCxnSpPr>
          <p:spPr>
            <a:xfrm flipV="1">
              <a:off x="4962070" y="4160458"/>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3F64A87-17A2-45F2-AD36-9F62E4883C3E}"/>
                </a:ext>
              </a:extLst>
            </p:cNvPr>
            <p:cNvCxnSpPr>
              <a:cxnSpLocks/>
            </p:cNvCxnSpPr>
            <p:nvPr/>
          </p:nvCxnSpPr>
          <p:spPr>
            <a:xfrm flipV="1">
              <a:off x="4843173" y="382519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6A5D028-E26C-4994-A2E9-4A52D894B7ED}"/>
              </a:ext>
            </a:extLst>
          </p:cNvPr>
          <p:cNvSpPr>
            <a:spLocks noGrp="1"/>
          </p:cNvSpPr>
          <p:nvPr>
            <p:ph type="sldNum" sz="quarter" idx="12"/>
          </p:nvPr>
        </p:nvSpPr>
        <p:spPr/>
        <p:txBody>
          <a:bodyPr/>
          <a:lstStyle/>
          <a:p>
            <a:fld id="{8F5CE88E-89A4-4243-AB1D-44322647EED2}" type="slidenum">
              <a:rPr lang="en-US" smtClean="0"/>
              <a:t>4</a:t>
            </a:fld>
            <a:endParaRPr lang="en-US" dirty="0"/>
          </a:p>
        </p:txBody>
      </p:sp>
    </p:spTree>
    <p:extLst>
      <p:ext uri="{BB962C8B-B14F-4D97-AF65-F5344CB8AC3E}">
        <p14:creationId xmlns:p14="http://schemas.microsoft.com/office/powerpoint/2010/main" val="25037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0" grpId="0" animBg="1"/>
      <p:bldP spid="45" grpId="0" animBg="1"/>
      <p:bldP spid="46" grpId="0" animBg="1"/>
      <p:bldP spid="47" grpId="0" animBg="1"/>
      <p:bldP spid="48" grpId="0" animBg="1"/>
      <p:bldP spid="53" grpId="0" animBg="1"/>
      <p:bldP spid="73" grpId="0"/>
      <p:bldP spid="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7DF39-B419-485A-BFBB-744F60518CAE}"/>
              </a:ext>
            </a:extLst>
          </p:cNvPr>
          <p:cNvSpPr>
            <a:spLocks noGrp="1"/>
          </p:cNvSpPr>
          <p:nvPr>
            <p:ph idx="1"/>
          </p:nvPr>
        </p:nvSpPr>
        <p:spPr/>
        <p:txBody>
          <a:bodyPr/>
          <a:lstStyle/>
          <a:p>
            <a:r>
              <a:rPr lang="en-US" dirty="0"/>
              <a:t>Subcellular translocation studies a YPet-N Protein is expressed in HUH7 cells</a:t>
            </a:r>
          </a:p>
        </p:txBody>
      </p:sp>
      <p:pic>
        <p:nvPicPr>
          <p:cNvPr id="4" name="Picture 3">
            <a:extLst>
              <a:ext uri="{FF2B5EF4-FFF2-40B4-BE49-F238E27FC236}">
                <a16:creationId xmlns:a16="http://schemas.microsoft.com/office/drawing/2014/main" id="{416E53E9-80B0-43AE-B93F-E94069A4FD0C}"/>
              </a:ext>
            </a:extLst>
          </p:cNvPr>
          <p:cNvPicPr>
            <a:picLocks noChangeAspect="1"/>
          </p:cNvPicPr>
          <p:nvPr/>
        </p:nvPicPr>
        <p:blipFill>
          <a:blip r:embed="rId3"/>
          <a:stretch>
            <a:fillRect/>
          </a:stretch>
        </p:blipFill>
        <p:spPr>
          <a:xfrm>
            <a:off x="4889819" y="4001192"/>
            <a:ext cx="2118055" cy="1606138"/>
          </a:xfrm>
          <a:prstGeom prst="rect">
            <a:avLst/>
          </a:prstGeom>
        </p:spPr>
      </p:pic>
      <p:pic>
        <p:nvPicPr>
          <p:cNvPr id="5" name="Picture 4">
            <a:extLst>
              <a:ext uri="{FF2B5EF4-FFF2-40B4-BE49-F238E27FC236}">
                <a16:creationId xmlns:a16="http://schemas.microsoft.com/office/drawing/2014/main" id="{CA135D29-3F4C-41A6-B51F-19B41B965AC3}"/>
              </a:ext>
            </a:extLst>
          </p:cNvPr>
          <p:cNvPicPr>
            <a:picLocks noChangeAspect="1"/>
          </p:cNvPicPr>
          <p:nvPr/>
        </p:nvPicPr>
        <p:blipFill>
          <a:blip r:embed="rId4"/>
          <a:stretch>
            <a:fillRect/>
          </a:stretch>
        </p:blipFill>
        <p:spPr>
          <a:xfrm>
            <a:off x="2624610" y="4019100"/>
            <a:ext cx="2118055" cy="1606138"/>
          </a:xfrm>
          <a:prstGeom prst="rect">
            <a:avLst/>
          </a:prstGeom>
        </p:spPr>
      </p:pic>
      <p:pic>
        <p:nvPicPr>
          <p:cNvPr id="6" name="Picture 5">
            <a:extLst>
              <a:ext uri="{FF2B5EF4-FFF2-40B4-BE49-F238E27FC236}">
                <a16:creationId xmlns:a16="http://schemas.microsoft.com/office/drawing/2014/main" id="{2BEE3FB3-B352-49B7-8627-CB2CEEF825FC}"/>
              </a:ext>
            </a:extLst>
          </p:cNvPr>
          <p:cNvPicPr>
            <a:picLocks noChangeAspect="1"/>
          </p:cNvPicPr>
          <p:nvPr/>
        </p:nvPicPr>
        <p:blipFill>
          <a:blip r:embed="rId5"/>
          <a:stretch>
            <a:fillRect/>
          </a:stretch>
        </p:blipFill>
        <p:spPr>
          <a:xfrm>
            <a:off x="7155028" y="4019100"/>
            <a:ext cx="2118056" cy="1606139"/>
          </a:xfrm>
          <a:prstGeom prst="rect">
            <a:avLst/>
          </a:prstGeom>
        </p:spPr>
      </p:pic>
      <p:sp>
        <p:nvSpPr>
          <p:cNvPr id="7" name="Rectangle: Rounded Corners 6">
            <a:extLst>
              <a:ext uri="{FF2B5EF4-FFF2-40B4-BE49-F238E27FC236}">
                <a16:creationId xmlns:a16="http://schemas.microsoft.com/office/drawing/2014/main" id="{0232E0C9-9770-4342-85A0-319B31C1C135}"/>
              </a:ext>
            </a:extLst>
          </p:cNvPr>
          <p:cNvSpPr/>
          <p:nvPr/>
        </p:nvSpPr>
        <p:spPr>
          <a:xfrm>
            <a:off x="5488647" y="3313519"/>
            <a:ext cx="2336801" cy="394296"/>
          </a:xfrm>
          <a:prstGeom prst="roundRect">
            <a:avLst/>
          </a:prstGeom>
          <a:solidFill>
            <a:schemeClr val="accent2">
              <a:lumMod val="60000"/>
              <a:lumOff val="4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Nucleocapsid Protein</a:t>
            </a:r>
          </a:p>
        </p:txBody>
      </p:sp>
      <p:sp>
        <p:nvSpPr>
          <p:cNvPr id="8" name="Rectangle: Rounded Corners 7">
            <a:extLst>
              <a:ext uri="{FF2B5EF4-FFF2-40B4-BE49-F238E27FC236}">
                <a16:creationId xmlns:a16="http://schemas.microsoft.com/office/drawing/2014/main" id="{22824B76-518F-4C72-B075-0FB2B4BF40FF}"/>
              </a:ext>
            </a:extLst>
          </p:cNvPr>
          <p:cNvSpPr/>
          <p:nvPr/>
        </p:nvSpPr>
        <p:spPr>
          <a:xfrm>
            <a:off x="3846817" y="3313519"/>
            <a:ext cx="1607265" cy="394296"/>
          </a:xfrm>
          <a:prstGeom prst="roundRect">
            <a:avLst/>
          </a:prstGeom>
          <a:solidFill>
            <a:schemeClr val="accent4">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YPet</a:t>
            </a:r>
          </a:p>
        </p:txBody>
      </p:sp>
      <p:sp>
        <p:nvSpPr>
          <p:cNvPr id="18" name="Title 1">
            <a:extLst>
              <a:ext uri="{FF2B5EF4-FFF2-40B4-BE49-F238E27FC236}">
                <a16:creationId xmlns:a16="http://schemas.microsoft.com/office/drawing/2014/main" id="{332167DE-97B1-495A-B9B0-7FA6975A13F0}"/>
              </a:ext>
            </a:extLst>
          </p:cNvPr>
          <p:cNvSpPr>
            <a:spLocks noGrp="1"/>
          </p:cNvSpPr>
          <p:nvPr>
            <p:ph type="title"/>
          </p:nvPr>
        </p:nvSpPr>
        <p:spPr>
          <a:xfrm>
            <a:off x="838200" y="341421"/>
            <a:ext cx="10515600" cy="1325563"/>
          </a:xfrm>
        </p:spPr>
        <p:txBody>
          <a:bodyPr anchor="t">
            <a:normAutofit/>
          </a:bodyPr>
          <a:lstStyle/>
          <a:p>
            <a:r>
              <a:rPr lang="en-US" sz="3200" b="1" dirty="0"/>
              <a:t>Results </a:t>
            </a:r>
            <a:br>
              <a:rPr lang="en-US" sz="3200" b="1" dirty="0"/>
            </a:br>
            <a:r>
              <a:rPr lang="en-US" sz="3200" b="1" dirty="0">
                <a:ea typeface="Times" panose="02020603050405020304" pitchFamily="18" charset="0"/>
                <a:cs typeface="Times New Roman" panose="02020603050405020304" pitchFamily="18" charset="0"/>
              </a:rPr>
              <a:t>Cellular Translocation of Nucleocapsid Protein</a:t>
            </a:r>
            <a:endParaRPr lang="en-US" sz="3200" b="1" dirty="0"/>
          </a:p>
        </p:txBody>
      </p:sp>
      <p:sp>
        <p:nvSpPr>
          <p:cNvPr id="20" name="Slide Number Placeholder 19">
            <a:extLst>
              <a:ext uri="{FF2B5EF4-FFF2-40B4-BE49-F238E27FC236}">
                <a16:creationId xmlns:a16="http://schemas.microsoft.com/office/drawing/2014/main" id="{FBBC2FB7-9E39-4AFF-B54D-332724BCD293}"/>
              </a:ext>
            </a:extLst>
          </p:cNvPr>
          <p:cNvSpPr>
            <a:spLocks noGrp="1"/>
          </p:cNvSpPr>
          <p:nvPr>
            <p:ph type="sldNum" sz="quarter" idx="12"/>
          </p:nvPr>
        </p:nvSpPr>
        <p:spPr/>
        <p:txBody>
          <a:bodyPr/>
          <a:lstStyle/>
          <a:p>
            <a:fld id="{8F5CE88E-89A4-4243-AB1D-44322647EED2}" type="slidenum">
              <a:rPr lang="en-US" smtClean="0"/>
              <a:t>40</a:t>
            </a:fld>
            <a:endParaRPr lang="en-US" dirty="0"/>
          </a:p>
        </p:txBody>
      </p:sp>
      <p:graphicFrame>
        <p:nvGraphicFramePr>
          <p:cNvPr id="2" name="Table 8">
            <a:extLst>
              <a:ext uri="{FF2B5EF4-FFF2-40B4-BE49-F238E27FC236}">
                <a16:creationId xmlns:a16="http://schemas.microsoft.com/office/drawing/2014/main" id="{1E26317B-9D90-4B63-B551-7CC614DEFF98}"/>
              </a:ext>
            </a:extLst>
          </p:cNvPr>
          <p:cNvGraphicFramePr>
            <a:graphicFrameLocks noGrp="1"/>
          </p:cNvGraphicFramePr>
          <p:nvPr>
            <p:extLst>
              <p:ext uri="{D42A27DB-BD31-4B8C-83A1-F6EECF244321}">
                <p14:modId xmlns:p14="http://schemas.microsoft.com/office/powerpoint/2010/main" val="1574761916"/>
              </p:ext>
            </p:extLst>
          </p:nvPr>
        </p:nvGraphicFramePr>
        <p:xfrm>
          <a:off x="2507583" y="5664654"/>
          <a:ext cx="6882525" cy="640080"/>
        </p:xfrm>
        <a:graphic>
          <a:graphicData uri="http://schemas.openxmlformats.org/drawingml/2006/table">
            <a:tbl>
              <a:tblPr firstRow="1" bandRow="1">
                <a:tableStyleId>{5C22544A-7EE6-4342-B048-85BDC9FD1C3A}</a:tableStyleId>
              </a:tblPr>
              <a:tblGrid>
                <a:gridCol w="2294175">
                  <a:extLst>
                    <a:ext uri="{9D8B030D-6E8A-4147-A177-3AD203B41FA5}">
                      <a16:colId xmlns:a16="http://schemas.microsoft.com/office/drawing/2014/main" val="2083490657"/>
                    </a:ext>
                  </a:extLst>
                </a:gridCol>
                <a:gridCol w="2294175">
                  <a:extLst>
                    <a:ext uri="{9D8B030D-6E8A-4147-A177-3AD203B41FA5}">
                      <a16:colId xmlns:a16="http://schemas.microsoft.com/office/drawing/2014/main" val="1918406336"/>
                    </a:ext>
                  </a:extLst>
                </a:gridCol>
                <a:gridCol w="2294175">
                  <a:extLst>
                    <a:ext uri="{9D8B030D-6E8A-4147-A177-3AD203B41FA5}">
                      <a16:colId xmlns:a16="http://schemas.microsoft.com/office/drawing/2014/main" val="388447933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Times New Roman" panose="02020603050405020304" pitchFamily="18" charset="0"/>
                        </a:rPr>
                        <a:t>Channel: Hoechst (375 nm)</a:t>
                      </a:r>
                      <a:endParaRPr lang="en-US" sz="1800" b="1" dirty="0">
                        <a:solidFill>
                          <a:schemeClr val="tx1"/>
                        </a:solidFill>
                        <a:latin typeface="+mn-lt"/>
                        <a:cs typeface="Times New Roman" panose="02020603050405020304" pitchFamily="18" charset="0"/>
                      </a:endParaRPr>
                    </a:p>
                  </a:txBody>
                  <a:tcPr>
                    <a:noFill/>
                  </a:tcPr>
                </a:tc>
                <a:tc>
                  <a:txBody>
                    <a:bodyPr/>
                    <a:lstStyle/>
                    <a:p>
                      <a:pPr algn="ctr"/>
                      <a:r>
                        <a:rPr lang="en-US" sz="1800" b="1" kern="1200" dirty="0">
                          <a:solidFill>
                            <a:schemeClr val="tx1"/>
                          </a:solidFill>
                          <a:effectLst/>
                          <a:latin typeface="+mn-lt"/>
                          <a:ea typeface="+mn-ea"/>
                          <a:cs typeface="Times New Roman" panose="02020603050405020304" pitchFamily="18" charset="0"/>
                        </a:rPr>
                        <a:t>Channel: YPet </a:t>
                      </a:r>
                    </a:p>
                    <a:p>
                      <a:pPr algn="ctr"/>
                      <a:r>
                        <a:rPr lang="en-US" sz="1800" b="1" kern="1200" dirty="0">
                          <a:solidFill>
                            <a:schemeClr val="tx1"/>
                          </a:solidFill>
                          <a:effectLst/>
                          <a:latin typeface="+mn-lt"/>
                          <a:ea typeface="+mn-ea"/>
                          <a:cs typeface="Times New Roman" panose="02020603050405020304" pitchFamily="18" charset="0"/>
                        </a:rPr>
                        <a:t>(</a:t>
                      </a:r>
                      <a:r>
                        <a:rPr lang="en-US" dirty="0">
                          <a:solidFill>
                            <a:schemeClr val="tx1"/>
                          </a:solidFill>
                          <a:latin typeface="+mn-lt"/>
                        </a:rPr>
                        <a:t>530 nm)</a:t>
                      </a:r>
                    </a:p>
                  </a:txBody>
                  <a:tcPr>
                    <a:noFill/>
                  </a:tcPr>
                </a:tc>
                <a:tc>
                  <a:txBody>
                    <a:bodyPr/>
                    <a:lstStyle/>
                    <a:p>
                      <a:pPr algn="ctr"/>
                      <a:r>
                        <a:rPr lang="en-US" dirty="0">
                          <a:solidFill>
                            <a:schemeClr val="tx1"/>
                          </a:solidFill>
                          <a:latin typeface="+mn-lt"/>
                        </a:rPr>
                        <a:t>Merged</a:t>
                      </a:r>
                    </a:p>
                  </a:txBody>
                  <a:tcPr>
                    <a:noFill/>
                  </a:tcPr>
                </a:tc>
                <a:extLst>
                  <a:ext uri="{0D108BD9-81ED-4DB2-BD59-A6C34878D82A}">
                    <a16:rowId xmlns:a16="http://schemas.microsoft.com/office/drawing/2014/main" val="3228245341"/>
                  </a:ext>
                </a:extLst>
              </a:tr>
            </a:tbl>
          </a:graphicData>
        </a:graphic>
      </p:graphicFrame>
    </p:spTree>
    <p:extLst>
      <p:ext uri="{BB962C8B-B14F-4D97-AF65-F5344CB8AC3E}">
        <p14:creationId xmlns:p14="http://schemas.microsoft.com/office/powerpoint/2010/main" val="12571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een, old&#10;&#10;Description automatically generated">
            <a:extLst>
              <a:ext uri="{FF2B5EF4-FFF2-40B4-BE49-F238E27FC236}">
                <a16:creationId xmlns:a16="http://schemas.microsoft.com/office/drawing/2014/main" id="{F1503A50-0894-4E02-B117-5A341915D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275" y="1679448"/>
            <a:ext cx="7601449" cy="5178552"/>
          </a:xfrm>
          <a:prstGeom prst="rect">
            <a:avLst/>
          </a:prstGeom>
        </p:spPr>
      </p:pic>
      <p:graphicFrame>
        <p:nvGraphicFramePr>
          <p:cNvPr id="6" name="Table 6">
            <a:extLst>
              <a:ext uri="{FF2B5EF4-FFF2-40B4-BE49-F238E27FC236}">
                <a16:creationId xmlns:a16="http://schemas.microsoft.com/office/drawing/2014/main" id="{871E04E5-2697-447E-8B1A-7F9CF26F5128}"/>
              </a:ext>
            </a:extLst>
          </p:cNvPr>
          <p:cNvGraphicFramePr>
            <a:graphicFrameLocks noGrp="1"/>
          </p:cNvGraphicFramePr>
          <p:nvPr>
            <p:extLst>
              <p:ext uri="{D42A27DB-BD31-4B8C-83A1-F6EECF244321}">
                <p14:modId xmlns:p14="http://schemas.microsoft.com/office/powerpoint/2010/main" val="1697299026"/>
              </p:ext>
            </p:extLst>
          </p:nvPr>
        </p:nvGraphicFramePr>
        <p:xfrm>
          <a:off x="2324230" y="1457368"/>
          <a:ext cx="7372350" cy="370840"/>
        </p:xfrm>
        <a:graphic>
          <a:graphicData uri="http://schemas.openxmlformats.org/drawingml/2006/table">
            <a:tbl>
              <a:tblPr firstRow="1" bandRow="1">
                <a:tableStyleId>{5C22544A-7EE6-4342-B048-85BDC9FD1C3A}</a:tableStyleId>
              </a:tblPr>
              <a:tblGrid>
                <a:gridCol w="1474470">
                  <a:extLst>
                    <a:ext uri="{9D8B030D-6E8A-4147-A177-3AD203B41FA5}">
                      <a16:colId xmlns:a16="http://schemas.microsoft.com/office/drawing/2014/main" val="34190690"/>
                    </a:ext>
                  </a:extLst>
                </a:gridCol>
                <a:gridCol w="1474470">
                  <a:extLst>
                    <a:ext uri="{9D8B030D-6E8A-4147-A177-3AD203B41FA5}">
                      <a16:colId xmlns:a16="http://schemas.microsoft.com/office/drawing/2014/main" val="596038438"/>
                    </a:ext>
                  </a:extLst>
                </a:gridCol>
                <a:gridCol w="1474470">
                  <a:extLst>
                    <a:ext uri="{9D8B030D-6E8A-4147-A177-3AD203B41FA5}">
                      <a16:colId xmlns:a16="http://schemas.microsoft.com/office/drawing/2014/main" val="975990382"/>
                    </a:ext>
                  </a:extLst>
                </a:gridCol>
                <a:gridCol w="1474470">
                  <a:extLst>
                    <a:ext uri="{9D8B030D-6E8A-4147-A177-3AD203B41FA5}">
                      <a16:colId xmlns:a16="http://schemas.microsoft.com/office/drawing/2014/main" val="3850015124"/>
                    </a:ext>
                  </a:extLst>
                </a:gridCol>
                <a:gridCol w="1474470">
                  <a:extLst>
                    <a:ext uri="{9D8B030D-6E8A-4147-A177-3AD203B41FA5}">
                      <a16:colId xmlns:a16="http://schemas.microsoft.com/office/drawing/2014/main" val="162049353"/>
                    </a:ext>
                  </a:extLst>
                </a:gridCol>
              </a:tblGrid>
              <a:tr h="370840">
                <a:tc>
                  <a:txBody>
                    <a:bodyPr/>
                    <a:lstStyle/>
                    <a:p>
                      <a:pPr algn="ctr"/>
                      <a:r>
                        <a:rPr lang="en-US" dirty="0">
                          <a:solidFill>
                            <a:schemeClr val="tx1"/>
                          </a:solidFill>
                          <a:latin typeface="Times New Roman" panose="02020603050405020304" pitchFamily="18" charset="0"/>
                          <a:cs typeface="Times New Roman" panose="02020603050405020304" pitchFamily="18" charset="0"/>
                        </a:rPr>
                        <a:t>Wild Type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K65R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K347R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K355R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3735771"/>
                  </a:ext>
                </a:extLst>
              </a:tr>
            </a:tbl>
          </a:graphicData>
        </a:graphic>
      </p:graphicFrame>
      <p:graphicFrame>
        <p:nvGraphicFramePr>
          <p:cNvPr id="8" name="Table 8">
            <a:extLst>
              <a:ext uri="{FF2B5EF4-FFF2-40B4-BE49-F238E27FC236}">
                <a16:creationId xmlns:a16="http://schemas.microsoft.com/office/drawing/2014/main" id="{BB6AE6DA-F171-4C11-9D4E-7F26546D3B25}"/>
              </a:ext>
            </a:extLst>
          </p:cNvPr>
          <p:cNvGraphicFramePr>
            <a:graphicFrameLocks noGrp="1"/>
          </p:cNvGraphicFramePr>
          <p:nvPr>
            <p:extLst>
              <p:ext uri="{D42A27DB-BD31-4B8C-83A1-F6EECF244321}">
                <p14:modId xmlns:p14="http://schemas.microsoft.com/office/powerpoint/2010/main" val="1969972109"/>
              </p:ext>
            </p:extLst>
          </p:nvPr>
        </p:nvGraphicFramePr>
        <p:xfrm>
          <a:off x="2056770" y="1778932"/>
          <a:ext cx="267460" cy="5052483"/>
        </p:xfrm>
        <a:graphic>
          <a:graphicData uri="http://schemas.openxmlformats.org/drawingml/2006/table">
            <a:tbl>
              <a:tblPr firstRow="1" bandRow="1">
                <a:tableStyleId>{5C22544A-7EE6-4342-B048-85BDC9FD1C3A}</a:tableStyleId>
              </a:tblPr>
              <a:tblGrid>
                <a:gridCol w="267460">
                  <a:extLst>
                    <a:ext uri="{9D8B030D-6E8A-4147-A177-3AD203B41FA5}">
                      <a16:colId xmlns:a16="http://schemas.microsoft.com/office/drawing/2014/main" val="3993545794"/>
                    </a:ext>
                  </a:extLst>
                </a:gridCol>
              </a:tblGrid>
              <a:tr h="1684161">
                <a:tc>
                  <a:txBody>
                    <a:bodyPr/>
                    <a:lstStyle/>
                    <a:p>
                      <a:pPr algn="ctr"/>
                      <a:r>
                        <a:rPr lang="en-US" sz="1800" b="1" kern="1200" dirty="0">
                          <a:solidFill>
                            <a:schemeClr val="tx1"/>
                          </a:solidFill>
                          <a:effectLst/>
                          <a:latin typeface="Times New Roman" panose="02020603050405020304" pitchFamily="18" charset="0"/>
                          <a:ea typeface="+mn-ea"/>
                          <a:cs typeface="Times New Roman" panose="02020603050405020304" pitchFamily="18" charset="0"/>
                        </a:rPr>
                        <a:t>Hoechst</a:t>
                      </a:r>
                      <a:endParaRPr lang="en-US" sz="1800" b="1" dirty="0">
                        <a:solidFill>
                          <a:schemeClr val="tx1"/>
                        </a:solidFill>
                        <a:latin typeface="Times New Roman" panose="02020603050405020304" pitchFamily="18" charset="0"/>
                        <a:cs typeface="Times New Roman" panose="02020603050405020304" pitchFamily="18" charset="0"/>
                      </a:endParaRPr>
                    </a:p>
                  </a:txBody>
                  <a:tcPr vert="vert270" anchor="ctr">
                    <a:noFill/>
                  </a:tcPr>
                </a:tc>
                <a:extLst>
                  <a:ext uri="{0D108BD9-81ED-4DB2-BD59-A6C34878D82A}">
                    <a16:rowId xmlns:a16="http://schemas.microsoft.com/office/drawing/2014/main" val="2487530120"/>
                  </a:ext>
                </a:extLst>
              </a:tr>
              <a:tr h="1684161">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YPet</a:t>
                      </a:r>
                    </a:p>
                  </a:txBody>
                  <a:tcPr vert="vert270" anchor="ctr">
                    <a:noFill/>
                  </a:tcPr>
                </a:tc>
                <a:extLst>
                  <a:ext uri="{0D108BD9-81ED-4DB2-BD59-A6C34878D82A}">
                    <a16:rowId xmlns:a16="http://schemas.microsoft.com/office/drawing/2014/main" val="935439569"/>
                  </a:ext>
                </a:extLst>
              </a:tr>
              <a:tr h="1684161">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Merged</a:t>
                      </a:r>
                    </a:p>
                  </a:txBody>
                  <a:tcPr vert="vert270" anchor="ctr">
                    <a:noFill/>
                  </a:tcPr>
                </a:tc>
                <a:extLst>
                  <a:ext uri="{0D108BD9-81ED-4DB2-BD59-A6C34878D82A}">
                    <a16:rowId xmlns:a16="http://schemas.microsoft.com/office/drawing/2014/main" val="3999146646"/>
                  </a:ext>
                </a:extLst>
              </a:tr>
            </a:tbl>
          </a:graphicData>
        </a:graphic>
      </p:graphicFrame>
      <p:sp>
        <p:nvSpPr>
          <p:cNvPr id="7" name="Title 1">
            <a:extLst>
              <a:ext uri="{FF2B5EF4-FFF2-40B4-BE49-F238E27FC236}">
                <a16:creationId xmlns:a16="http://schemas.microsoft.com/office/drawing/2014/main" id="{1D3ECD08-400C-4FED-91C6-B670E15CCE7F}"/>
              </a:ext>
            </a:extLst>
          </p:cNvPr>
          <p:cNvSpPr>
            <a:spLocks noGrp="1"/>
          </p:cNvSpPr>
          <p:nvPr>
            <p:ph type="title"/>
          </p:nvPr>
        </p:nvSpPr>
        <p:spPr>
          <a:xfrm>
            <a:off x="838200" y="341421"/>
            <a:ext cx="10515600" cy="1325563"/>
          </a:xfrm>
        </p:spPr>
        <p:txBody>
          <a:bodyPr anchor="t">
            <a:normAutofit/>
          </a:bodyPr>
          <a:lstStyle/>
          <a:p>
            <a:r>
              <a:rPr lang="en-US" sz="3200" b="1" dirty="0"/>
              <a:t>Results </a:t>
            </a:r>
            <a:br>
              <a:rPr lang="en-US" sz="3200" b="1" dirty="0"/>
            </a:br>
            <a:r>
              <a:rPr lang="en-US" sz="3200" b="1" dirty="0">
                <a:ea typeface="Times" panose="02020603050405020304" pitchFamily="18" charset="0"/>
                <a:cs typeface="Times New Roman" panose="02020603050405020304" pitchFamily="18" charset="0"/>
              </a:rPr>
              <a:t>Cellular Translocation of Nucleocapsid Protein</a:t>
            </a:r>
            <a:endParaRPr lang="en-US" sz="3200" b="1" dirty="0"/>
          </a:p>
        </p:txBody>
      </p:sp>
      <p:sp>
        <p:nvSpPr>
          <p:cNvPr id="3" name="Slide Number Placeholder 2">
            <a:extLst>
              <a:ext uri="{FF2B5EF4-FFF2-40B4-BE49-F238E27FC236}">
                <a16:creationId xmlns:a16="http://schemas.microsoft.com/office/drawing/2014/main" id="{6264B413-B1ED-490C-A97C-00A1F7F338F9}"/>
              </a:ext>
            </a:extLst>
          </p:cNvPr>
          <p:cNvSpPr>
            <a:spLocks noGrp="1"/>
          </p:cNvSpPr>
          <p:nvPr>
            <p:ph type="sldNum" sz="quarter" idx="12"/>
          </p:nvPr>
        </p:nvSpPr>
        <p:spPr/>
        <p:txBody>
          <a:bodyPr/>
          <a:lstStyle/>
          <a:p>
            <a:fld id="{8F5CE88E-89A4-4243-AB1D-44322647EED2}" type="slidenum">
              <a:rPr lang="en-US" smtClean="0"/>
              <a:t>41</a:t>
            </a:fld>
            <a:endParaRPr lang="en-US" dirty="0"/>
          </a:p>
        </p:txBody>
      </p:sp>
    </p:spTree>
    <p:extLst>
      <p:ext uri="{BB962C8B-B14F-4D97-AF65-F5344CB8AC3E}">
        <p14:creationId xmlns:p14="http://schemas.microsoft.com/office/powerpoint/2010/main" val="229118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1C786367-CDA0-4A20-8B00-3461D02D42CA}"/>
              </a:ext>
            </a:extLst>
          </p:cNvPr>
          <p:cNvSpPr/>
          <p:nvPr/>
        </p:nvSpPr>
        <p:spPr>
          <a:xfrm>
            <a:off x="6719772" y="1237129"/>
            <a:ext cx="5183721" cy="5255746"/>
          </a:xfrm>
          <a:prstGeom prst="roundRect">
            <a:avLst/>
          </a:prstGeom>
          <a:solidFill>
            <a:schemeClr val="accent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7971E-20E0-4CBF-9D56-140FDEDDD4A4}"/>
              </a:ext>
            </a:extLst>
          </p:cNvPr>
          <p:cNvSpPr>
            <a:spLocks noGrp="1"/>
          </p:cNvSpPr>
          <p:nvPr>
            <p:ph type="title"/>
          </p:nvPr>
        </p:nvSpPr>
        <p:spPr/>
        <p:txBody>
          <a:bodyPr anchor="t">
            <a:normAutofit/>
          </a:bodyPr>
          <a:lstStyle/>
          <a:p>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dirty="0"/>
          </a:p>
        </p:txBody>
      </p:sp>
      <p:grpSp>
        <p:nvGrpSpPr>
          <p:cNvPr id="44" name="Group 43">
            <a:extLst>
              <a:ext uri="{FF2B5EF4-FFF2-40B4-BE49-F238E27FC236}">
                <a16:creationId xmlns:a16="http://schemas.microsoft.com/office/drawing/2014/main" id="{7CB1732D-D38F-41DB-B830-BFB3BA2E8FE3}"/>
              </a:ext>
            </a:extLst>
          </p:cNvPr>
          <p:cNvGrpSpPr/>
          <p:nvPr/>
        </p:nvGrpSpPr>
        <p:grpSpPr>
          <a:xfrm>
            <a:off x="1613916" y="3030940"/>
            <a:ext cx="1052775" cy="1692865"/>
            <a:chOff x="1743008" y="2917309"/>
            <a:chExt cx="1052775" cy="1692865"/>
          </a:xfrm>
        </p:grpSpPr>
        <p:sp>
          <p:nvSpPr>
            <p:cNvPr id="5" name="Rectangle: Rounded Corners 4">
              <a:extLst>
                <a:ext uri="{FF2B5EF4-FFF2-40B4-BE49-F238E27FC236}">
                  <a16:creationId xmlns:a16="http://schemas.microsoft.com/office/drawing/2014/main" id="{727041A7-C88C-491D-BAC7-A6EE2BB00C34}"/>
                </a:ext>
              </a:extLst>
            </p:cNvPr>
            <p:cNvSpPr/>
            <p:nvPr/>
          </p:nvSpPr>
          <p:spPr>
            <a:xfrm>
              <a:off x="1810740" y="291730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9AF59247-3B9D-48BA-9608-C70AB1880617}"/>
                </a:ext>
              </a:extLst>
            </p:cNvPr>
            <p:cNvSpPr/>
            <p:nvPr/>
          </p:nvSpPr>
          <p:spPr>
            <a:xfrm>
              <a:off x="1743008" y="38952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5B3CA97-18C0-4999-AA70-99790FE02DB2}"/>
                </a:ext>
              </a:extLst>
            </p:cNvPr>
            <p:cNvSpPr/>
            <p:nvPr/>
          </p:nvSpPr>
          <p:spPr>
            <a:xfrm>
              <a:off x="1895408" y="40476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00C7F83-83F5-461C-8E8D-B27E585CE544}"/>
                </a:ext>
              </a:extLst>
            </p:cNvPr>
            <p:cNvSpPr/>
            <p:nvPr/>
          </p:nvSpPr>
          <p:spPr>
            <a:xfrm>
              <a:off x="1971694" y="422635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052413-B36E-4A5C-9445-4FBA0BA1E0AC}"/>
                </a:ext>
              </a:extLst>
            </p:cNvPr>
            <p:cNvSpPr/>
            <p:nvPr/>
          </p:nvSpPr>
          <p:spPr>
            <a:xfrm>
              <a:off x="1743008" y="3627097"/>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4AD737C-147F-4B19-BDE4-8222A1D05521}"/>
                </a:ext>
              </a:extLst>
            </p:cNvPr>
            <p:cNvSpPr/>
            <p:nvPr/>
          </p:nvSpPr>
          <p:spPr>
            <a:xfrm>
              <a:off x="2394940" y="3779497"/>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BC9C49A-AD29-4D9B-8303-8C84F468D013}"/>
                </a:ext>
              </a:extLst>
            </p:cNvPr>
            <p:cNvSpPr/>
            <p:nvPr/>
          </p:nvSpPr>
          <p:spPr>
            <a:xfrm>
              <a:off x="2052041" y="3931897"/>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E8A0725-B02C-4EAE-BEDB-0F759CD1A8B1}"/>
                </a:ext>
              </a:extLst>
            </p:cNvPr>
            <p:cNvCxnSpPr/>
            <p:nvPr/>
          </p:nvCxnSpPr>
          <p:spPr>
            <a:xfrm>
              <a:off x="2212905" y="3453531"/>
              <a:ext cx="0" cy="30762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B3C015A-02E6-4AC5-9C21-8F376551BD60}"/>
              </a:ext>
            </a:extLst>
          </p:cNvPr>
          <p:cNvCxnSpPr>
            <a:cxnSpLocks/>
            <a:stCxn id="16" idx="7"/>
          </p:cNvCxnSpPr>
          <p:nvPr/>
        </p:nvCxnSpPr>
        <p:spPr>
          <a:xfrm flipV="1">
            <a:off x="6078834" y="2438400"/>
            <a:ext cx="791866" cy="2105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858B99-7509-4207-A5FF-C03B1B9DC34F}"/>
              </a:ext>
            </a:extLst>
          </p:cNvPr>
          <p:cNvCxnSpPr>
            <a:cxnSpLocks/>
          </p:cNvCxnSpPr>
          <p:nvPr/>
        </p:nvCxnSpPr>
        <p:spPr>
          <a:xfrm flipV="1">
            <a:off x="6535552" y="3030940"/>
            <a:ext cx="3116448" cy="68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02A9F1D-A683-4057-9808-6C77ACB4B16C}"/>
              </a:ext>
            </a:extLst>
          </p:cNvPr>
          <p:cNvSpPr/>
          <p:nvPr/>
        </p:nvSpPr>
        <p:spPr>
          <a:xfrm>
            <a:off x="7040813" y="1690688"/>
            <a:ext cx="2358990" cy="1261681"/>
          </a:xfrm>
          <a:custGeom>
            <a:avLst/>
            <a:gdLst>
              <a:gd name="connsiteX0" fmla="*/ 0 w 2358990"/>
              <a:gd name="connsiteY0" fmla="*/ 630841 h 1261681"/>
              <a:gd name="connsiteX1" fmla="*/ 1179495 w 2358990"/>
              <a:gd name="connsiteY1" fmla="*/ 0 h 1261681"/>
              <a:gd name="connsiteX2" fmla="*/ 2358990 w 2358990"/>
              <a:gd name="connsiteY2" fmla="*/ 630841 h 1261681"/>
              <a:gd name="connsiteX3" fmla="*/ 1179495 w 2358990"/>
              <a:gd name="connsiteY3" fmla="*/ 1261682 h 1261681"/>
              <a:gd name="connsiteX4" fmla="*/ 0 w 2358990"/>
              <a:gd name="connsiteY4" fmla="*/ 630841 h 126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990" h="1261681" fill="none" extrusionOk="0">
                <a:moveTo>
                  <a:pt x="0" y="630841"/>
                </a:moveTo>
                <a:cubicBezTo>
                  <a:pt x="-157276" y="218002"/>
                  <a:pt x="507731" y="36766"/>
                  <a:pt x="1179495" y="0"/>
                </a:cubicBezTo>
                <a:cubicBezTo>
                  <a:pt x="1836236" y="6113"/>
                  <a:pt x="2386977" y="311048"/>
                  <a:pt x="2358990" y="630841"/>
                </a:cubicBezTo>
                <a:cubicBezTo>
                  <a:pt x="2240096" y="942811"/>
                  <a:pt x="1857041" y="1291858"/>
                  <a:pt x="1179495" y="1261682"/>
                </a:cubicBezTo>
                <a:cubicBezTo>
                  <a:pt x="480143" y="1326490"/>
                  <a:pt x="-17452" y="963238"/>
                  <a:pt x="0" y="630841"/>
                </a:cubicBezTo>
                <a:close/>
              </a:path>
              <a:path w="2358990" h="1261681" stroke="0" extrusionOk="0">
                <a:moveTo>
                  <a:pt x="0" y="630841"/>
                </a:moveTo>
                <a:cubicBezTo>
                  <a:pt x="74378" y="172964"/>
                  <a:pt x="572145" y="69072"/>
                  <a:pt x="1179495" y="0"/>
                </a:cubicBezTo>
                <a:cubicBezTo>
                  <a:pt x="1812748" y="-50562"/>
                  <a:pt x="2372681" y="290626"/>
                  <a:pt x="2358990" y="630841"/>
                </a:cubicBezTo>
                <a:cubicBezTo>
                  <a:pt x="2355873" y="945228"/>
                  <a:pt x="1701845" y="1319815"/>
                  <a:pt x="1179495" y="1261682"/>
                </a:cubicBezTo>
                <a:cubicBezTo>
                  <a:pt x="512782" y="1188295"/>
                  <a:pt x="43559" y="1042058"/>
                  <a:pt x="0" y="63084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Translocation</a:t>
            </a:r>
          </a:p>
          <a:p>
            <a:pPr algn="ctr"/>
            <a:r>
              <a:rPr lang="en-US" sz="1600" dirty="0">
                <a:solidFill>
                  <a:schemeClr val="tx1"/>
                </a:solidFill>
              </a:rPr>
              <a:t>*Phosphorylation</a:t>
            </a:r>
            <a:endParaRPr lang="en-US" sz="1400" dirty="0">
              <a:solidFill>
                <a:schemeClr val="tx1"/>
              </a:solidFill>
            </a:endParaRPr>
          </a:p>
        </p:txBody>
      </p:sp>
      <p:sp>
        <p:nvSpPr>
          <p:cNvPr id="47" name="Oval 46">
            <a:extLst>
              <a:ext uri="{FF2B5EF4-FFF2-40B4-BE49-F238E27FC236}">
                <a16:creationId xmlns:a16="http://schemas.microsoft.com/office/drawing/2014/main" id="{ADEA8C7A-EDC1-40F6-AD0F-FD1FE0BE1197}"/>
              </a:ext>
            </a:extLst>
          </p:cNvPr>
          <p:cNvSpPr/>
          <p:nvPr/>
        </p:nvSpPr>
        <p:spPr>
          <a:xfrm>
            <a:off x="9503125" y="1690688"/>
            <a:ext cx="2134141" cy="1390045"/>
          </a:xfrm>
          <a:custGeom>
            <a:avLst/>
            <a:gdLst>
              <a:gd name="connsiteX0" fmla="*/ 0 w 2134141"/>
              <a:gd name="connsiteY0" fmla="*/ 695023 h 1390045"/>
              <a:gd name="connsiteX1" fmla="*/ 1067071 w 2134141"/>
              <a:gd name="connsiteY1" fmla="*/ 0 h 1390045"/>
              <a:gd name="connsiteX2" fmla="*/ 2134142 w 2134141"/>
              <a:gd name="connsiteY2" fmla="*/ 695023 h 1390045"/>
              <a:gd name="connsiteX3" fmla="*/ 1067071 w 2134141"/>
              <a:gd name="connsiteY3" fmla="*/ 1390046 h 1390045"/>
              <a:gd name="connsiteX4" fmla="*/ 0 w 2134141"/>
              <a:gd name="connsiteY4" fmla="*/ 695023 h 13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141" h="1390045" fill="none" extrusionOk="0">
                <a:moveTo>
                  <a:pt x="0" y="695023"/>
                </a:moveTo>
                <a:cubicBezTo>
                  <a:pt x="-58666" y="255989"/>
                  <a:pt x="427150" y="-100313"/>
                  <a:pt x="1067071" y="0"/>
                </a:cubicBezTo>
                <a:cubicBezTo>
                  <a:pt x="1719695" y="77650"/>
                  <a:pt x="2146079" y="319417"/>
                  <a:pt x="2134142" y="695023"/>
                </a:cubicBezTo>
                <a:cubicBezTo>
                  <a:pt x="2137667" y="1052060"/>
                  <a:pt x="1594169" y="1338311"/>
                  <a:pt x="1067071" y="1390046"/>
                </a:cubicBezTo>
                <a:cubicBezTo>
                  <a:pt x="465958" y="1396729"/>
                  <a:pt x="29623" y="1160532"/>
                  <a:pt x="0" y="695023"/>
                </a:cubicBezTo>
                <a:close/>
              </a:path>
              <a:path w="2134141" h="1390045" stroke="0" extrusionOk="0">
                <a:moveTo>
                  <a:pt x="0" y="695023"/>
                </a:moveTo>
                <a:cubicBezTo>
                  <a:pt x="-87770" y="450533"/>
                  <a:pt x="549633" y="-62778"/>
                  <a:pt x="1067071" y="0"/>
                </a:cubicBezTo>
                <a:cubicBezTo>
                  <a:pt x="1677399" y="29908"/>
                  <a:pt x="2193705" y="267116"/>
                  <a:pt x="2134142" y="695023"/>
                </a:cubicBezTo>
                <a:cubicBezTo>
                  <a:pt x="2152258" y="988190"/>
                  <a:pt x="1703720" y="1430672"/>
                  <a:pt x="1067071" y="1390046"/>
                </a:cubicBezTo>
                <a:cubicBezTo>
                  <a:pt x="475943" y="1401921"/>
                  <a:pt x="-21655" y="1057589"/>
                  <a:pt x="0" y="695023"/>
                </a:cubicBezTo>
                <a:close/>
              </a:path>
            </a:pathLst>
          </a:custGeom>
          <a:solidFill>
            <a:schemeClr val="accent2">
              <a:lumMod val="60000"/>
              <a:lumOff val="40000"/>
            </a:schemeClr>
          </a:solidFill>
          <a:ln w="22225">
            <a:solidFill>
              <a:schemeClr val="tx1"/>
            </a:solidFill>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Disease Progression</a:t>
            </a:r>
          </a:p>
        </p:txBody>
      </p:sp>
      <p:sp>
        <p:nvSpPr>
          <p:cNvPr id="70" name="TextBox 69">
            <a:extLst>
              <a:ext uri="{FF2B5EF4-FFF2-40B4-BE49-F238E27FC236}">
                <a16:creationId xmlns:a16="http://schemas.microsoft.com/office/drawing/2014/main" id="{9AFA03B2-433D-431B-91B8-3D0F5DF95CAC}"/>
              </a:ext>
            </a:extLst>
          </p:cNvPr>
          <p:cNvSpPr txBox="1"/>
          <p:nvPr/>
        </p:nvSpPr>
        <p:spPr>
          <a:xfrm>
            <a:off x="1235765" y="2568315"/>
            <a:ext cx="1796527" cy="369332"/>
          </a:xfrm>
          <a:prstGeom prst="rect">
            <a:avLst/>
          </a:prstGeom>
          <a:noFill/>
        </p:spPr>
        <p:txBody>
          <a:bodyPr wrap="square" rtlCol="0">
            <a:spAutoFit/>
          </a:bodyPr>
          <a:lstStyle/>
          <a:p>
            <a:r>
              <a:rPr lang="en-US" dirty="0"/>
              <a:t>Protein Isoforms</a:t>
            </a:r>
          </a:p>
        </p:txBody>
      </p:sp>
      <p:sp>
        <p:nvSpPr>
          <p:cNvPr id="73" name="TextBox 72">
            <a:extLst>
              <a:ext uri="{FF2B5EF4-FFF2-40B4-BE49-F238E27FC236}">
                <a16:creationId xmlns:a16="http://schemas.microsoft.com/office/drawing/2014/main" id="{41BD2B0C-AF22-4E5C-B573-1DBD6C9E41F6}"/>
              </a:ext>
            </a:extLst>
          </p:cNvPr>
          <p:cNvSpPr txBox="1"/>
          <p:nvPr/>
        </p:nvSpPr>
        <p:spPr>
          <a:xfrm>
            <a:off x="3499556" y="1915548"/>
            <a:ext cx="3008730" cy="369332"/>
          </a:xfrm>
          <a:prstGeom prst="rect">
            <a:avLst/>
          </a:prstGeom>
          <a:noFill/>
        </p:spPr>
        <p:txBody>
          <a:bodyPr wrap="square" rtlCol="0">
            <a:spAutoFit/>
          </a:bodyPr>
          <a:lstStyle/>
          <a:p>
            <a:r>
              <a:rPr lang="en-US" dirty="0"/>
              <a:t>Protein-Protein  Interaction </a:t>
            </a:r>
          </a:p>
        </p:txBody>
      </p:sp>
      <p:sp>
        <p:nvSpPr>
          <p:cNvPr id="74" name="TextBox 73">
            <a:extLst>
              <a:ext uri="{FF2B5EF4-FFF2-40B4-BE49-F238E27FC236}">
                <a16:creationId xmlns:a16="http://schemas.microsoft.com/office/drawing/2014/main" id="{A25FF9F9-4F47-4551-9EBA-3002DC2C2739}"/>
              </a:ext>
            </a:extLst>
          </p:cNvPr>
          <p:cNvSpPr txBox="1"/>
          <p:nvPr/>
        </p:nvSpPr>
        <p:spPr>
          <a:xfrm>
            <a:off x="8289682" y="1239704"/>
            <a:ext cx="2358990" cy="461665"/>
          </a:xfrm>
          <a:prstGeom prst="rect">
            <a:avLst/>
          </a:prstGeom>
          <a:noFill/>
        </p:spPr>
        <p:txBody>
          <a:bodyPr wrap="square" rtlCol="0">
            <a:spAutoFit/>
          </a:bodyPr>
          <a:lstStyle/>
          <a:p>
            <a:r>
              <a:rPr lang="en-US" sz="2400" dirty="0"/>
              <a:t>Cellular Function</a:t>
            </a:r>
          </a:p>
        </p:txBody>
      </p:sp>
      <p:grpSp>
        <p:nvGrpSpPr>
          <p:cNvPr id="71" name="Group 70">
            <a:extLst>
              <a:ext uri="{FF2B5EF4-FFF2-40B4-BE49-F238E27FC236}">
                <a16:creationId xmlns:a16="http://schemas.microsoft.com/office/drawing/2014/main" id="{B8ED879F-71E5-41D0-A1B9-E79FCE6B58F6}"/>
              </a:ext>
            </a:extLst>
          </p:cNvPr>
          <p:cNvGrpSpPr/>
          <p:nvPr/>
        </p:nvGrpSpPr>
        <p:grpSpPr>
          <a:xfrm>
            <a:off x="3198972" y="2217126"/>
            <a:ext cx="3373968" cy="2948630"/>
            <a:chOff x="3198972" y="2217126"/>
            <a:chExt cx="3373968" cy="2948630"/>
          </a:xfrm>
        </p:grpSpPr>
        <p:grpSp>
          <p:nvGrpSpPr>
            <p:cNvPr id="49" name="Group 48">
              <a:extLst>
                <a:ext uri="{FF2B5EF4-FFF2-40B4-BE49-F238E27FC236}">
                  <a16:creationId xmlns:a16="http://schemas.microsoft.com/office/drawing/2014/main" id="{1AB6B51F-0986-432E-9787-E4AEBD9CC4A4}"/>
                </a:ext>
              </a:extLst>
            </p:cNvPr>
            <p:cNvGrpSpPr/>
            <p:nvPr/>
          </p:nvGrpSpPr>
          <p:grpSpPr>
            <a:xfrm>
              <a:off x="3198972" y="2217126"/>
              <a:ext cx="3373968" cy="2948630"/>
              <a:chOff x="3328064" y="2103495"/>
              <a:chExt cx="3373968" cy="2948630"/>
            </a:xfrm>
          </p:grpSpPr>
          <p:sp>
            <p:nvSpPr>
              <p:cNvPr id="16" name="Oval 15">
                <a:extLst>
                  <a:ext uri="{FF2B5EF4-FFF2-40B4-BE49-F238E27FC236}">
                    <a16:creationId xmlns:a16="http://schemas.microsoft.com/office/drawing/2014/main" id="{34CAEB2A-155D-4A6D-8070-957D0D3C6216}"/>
                  </a:ext>
                </a:extLst>
              </p:cNvPr>
              <p:cNvSpPr/>
              <p:nvPr/>
            </p:nvSpPr>
            <p:spPr>
              <a:xfrm>
                <a:off x="3328064" y="2103495"/>
                <a:ext cx="3373968" cy="2948630"/>
              </a:xfrm>
              <a:prstGeom prst="ellipse">
                <a:avLst/>
              </a:prstGeom>
              <a:solidFill>
                <a:schemeClr val="accent2">
                  <a:lumMod val="40000"/>
                  <a:lumOff val="6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Rectangle: Rounded Corners 33">
                <a:extLst>
                  <a:ext uri="{FF2B5EF4-FFF2-40B4-BE49-F238E27FC236}">
                    <a16:creationId xmlns:a16="http://schemas.microsoft.com/office/drawing/2014/main" id="{8012A124-78B6-4316-B50E-2D03411C7ECD}"/>
                  </a:ext>
                </a:extLst>
              </p:cNvPr>
              <p:cNvSpPr/>
              <p:nvPr/>
            </p:nvSpPr>
            <p:spPr>
              <a:xfrm>
                <a:off x="5457883" y="3483260"/>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BA16A567-B1A9-43C8-A517-C1797405CCE3}"/>
                  </a:ext>
                </a:extLst>
              </p:cNvPr>
              <p:cNvSpPr/>
              <p:nvPr/>
            </p:nvSpPr>
            <p:spPr>
              <a:xfrm>
                <a:off x="3893495" y="300545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FC603C1B-D2A7-406E-9479-677F2084491F}"/>
                  </a:ext>
                </a:extLst>
              </p:cNvPr>
              <p:cNvSpPr/>
              <p:nvPr/>
            </p:nvSpPr>
            <p:spPr>
              <a:xfrm>
                <a:off x="5048903" y="2705403"/>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C17226B-CB4B-45BE-A1E1-150FAFB70B6A}"/>
                  </a:ext>
                </a:extLst>
              </p:cNvPr>
              <p:cNvSpPr/>
              <p:nvPr/>
            </p:nvSpPr>
            <p:spPr>
              <a:xfrm>
                <a:off x="3962273" y="38670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9F266CD-C04F-4848-BC7B-29B38CD07DE8}"/>
                  </a:ext>
                </a:extLst>
              </p:cNvPr>
              <p:cNvSpPr/>
              <p:nvPr/>
            </p:nvSpPr>
            <p:spPr>
              <a:xfrm>
                <a:off x="4114673" y="40194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C09E90A0-5FBA-4323-86F5-4D6759B0F0DC}"/>
                  </a:ext>
                </a:extLst>
              </p:cNvPr>
              <p:cNvSpPr/>
              <p:nvPr/>
            </p:nvSpPr>
            <p:spPr>
              <a:xfrm>
                <a:off x="4190959" y="4198226"/>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2FD3E8-630F-4D04-8F47-DC2692BC24E2}"/>
                  </a:ext>
                </a:extLst>
              </p:cNvPr>
              <p:cNvSpPr/>
              <p:nvPr/>
            </p:nvSpPr>
            <p:spPr>
              <a:xfrm>
                <a:off x="3962273" y="3598971"/>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25D88A2-16A4-476C-81E5-8FCCCCCB8FD8}"/>
                  </a:ext>
                </a:extLst>
              </p:cNvPr>
              <p:cNvSpPr/>
              <p:nvPr/>
            </p:nvSpPr>
            <p:spPr>
              <a:xfrm>
                <a:off x="4614205" y="3751371"/>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48D249B-B9CF-4873-BA6F-573B7C54EEF0}"/>
                  </a:ext>
                </a:extLst>
              </p:cNvPr>
              <p:cNvSpPr/>
              <p:nvPr/>
            </p:nvSpPr>
            <p:spPr>
              <a:xfrm>
                <a:off x="4271306" y="3903771"/>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48624989-E637-4A19-9F54-7DA3E701D38E}"/>
                  </a:ext>
                </a:extLst>
              </p:cNvPr>
              <p:cNvSpPr/>
              <p:nvPr/>
            </p:nvSpPr>
            <p:spPr>
              <a:xfrm>
                <a:off x="5296601" y="3584669"/>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8391C97-88FB-4695-8006-E670F918D408}"/>
                  </a:ext>
                </a:extLst>
              </p:cNvPr>
              <p:cNvCxnSpPr>
                <a:cxnSpLocks/>
              </p:cNvCxnSpPr>
              <p:nvPr/>
            </p:nvCxnSpPr>
            <p:spPr>
              <a:xfrm flipV="1">
                <a:off x="4786362" y="300545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062262-BFAE-484A-9217-0BAF8B72E2DA}"/>
                  </a:ext>
                </a:extLst>
              </p:cNvPr>
              <p:cNvCxnSpPr>
                <a:cxnSpLocks/>
              </p:cNvCxnSpPr>
              <p:nvPr/>
            </p:nvCxnSpPr>
            <p:spPr>
              <a:xfrm flipV="1">
                <a:off x="4993334" y="3880016"/>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17B1924-10D3-4D95-A43A-D65C7B8BBC30}"/>
                  </a:ext>
                </a:extLst>
              </p:cNvPr>
              <p:cNvSpPr/>
              <p:nvPr/>
            </p:nvSpPr>
            <p:spPr>
              <a:xfrm>
                <a:off x="5296601" y="2865428"/>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E5F8113-2BF1-40D4-8C4E-2054C0099AEC}"/>
                  </a:ext>
                </a:extLst>
              </p:cNvPr>
              <p:cNvSpPr txBox="1"/>
              <p:nvPr/>
            </p:nvSpPr>
            <p:spPr>
              <a:xfrm>
                <a:off x="4281812" y="2186039"/>
                <a:ext cx="1749421" cy="461665"/>
              </a:xfrm>
              <a:prstGeom prst="rect">
                <a:avLst/>
              </a:prstGeom>
              <a:noFill/>
            </p:spPr>
            <p:txBody>
              <a:bodyPr wrap="square" rtlCol="0">
                <a:spAutoFit/>
              </a:bodyPr>
              <a:lstStyle/>
              <a:p>
                <a:r>
                  <a:rPr lang="en-US" sz="2400" dirty="0"/>
                  <a:t>K</a:t>
                </a:r>
                <a:r>
                  <a:rPr lang="en-US" sz="2400" baseline="-25000" dirty="0"/>
                  <a:t>D</a:t>
                </a:r>
              </a:p>
            </p:txBody>
          </p:sp>
        </p:grpSp>
        <p:cxnSp>
          <p:nvCxnSpPr>
            <p:cNvPr id="75" name="Straight Connector 74">
              <a:extLst>
                <a:ext uri="{FF2B5EF4-FFF2-40B4-BE49-F238E27FC236}">
                  <a16:creationId xmlns:a16="http://schemas.microsoft.com/office/drawing/2014/main" id="{32AC11E7-987C-40F2-AC4E-12DFBB7A7A14}"/>
                </a:ext>
              </a:extLst>
            </p:cNvPr>
            <p:cNvCxnSpPr>
              <a:cxnSpLocks/>
            </p:cNvCxnSpPr>
            <p:nvPr/>
          </p:nvCxnSpPr>
          <p:spPr>
            <a:xfrm flipV="1">
              <a:off x="4962070" y="4160458"/>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3F64A87-17A2-45F2-AD36-9F62E4883C3E}"/>
                </a:ext>
              </a:extLst>
            </p:cNvPr>
            <p:cNvCxnSpPr>
              <a:cxnSpLocks/>
            </p:cNvCxnSpPr>
            <p:nvPr/>
          </p:nvCxnSpPr>
          <p:spPr>
            <a:xfrm flipV="1">
              <a:off x="4843173" y="382519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6A5D028-E26C-4994-A2E9-4A52D894B7ED}"/>
              </a:ext>
            </a:extLst>
          </p:cNvPr>
          <p:cNvSpPr>
            <a:spLocks noGrp="1"/>
          </p:cNvSpPr>
          <p:nvPr>
            <p:ph type="sldNum" sz="quarter" idx="12"/>
          </p:nvPr>
        </p:nvSpPr>
        <p:spPr/>
        <p:txBody>
          <a:bodyPr/>
          <a:lstStyle/>
          <a:p>
            <a:fld id="{8F5CE88E-89A4-4243-AB1D-44322647EED2}" type="slidenum">
              <a:rPr lang="en-US" smtClean="0"/>
              <a:t>42</a:t>
            </a:fld>
            <a:endParaRPr lang="en-US" dirty="0"/>
          </a:p>
        </p:txBody>
      </p:sp>
    </p:spTree>
    <p:extLst>
      <p:ext uri="{BB962C8B-B14F-4D97-AF65-F5344CB8AC3E}">
        <p14:creationId xmlns:p14="http://schemas.microsoft.com/office/powerpoint/2010/main" val="276246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0" grpId="0" animBg="1"/>
      <p:bldP spid="47" grpId="0" animBg="1"/>
      <p:bldP spid="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1294D75-67E8-4C76-979E-FC1484F30407}"/>
              </a:ext>
            </a:extLst>
          </p:cNvPr>
          <p:cNvSpPr>
            <a:spLocks noGrp="1"/>
          </p:cNvSpPr>
          <p:nvPr>
            <p:ph idx="1"/>
          </p:nvPr>
        </p:nvSpPr>
        <p:spPr>
          <a:xfrm>
            <a:off x="838200" y="1825625"/>
            <a:ext cx="4741093" cy="4351338"/>
          </a:xfrm>
        </p:spPr>
        <p:txBody>
          <a:bodyPr>
            <a:normAutofit lnSpcReduction="10000"/>
          </a:bodyPr>
          <a:lstStyle/>
          <a:p>
            <a:r>
              <a:rPr lang="en-US" sz="2400" dirty="0"/>
              <a:t>Oligomerization of N protein is evaluated by qFRET K</a:t>
            </a:r>
            <a:r>
              <a:rPr lang="en-US" sz="2400" baseline="-25000" dirty="0"/>
              <a:t>D</a:t>
            </a:r>
            <a:r>
              <a:rPr lang="en-US" sz="2400" dirty="0"/>
              <a:t> of modified and unmodified N protein</a:t>
            </a:r>
          </a:p>
          <a:p>
            <a:pPr lvl="1"/>
            <a:endParaRPr lang="en-US" dirty="0"/>
          </a:p>
          <a:p>
            <a:pPr lvl="1"/>
            <a:r>
              <a:rPr lang="en-US" dirty="0"/>
              <a:t>Fusion proteins Cypet-N Protein and YPet-N Protein are setup for K</a:t>
            </a:r>
            <a:r>
              <a:rPr lang="en-US" baseline="-25000" dirty="0"/>
              <a:t>D </a:t>
            </a:r>
            <a:r>
              <a:rPr lang="en-US" dirty="0"/>
              <a:t>with and without SUMOylation modification</a:t>
            </a:r>
            <a:endParaRPr lang="en-US" baseline="-25000" dirty="0"/>
          </a:p>
          <a:p>
            <a:pPr marL="457200" lvl="1" indent="0">
              <a:buNone/>
            </a:pPr>
            <a:endParaRPr lang="en-US" dirty="0"/>
          </a:p>
          <a:p>
            <a:r>
              <a:rPr lang="en-US" sz="2400" dirty="0"/>
              <a:t>Method takes advantage of qFRET technique of mixed protein kinetics</a:t>
            </a:r>
          </a:p>
        </p:txBody>
      </p:sp>
      <p:graphicFrame>
        <p:nvGraphicFramePr>
          <p:cNvPr id="8" name="Table 8">
            <a:extLst>
              <a:ext uri="{FF2B5EF4-FFF2-40B4-BE49-F238E27FC236}">
                <a16:creationId xmlns:a16="http://schemas.microsoft.com/office/drawing/2014/main" id="{DA382C72-5F7E-46DB-8356-AB28271ACBC4}"/>
              </a:ext>
            </a:extLst>
          </p:cNvPr>
          <p:cNvGraphicFramePr>
            <a:graphicFrameLocks noGrp="1"/>
          </p:cNvGraphicFramePr>
          <p:nvPr>
            <p:extLst>
              <p:ext uri="{D42A27DB-BD31-4B8C-83A1-F6EECF244321}">
                <p14:modId xmlns:p14="http://schemas.microsoft.com/office/powerpoint/2010/main" val="1421908061"/>
              </p:ext>
            </p:extLst>
          </p:nvPr>
        </p:nvGraphicFramePr>
        <p:xfrm>
          <a:off x="6096000" y="1690688"/>
          <a:ext cx="5678716" cy="2194560"/>
        </p:xfrm>
        <a:graphic>
          <a:graphicData uri="http://schemas.openxmlformats.org/drawingml/2006/table">
            <a:tbl>
              <a:tblPr firstRow="1" bandRow="1">
                <a:tableStyleId>{5C22544A-7EE6-4342-B048-85BDC9FD1C3A}</a:tableStyleId>
              </a:tblPr>
              <a:tblGrid>
                <a:gridCol w="1419679">
                  <a:extLst>
                    <a:ext uri="{9D8B030D-6E8A-4147-A177-3AD203B41FA5}">
                      <a16:colId xmlns:a16="http://schemas.microsoft.com/office/drawing/2014/main" val="1943937147"/>
                    </a:ext>
                  </a:extLst>
                </a:gridCol>
                <a:gridCol w="1419679">
                  <a:extLst>
                    <a:ext uri="{9D8B030D-6E8A-4147-A177-3AD203B41FA5}">
                      <a16:colId xmlns:a16="http://schemas.microsoft.com/office/drawing/2014/main" val="8421831"/>
                    </a:ext>
                  </a:extLst>
                </a:gridCol>
                <a:gridCol w="1419679">
                  <a:extLst>
                    <a:ext uri="{9D8B030D-6E8A-4147-A177-3AD203B41FA5}">
                      <a16:colId xmlns:a16="http://schemas.microsoft.com/office/drawing/2014/main" val="124342402"/>
                    </a:ext>
                  </a:extLst>
                </a:gridCol>
                <a:gridCol w="1419679">
                  <a:extLst>
                    <a:ext uri="{9D8B030D-6E8A-4147-A177-3AD203B41FA5}">
                      <a16:colId xmlns:a16="http://schemas.microsoft.com/office/drawing/2014/main" val="1576927785"/>
                    </a:ext>
                  </a:extLst>
                </a:gridCol>
              </a:tblGrid>
              <a:tr h="306316">
                <a:tc gridSpan="2">
                  <a:txBody>
                    <a:bodyPr/>
                    <a:lstStyle/>
                    <a:p>
                      <a:pPr algn="ctr"/>
                      <a:r>
                        <a:rPr lang="en-US" dirty="0">
                          <a:solidFill>
                            <a:schemeClr val="tx1"/>
                          </a:solidFill>
                        </a:rPr>
                        <a:t>K</a:t>
                      </a:r>
                      <a:r>
                        <a:rPr lang="en-US" baseline="-25000" dirty="0">
                          <a:solidFill>
                            <a:schemeClr val="tx1"/>
                          </a:solidFill>
                        </a:rPr>
                        <a:t>D</a:t>
                      </a:r>
                      <a:r>
                        <a:rPr lang="en-US" dirty="0">
                          <a:solidFill>
                            <a:schemeClr val="tx1"/>
                          </a:solidFill>
                        </a:rPr>
                        <a:t> Reaction 1 – Native Unmodified</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dirty="0"/>
                    </a:p>
                  </a:txBody>
                  <a:tcPr/>
                </a:tc>
                <a:tc gridSpan="2">
                  <a:txBody>
                    <a:bodyPr/>
                    <a:lstStyle/>
                    <a:p>
                      <a:pPr algn="ctr"/>
                      <a:r>
                        <a:rPr lang="en-US" dirty="0">
                          <a:solidFill>
                            <a:schemeClr val="tx1"/>
                          </a:solidFill>
                        </a:rPr>
                        <a:t>K</a:t>
                      </a:r>
                      <a:r>
                        <a:rPr lang="en-US" baseline="-25000" dirty="0">
                          <a:solidFill>
                            <a:schemeClr val="tx1"/>
                          </a:solidFill>
                        </a:rPr>
                        <a:t>D</a:t>
                      </a:r>
                      <a:r>
                        <a:rPr lang="en-US" dirty="0">
                          <a:solidFill>
                            <a:schemeClr val="tx1"/>
                          </a:solidFill>
                        </a:rPr>
                        <a:t> Reaction 2 – SUMO Modified</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tc>
                <a:extLst>
                  <a:ext uri="{0D108BD9-81ED-4DB2-BD59-A6C34878D82A}">
                    <a16:rowId xmlns:a16="http://schemas.microsoft.com/office/drawing/2014/main" val="211585761"/>
                  </a:ext>
                </a:extLst>
              </a:tr>
              <a:tr h="765790">
                <a:tc>
                  <a:txBody>
                    <a:bodyPr/>
                    <a:lstStyle/>
                    <a:p>
                      <a:pPr algn="ctr"/>
                      <a:r>
                        <a:rPr lang="en-US" dirty="0">
                          <a:solidFill>
                            <a:schemeClr val="tx1"/>
                          </a:solidFill>
                        </a:rPr>
                        <a:t>CyPet-N Protein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YPet-N Protein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SUMOylated CyPet-N Protein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SUMOylated YPet-N Protein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134571"/>
                  </a:ext>
                </a:extLst>
              </a:tr>
              <a:tr h="572589">
                <a:tc gridSpan="2">
                  <a:txBody>
                    <a:bodyPr/>
                    <a:lstStyle/>
                    <a:p>
                      <a:pPr algn="ctr"/>
                      <a:r>
                        <a:rPr lang="en-US" b="1" dirty="0">
                          <a:solidFill>
                            <a:schemeClr val="tx1"/>
                          </a:solidFill>
                        </a:rPr>
                        <a:t>qFRET K</a:t>
                      </a:r>
                      <a:r>
                        <a:rPr lang="en-US" b="1" baseline="-25000" dirty="0">
                          <a:solidFill>
                            <a:schemeClr val="tx1"/>
                          </a:solidFill>
                        </a:rPr>
                        <a:t>D</a:t>
                      </a:r>
                      <a:r>
                        <a:rPr lang="en-US" b="1" dirty="0">
                          <a:solidFill>
                            <a:schemeClr val="tx1"/>
                          </a:solidFill>
                        </a:rPr>
                        <a:t> of unmodified target proteins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hMerge="1">
                  <a:txBody>
                    <a:bodyPr/>
                    <a:lstStyle/>
                    <a:p>
                      <a:pPr algn="ctr"/>
                      <a:endParaRPr lang="en-US"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qFRET K</a:t>
                      </a:r>
                      <a:r>
                        <a:rPr lang="en-US" b="1" baseline="-25000" dirty="0">
                          <a:solidFill>
                            <a:schemeClr val="tx1"/>
                          </a:solidFill>
                        </a:rPr>
                        <a:t>D</a:t>
                      </a:r>
                      <a:r>
                        <a:rPr lang="en-US" b="1" dirty="0">
                          <a:solidFill>
                            <a:schemeClr val="tx1"/>
                          </a:solidFill>
                        </a:rPr>
                        <a:t> of modified target proteins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1200457530"/>
                  </a:ext>
                </a:extLst>
              </a:tr>
            </a:tbl>
          </a:graphicData>
        </a:graphic>
      </p:graphicFrame>
      <p:sp>
        <p:nvSpPr>
          <p:cNvPr id="18" name="Oval 17">
            <a:extLst>
              <a:ext uri="{FF2B5EF4-FFF2-40B4-BE49-F238E27FC236}">
                <a16:creationId xmlns:a16="http://schemas.microsoft.com/office/drawing/2014/main" id="{83963483-C44F-4A08-926D-20422072C48A}"/>
              </a:ext>
            </a:extLst>
          </p:cNvPr>
          <p:cNvSpPr/>
          <p:nvPr/>
        </p:nvSpPr>
        <p:spPr>
          <a:xfrm>
            <a:off x="7276742" y="4208327"/>
            <a:ext cx="1126841" cy="797511"/>
          </a:xfrm>
          <a:prstGeom prst="ellipse">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entagon 18">
            <a:extLst>
              <a:ext uri="{FF2B5EF4-FFF2-40B4-BE49-F238E27FC236}">
                <a16:creationId xmlns:a16="http://schemas.microsoft.com/office/drawing/2014/main" id="{7A604B46-942B-45C6-AA89-E5C4F6BCCED1}"/>
              </a:ext>
            </a:extLst>
          </p:cNvPr>
          <p:cNvSpPr/>
          <p:nvPr/>
        </p:nvSpPr>
        <p:spPr>
          <a:xfrm rot="3094559">
            <a:off x="7912944" y="4128885"/>
            <a:ext cx="1200731" cy="843764"/>
          </a:xfrm>
          <a:prstGeom prst="pentagon">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E42D157-52BD-4D29-BA17-F0B8D3FA1A4C}"/>
              </a:ext>
            </a:extLst>
          </p:cNvPr>
          <p:cNvSpPr/>
          <p:nvPr/>
        </p:nvSpPr>
        <p:spPr>
          <a:xfrm rot="20968636">
            <a:off x="9328481" y="4039704"/>
            <a:ext cx="1360174" cy="908473"/>
          </a:xfrm>
          <a:prstGeom prst="ellipse">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entagon 20">
            <a:extLst>
              <a:ext uri="{FF2B5EF4-FFF2-40B4-BE49-F238E27FC236}">
                <a16:creationId xmlns:a16="http://schemas.microsoft.com/office/drawing/2014/main" id="{8A64F64B-1725-4978-B792-7D2D65345E8F}"/>
              </a:ext>
            </a:extLst>
          </p:cNvPr>
          <p:cNvSpPr/>
          <p:nvPr/>
        </p:nvSpPr>
        <p:spPr>
          <a:xfrm rot="17997236">
            <a:off x="8794354" y="4053599"/>
            <a:ext cx="1252203" cy="1006279"/>
          </a:xfrm>
          <a:prstGeom prst="pentagon">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3FA2AED-1BF8-4DC7-9E53-04C8FBDEC1A9}"/>
              </a:ext>
            </a:extLst>
          </p:cNvPr>
          <p:cNvCxnSpPr/>
          <p:nvPr/>
        </p:nvCxnSpPr>
        <p:spPr>
          <a:xfrm flipH="1">
            <a:off x="7475313" y="5279562"/>
            <a:ext cx="1313411" cy="42257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48B372A-62F6-4563-98FF-74133DD71649}"/>
              </a:ext>
            </a:extLst>
          </p:cNvPr>
          <p:cNvCxnSpPr>
            <a:cxnSpLocks/>
          </p:cNvCxnSpPr>
          <p:nvPr/>
        </p:nvCxnSpPr>
        <p:spPr>
          <a:xfrm>
            <a:off x="9237919" y="5294174"/>
            <a:ext cx="1208678" cy="35243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5A63DC-1922-4EE8-9411-1E14358440C6}"/>
              </a:ext>
            </a:extLst>
          </p:cNvPr>
          <p:cNvSpPr txBox="1"/>
          <p:nvPr/>
        </p:nvSpPr>
        <p:spPr>
          <a:xfrm>
            <a:off x="9670998" y="5142481"/>
            <a:ext cx="2404484" cy="369332"/>
          </a:xfrm>
          <a:prstGeom prst="rect">
            <a:avLst/>
          </a:prstGeom>
          <a:noFill/>
        </p:spPr>
        <p:txBody>
          <a:bodyPr wrap="square" rtlCol="0">
            <a:spAutoFit/>
          </a:bodyPr>
          <a:lstStyle/>
          <a:p>
            <a:r>
              <a:rPr lang="en-US" dirty="0"/>
              <a:t>SUMOylated qFRET K</a:t>
            </a:r>
            <a:r>
              <a:rPr lang="en-US" baseline="-25000" dirty="0"/>
              <a:t>D</a:t>
            </a:r>
          </a:p>
        </p:txBody>
      </p:sp>
      <p:sp>
        <p:nvSpPr>
          <p:cNvPr id="28" name="TextBox 27">
            <a:extLst>
              <a:ext uri="{FF2B5EF4-FFF2-40B4-BE49-F238E27FC236}">
                <a16:creationId xmlns:a16="http://schemas.microsoft.com/office/drawing/2014/main" id="{802A6584-51DF-4B74-9DC3-31C55C1E1AE6}"/>
              </a:ext>
            </a:extLst>
          </p:cNvPr>
          <p:cNvSpPr txBox="1"/>
          <p:nvPr/>
        </p:nvSpPr>
        <p:spPr>
          <a:xfrm>
            <a:off x="6843582" y="5026145"/>
            <a:ext cx="2211186" cy="369332"/>
          </a:xfrm>
          <a:prstGeom prst="rect">
            <a:avLst/>
          </a:prstGeom>
          <a:noFill/>
        </p:spPr>
        <p:txBody>
          <a:bodyPr wrap="square" rtlCol="0">
            <a:spAutoFit/>
          </a:bodyPr>
          <a:lstStyle/>
          <a:p>
            <a:r>
              <a:rPr lang="en-US" dirty="0"/>
              <a:t>Native qFRET Kd</a:t>
            </a:r>
          </a:p>
        </p:txBody>
      </p:sp>
      <p:sp>
        <p:nvSpPr>
          <p:cNvPr id="29" name="TextBox 28">
            <a:extLst>
              <a:ext uri="{FF2B5EF4-FFF2-40B4-BE49-F238E27FC236}">
                <a16:creationId xmlns:a16="http://schemas.microsoft.com/office/drawing/2014/main" id="{2C150211-9220-46B2-9C76-5DA413BBD7C2}"/>
              </a:ext>
            </a:extLst>
          </p:cNvPr>
          <p:cNvSpPr txBox="1"/>
          <p:nvPr/>
        </p:nvSpPr>
        <p:spPr>
          <a:xfrm>
            <a:off x="5858446" y="5680149"/>
            <a:ext cx="2930278" cy="400110"/>
          </a:xfrm>
          <a:prstGeom prst="rect">
            <a:avLst/>
          </a:prstGeom>
          <a:noFill/>
        </p:spPr>
        <p:txBody>
          <a:bodyPr wrap="square" rtlCol="0">
            <a:spAutoFit/>
          </a:bodyPr>
          <a:lstStyle/>
          <a:p>
            <a:r>
              <a:rPr lang="en-US" sz="2000" b="1" dirty="0"/>
              <a:t>K</a:t>
            </a:r>
            <a:r>
              <a:rPr lang="en-US" sz="2000" b="1" baseline="-25000" dirty="0"/>
              <a:t>D</a:t>
            </a:r>
            <a:r>
              <a:rPr lang="en-US" sz="2000" b="1" dirty="0"/>
              <a:t> N-Protein unmodified</a:t>
            </a:r>
          </a:p>
        </p:txBody>
      </p:sp>
      <p:sp>
        <p:nvSpPr>
          <p:cNvPr id="30" name="TextBox 29">
            <a:extLst>
              <a:ext uri="{FF2B5EF4-FFF2-40B4-BE49-F238E27FC236}">
                <a16:creationId xmlns:a16="http://schemas.microsoft.com/office/drawing/2014/main" id="{9C39E15F-AA03-4B57-8C7C-3B98DC3E3A0C}"/>
              </a:ext>
            </a:extLst>
          </p:cNvPr>
          <p:cNvSpPr txBox="1"/>
          <p:nvPr/>
        </p:nvSpPr>
        <p:spPr>
          <a:xfrm>
            <a:off x="9305431" y="5701113"/>
            <a:ext cx="2930278" cy="400110"/>
          </a:xfrm>
          <a:prstGeom prst="rect">
            <a:avLst/>
          </a:prstGeom>
          <a:noFill/>
        </p:spPr>
        <p:txBody>
          <a:bodyPr wrap="square" rtlCol="0">
            <a:spAutoFit/>
          </a:bodyPr>
          <a:lstStyle/>
          <a:p>
            <a:r>
              <a:rPr lang="en-US" sz="2000" b="1" dirty="0"/>
              <a:t>K</a:t>
            </a:r>
            <a:r>
              <a:rPr lang="en-US" sz="2000" b="1" baseline="-25000" dirty="0"/>
              <a:t>D </a:t>
            </a:r>
            <a:r>
              <a:rPr lang="en-US" sz="2000" b="1" dirty="0"/>
              <a:t>N-Protein Modified</a:t>
            </a:r>
          </a:p>
        </p:txBody>
      </p:sp>
      <p:sp>
        <p:nvSpPr>
          <p:cNvPr id="17" name="Title 1">
            <a:extLst>
              <a:ext uri="{FF2B5EF4-FFF2-40B4-BE49-F238E27FC236}">
                <a16:creationId xmlns:a16="http://schemas.microsoft.com/office/drawing/2014/main" id="{6749A833-76D9-43DF-9842-279F5824E1BD}"/>
              </a:ext>
            </a:extLst>
          </p:cNvPr>
          <p:cNvSpPr>
            <a:spLocks noGrp="1"/>
          </p:cNvSpPr>
          <p:nvPr>
            <p:ph type="title"/>
          </p:nvPr>
        </p:nvSpPr>
        <p:spPr>
          <a:xfrm>
            <a:off x="838200" y="365125"/>
            <a:ext cx="10802938" cy="1325563"/>
          </a:xfrm>
        </p:spPr>
        <p:txBody>
          <a:bodyPr anchor="t">
            <a:normAutofit fontScale="90000"/>
          </a:bodyPr>
          <a:lstStyle/>
          <a:p>
            <a:r>
              <a:rPr lang="en-US" sz="3600" b="1" dirty="0">
                <a:ea typeface="Times" panose="02020603050405020304" pitchFamily="18" charset="0"/>
                <a:cs typeface="Times New Roman" panose="02020603050405020304" pitchFamily="18" charset="0"/>
              </a:rPr>
              <a:t>SUMO1 modified N protein – affinity investigation by qFRET K</a:t>
            </a:r>
            <a:r>
              <a:rPr lang="en-US" sz="3600" b="1" baseline="-25000" dirty="0">
                <a:ea typeface="Times" panose="02020603050405020304" pitchFamily="18" charset="0"/>
                <a:cs typeface="Times New Roman" panose="02020603050405020304" pitchFamily="18" charset="0"/>
              </a:rPr>
              <a:t>D</a:t>
            </a:r>
            <a:br>
              <a:rPr lang="en-US" sz="3200" b="1" baseline="-25000" dirty="0">
                <a:ea typeface="Times" panose="02020603050405020304" pitchFamily="18" charset="0"/>
                <a:cs typeface="Times New Roman" panose="02020603050405020304" pitchFamily="18" charset="0"/>
              </a:rPr>
            </a:br>
            <a:endParaRPr lang="en-US" sz="3200" b="1" dirty="0"/>
          </a:p>
        </p:txBody>
      </p:sp>
      <p:sp>
        <p:nvSpPr>
          <p:cNvPr id="7" name="Slide Number Placeholder 6">
            <a:extLst>
              <a:ext uri="{FF2B5EF4-FFF2-40B4-BE49-F238E27FC236}">
                <a16:creationId xmlns:a16="http://schemas.microsoft.com/office/drawing/2014/main" id="{DB811521-8FEB-438A-A68D-0EF3906EA318}"/>
              </a:ext>
            </a:extLst>
          </p:cNvPr>
          <p:cNvSpPr>
            <a:spLocks noGrp="1"/>
          </p:cNvSpPr>
          <p:nvPr>
            <p:ph type="sldNum" sz="quarter" idx="12"/>
          </p:nvPr>
        </p:nvSpPr>
        <p:spPr/>
        <p:txBody>
          <a:bodyPr/>
          <a:lstStyle/>
          <a:p>
            <a:fld id="{8F5CE88E-89A4-4243-AB1D-44322647EED2}" type="slidenum">
              <a:rPr lang="en-US" smtClean="0"/>
              <a:t>43</a:t>
            </a:fld>
            <a:endParaRPr lang="en-US" dirty="0"/>
          </a:p>
        </p:txBody>
      </p:sp>
    </p:spTree>
    <p:extLst>
      <p:ext uri="{BB962C8B-B14F-4D97-AF65-F5344CB8AC3E}">
        <p14:creationId xmlns:p14="http://schemas.microsoft.com/office/powerpoint/2010/main" val="103137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endCondLst>
                                    <p:cond evt="onNext" delay="0">
                                      <p:tgtEl>
                                        <p:sldTgt/>
                                      </p:tgtEl>
                                    </p:cond>
                                  </p:end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par>
                                <p:cTn id="11" presetID="32" presetClass="emph" presetSubtype="0" repeatCount="indefinite" fill="hold" grpId="0" nodeType="withEffect">
                                  <p:stCondLst>
                                    <p:cond delay="0"/>
                                  </p:stCondLst>
                                  <p:endCondLst>
                                    <p:cond evt="onNext" delay="0">
                                      <p:tgtEl>
                                        <p:sldTgt/>
                                      </p:tgtEl>
                                    </p:cond>
                                  </p:endCondLst>
                                  <p:childTnLst>
                                    <p:animRot by="120000">
                                      <p:cBhvr>
                                        <p:cTn id="12" dur="100" fill="hold">
                                          <p:stCondLst>
                                            <p:cond delay="0"/>
                                          </p:stCondLst>
                                        </p:cTn>
                                        <p:tgtEl>
                                          <p:spTgt spid="18"/>
                                        </p:tgtEl>
                                        <p:attrNameLst>
                                          <p:attrName>r</p:attrName>
                                        </p:attrNameLst>
                                      </p:cBhvr>
                                    </p:animRot>
                                    <p:animRot by="-240000">
                                      <p:cBhvr>
                                        <p:cTn id="13" dur="200" fill="hold">
                                          <p:stCondLst>
                                            <p:cond delay="200"/>
                                          </p:stCondLst>
                                        </p:cTn>
                                        <p:tgtEl>
                                          <p:spTgt spid="18"/>
                                        </p:tgtEl>
                                        <p:attrNameLst>
                                          <p:attrName>r</p:attrName>
                                        </p:attrNameLst>
                                      </p:cBhvr>
                                    </p:animRot>
                                    <p:animRot by="240000">
                                      <p:cBhvr>
                                        <p:cTn id="14" dur="200" fill="hold">
                                          <p:stCondLst>
                                            <p:cond delay="400"/>
                                          </p:stCondLst>
                                        </p:cTn>
                                        <p:tgtEl>
                                          <p:spTgt spid="18"/>
                                        </p:tgtEl>
                                        <p:attrNameLst>
                                          <p:attrName>r</p:attrName>
                                        </p:attrNameLst>
                                      </p:cBhvr>
                                    </p:animRot>
                                    <p:animRot by="-240000">
                                      <p:cBhvr>
                                        <p:cTn id="15" dur="200" fill="hold">
                                          <p:stCondLst>
                                            <p:cond delay="600"/>
                                          </p:stCondLst>
                                        </p:cTn>
                                        <p:tgtEl>
                                          <p:spTgt spid="18"/>
                                        </p:tgtEl>
                                        <p:attrNameLst>
                                          <p:attrName>r</p:attrName>
                                        </p:attrNameLst>
                                      </p:cBhvr>
                                    </p:animRot>
                                    <p:animRot by="120000">
                                      <p:cBhvr>
                                        <p:cTn id="16" dur="200" fill="hold">
                                          <p:stCondLst>
                                            <p:cond delay="800"/>
                                          </p:stCondLst>
                                        </p:cTn>
                                        <p:tgtEl>
                                          <p:spTgt spid="18"/>
                                        </p:tgtEl>
                                        <p:attrNameLst>
                                          <p:attrName>r</p:attrName>
                                        </p:attrNameLst>
                                      </p:cBhvr>
                                    </p:animRot>
                                  </p:childTnLst>
                                </p:cTn>
                              </p:par>
                              <p:par>
                                <p:cTn id="17" presetID="32" presetClass="emph" presetSubtype="0" repeatCount="indefinite" fill="hold" grpId="0" nodeType="withEffect">
                                  <p:stCondLst>
                                    <p:cond delay="0"/>
                                  </p:stCondLst>
                                  <p:endCondLst>
                                    <p:cond evt="onNext" delay="0">
                                      <p:tgtEl>
                                        <p:sldTgt/>
                                      </p:tgtEl>
                                    </p:cond>
                                  </p:endCondLst>
                                  <p:childTnLst>
                                    <p:animRot by="120000">
                                      <p:cBhvr>
                                        <p:cTn id="18" dur="100" fill="hold">
                                          <p:stCondLst>
                                            <p:cond delay="0"/>
                                          </p:stCondLst>
                                        </p:cTn>
                                        <p:tgtEl>
                                          <p:spTgt spid="21"/>
                                        </p:tgtEl>
                                        <p:attrNameLst>
                                          <p:attrName>r</p:attrName>
                                        </p:attrNameLst>
                                      </p:cBhvr>
                                    </p:animRot>
                                    <p:animRot by="-240000">
                                      <p:cBhvr>
                                        <p:cTn id="19" dur="200" fill="hold">
                                          <p:stCondLst>
                                            <p:cond delay="200"/>
                                          </p:stCondLst>
                                        </p:cTn>
                                        <p:tgtEl>
                                          <p:spTgt spid="21"/>
                                        </p:tgtEl>
                                        <p:attrNameLst>
                                          <p:attrName>r</p:attrName>
                                        </p:attrNameLst>
                                      </p:cBhvr>
                                    </p:animRot>
                                    <p:animRot by="240000">
                                      <p:cBhvr>
                                        <p:cTn id="20" dur="200" fill="hold">
                                          <p:stCondLst>
                                            <p:cond delay="400"/>
                                          </p:stCondLst>
                                        </p:cTn>
                                        <p:tgtEl>
                                          <p:spTgt spid="21"/>
                                        </p:tgtEl>
                                        <p:attrNameLst>
                                          <p:attrName>r</p:attrName>
                                        </p:attrNameLst>
                                      </p:cBhvr>
                                    </p:animRot>
                                    <p:animRot by="-240000">
                                      <p:cBhvr>
                                        <p:cTn id="21" dur="200" fill="hold">
                                          <p:stCondLst>
                                            <p:cond delay="600"/>
                                          </p:stCondLst>
                                        </p:cTn>
                                        <p:tgtEl>
                                          <p:spTgt spid="21"/>
                                        </p:tgtEl>
                                        <p:attrNameLst>
                                          <p:attrName>r</p:attrName>
                                        </p:attrNameLst>
                                      </p:cBhvr>
                                    </p:animRot>
                                    <p:animRot by="120000">
                                      <p:cBhvr>
                                        <p:cTn id="22" dur="200" fill="hold">
                                          <p:stCondLst>
                                            <p:cond delay="800"/>
                                          </p:stCondLst>
                                        </p:cTn>
                                        <p:tgtEl>
                                          <p:spTgt spid="21"/>
                                        </p:tgtEl>
                                        <p:attrNameLst>
                                          <p:attrName>r</p:attrName>
                                        </p:attrNameLst>
                                      </p:cBhvr>
                                    </p:animRot>
                                  </p:childTnLst>
                                </p:cTn>
                              </p:par>
                              <p:par>
                                <p:cTn id="23" presetID="32" presetClass="emph" presetSubtype="0" repeatCount="indefinite" fill="hold" grpId="0" nodeType="withEffect">
                                  <p:stCondLst>
                                    <p:cond delay="0"/>
                                  </p:stCondLst>
                                  <p:endCondLst>
                                    <p:cond evt="onNext" delay="0">
                                      <p:tgtEl>
                                        <p:sldTgt/>
                                      </p:tgtEl>
                                    </p:cond>
                                  </p:endCondLst>
                                  <p:childTnLst>
                                    <p:animRot by="120000">
                                      <p:cBhvr>
                                        <p:cTn id="24" dur="100" fill="hold">
                                          <p:stCondLst>
                                            <p:cond delay="0"/>
                                          </p:stCondLst>
                                        </p:cTn>
                                        <p:tgtEl>
                                          <p:spTgt spid="20"/>
                                        </p:tgtEl>
                                        <p:attrNameLst>
                                          <p:attrName>r</p:attrName>
                                        </p:attrNameLst>
                                      </p:cBhvr>
                                    </p:animRot>
                                    <p:animRot by="-240000">
                                      <p:cBhvr>
                                        <p:cTn id="25" dur="200" fill="hold">
                                          <p:stCondLst>
                                            <p:cond delay="200"/>
                                          </p:stCondLst>
                                        </p:cTn>
                                        <p:tgtEl>
                                          <p:spTgt spid="20"/>
                                        </p:tgtEl>
                                        <p:attrNameLst>
                                          <p:attrName>r</p:attrName>
                                        </p:attrNameLst>
                                      </p:cBhvr>
                                    </p:animRot>
                                    <p:animRot by="240000">
                                      <p:cBhvr>
                                        <p:cTn id="26" dur="200" fill="hold">
                                          <p:stCondLst>
                                            <p:cond delay="400"/>
                                          </p:stCondLst>
                                        </p:cTn>
                                        <p:tgtEl>
                                          <p:spTgt spid="20"/>
                                        </p:tgtEl>
                                        <p:attrNameLst>
                                          <p:attrName>r</p:attrName>
                                        </p:attrNameLst>
                                      </p:cBhvr>
                                    </p:animRot>
                                    <p:animRot by="-240000">
                                      <p:cBhvr>
                                        <p:cTn id="27" dur="200" fill="hold">
                                          <p:stCondLst>
                                            <p:cond delay="600"/>
                                          </p:stCondLst>
                                        </p:cTn>
                                        <p:tgtEl>
                                          <p:spTgt spid="20"/>
                                        </p:tgtEl>
                                        <p:attrNameLst>
                                          <p:attrName>r</p:attrName>
                                        </p:attrNameLst>
                                      </p:cBhvr>
                                    </p:animRot>
                                    <p:animRot by="120000">
                                      <p:cBhvr>
                                        <p:cTn id="28" dur="200" fill="hold">
                                          <p:stCondLst>
                                            <p:cond delay="800"/>
                                          </p:stCondLst>
                                        </p:cTn>
                                        <p:tgtEl>
                                          <p:spTgt spid="2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A739EC19-78A2-41EA-A100-89E5BD797020}"/>
              </a:ext>
            </a:extLst>
          </p:cNvPr>
          <p:cNvGraphicFramePr>
            <a:graphicFrameLocks noGrp="1"/>
          </p:cNvGraphicFramePr>
          <p:nvPr>
            <p:extLst>
              <p:ext uri="{D42A27DB-BD31-4B8C-83A1-F6EECF244321}">
                <p14:modId xmlns:p14="http://schemas.microsoft.com/office/powerpoint/2010/main" val="1327323853"/>
              </p:ext>
            </p:extLst>
          </p:nvPr>
        </p:nvGraphicFramePr>
        <p:xfrm>
          <a:off x="1166872" y="4140664"/>
          <a:ext cx="9858255" cy="2515960"/>
        </p:xfrm>
        <a:graphic>
          <a:graphicData uri="http://schemas.openxmlformats.org/drawingml/2006/table">
            <a:tbl>
              <a:tblPr firstRow="1" bandRow="1">
                <a:tableStyleId>{5C22544A-7EE6-4342-B048-85BDC9FD1C3A}</a:tableStyleId>
              </a:tblPr>
              <a:tblGrid>
                <a:gridCol w="3932473">
                  <a:extLst>
                    <a:ext uri="{9D8B030D-6E8A-4147-A177-3AD203B41FA5}">
                      <a16:colId xmlns:a16="http://schemas.microsoft.com/office/drawing/2014/main" val="1871922719"/>
                    </a:ext>
                  </a:extLst>
                </a:gridCol>
                <a:gridCol w="3001084">
                  <a:extLst>
                    <a:ext uri="{9D8B030D-6E8A-4147-A177-3AD203B41FA5}">
                      <a16:colId xmlns:a16="http://schemas.microsoft.com/office/drawing/2014/main" val="4078469919"/>
                    </a:ext>
                  </a:extLst>
                </a:gridCol>
                <a:gridCol w="2924698">
                  <a:extLst>
                    <a:ext uri="{9D8B030D-6E8A-4147-A177-3AD203B41FA5}">
                      <a16:colId xmlns:a16="http://schemas.microsoft.com/office/drawing/2014/main" val="1010642714"/>
                    </a:ext>
                  </a:extLst>
                </a:gridCol>
              </a:tblGrid>
              <a:tr h="465500">
                <a:tc>
                  <a:txBody>
                    <a:bodyPr/>
                    <a:lstStyle/>
                    <a:p>
                      <a:pPr algn="ct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Un-Modified Wt N Protein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Modified Wt N Protein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01179719"/>
                  </a:ext>
                </a:extLst>
              </a:tr>
              <a:tr h="366062">
                <a:tc>
                  <a:txBody>
                    <a:bodyPr/>
                    <a:lstStyle/>
                    <a:p>
                      <a:pPr algn="ctr"/>
                      <a:r>
                        <a:rPr lang="en-US" sz="2000" dirty="0">
                          <a:latin typeface="Times New Roman" panose="02020603050405020304" pitchFamily="18" charset="0"/>
                          <a:cs typeface="Times New Roman" panose="02020603050405020304" pitchFamily="18" charset="0"/>
                        </a:rPr>
                        <a:t>K</a:t>
                      </a:r>
                      <a:r>
                        <a:rPr lang="en-US" sz="2000" baseline="-25000" dirty="0">
                          <a:latin typeface="Times New Roman" panose="02020603050405020304" pitchFamily="18" charset="0"/>
                          <a:cs typeface="Times New Roman" panose="02020603050405020304" pitchFamily="18" charset="0"/>
                        </a:rPr>
                        <a:t>D</a:t>
                      </a:r>
                      <a:r>
                        <a:rPr lang="en-US" sz="2000" baseline="30000" dirty="0">
                          <a:latin typeface="Times New Roman" panose="02020603050405020304" pitchFamily="18" charset="0"/>
                          <a:cs typeface="Times New Roman" panose="02020603050405020304" pitchFamily="18" charset="0"/>
                        </a:rPr>
                        <a:t> </a:t>
                      </a:r>
                      <a:r>
                        <a:rPr lang="en-US" sz="2000" baseline="0" dirty="0">
                          <a:latin typeface="Times New Roman" panose="02020603050405020304" pitchFamily="18" charset="0"/>
                          <a:cs typeface="Times New Roman" panose="02020603050405020304" pitchFamily="18" charset="0"/>
                        </a:rPr>
                        <a:t>µM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0.34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68255610"/>
                  </a:ext>
                </a:extLst>
              </a:tr>
              <a:tr h="366062">
                <a:tc>
                  <a:txBody>
                    <a:bodyPr/>
                    <a:lstStyle/>
                    <a:p>
                      <a:pPr algn="ctr"/>
                      <a:r>
                        <a:rPr lang="en-US" sz="2000" dirty="0">
                          <a:latin typeface="Times New Roman" panose="02020603050405020304" pitchFamily="18" charset="0"/>
                          <a:cs typeface="Times New Roman" panose="02020603050405020304" pitchFamily="18" charset="0"/>
                        </a:rPr>
                        <a:t>Standard Error </a:t>
                      </a:r>
                      <a:r>
                        <a:rPr lang="en-US" sz="2000" baseline="0" dirty="0">
                          <a:latin typeface="Times New Roman" panose="02020603050405020304" pitchFamily="18" charset="0"/>
                          <a:cs typeface="Times New Roman" panose="02020603050405020304" pitchFamily="18" charset="0"/>
                        </a:rPr>
                        <a:t>µM</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0.07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211279389"/>
                  </a:ext>
                </a:extLst>
              </a:tr>
              <a:tr h="465500">
                <a:tc>
                  <a:txBody>
                    <a:bodyPr/>
                    <a:lstStyle/>
                    <a:p>
                      <a:pPr algn="ctr"/>
                      <a:r>
                        <a:rPr lang="en-US" sz="2000" dirty="0">
                          <a:latin typeface="Times New Roman" panose="02020603050405020304" pitchFamily="18" charset="0"/>
                          <a:cs typeface="Times New Roman" panose="02020603050405020304" pitchFamily="18" charset="0"/>
                        </a:rPr>
                        <a:t>95 % Confidence Interval </a:t>
                      </a:r>
                      <a:r>
                        <a:rPr lang="en-US" sz="2000" baseline="0" dirty="0">
                          <a:latin typeface="Times New Roman" panose="02020603050405020304" pitchFamily="18" charset="0"/>
                          <a:cs typeface="Times New Roman" panose="02020603050405020304" pitchFamily="18" charset="0"/>
                        </a:rPr>
                        <a:t>µM</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0.44 to 1.20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0.18 to 0.50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46958696"/>
                  </a:ext>
                </a:extLst>
              </a:tr>
              <a:tr h="366062">
                <a:tc>
                  <a:txBody>
                    <a:bodyPr/>
                    <a:lstStyle/>
                    <a:p>
                      <a:pPr algn="ctr"/>
                      <a:r>
                        <a:rPr lang="en-US" sz="2000" dirty="0">
                          <a:latin typeface="Times New Roman" panose="02020603050405020304" pitchFamily="18" charset="0"/>
                          <a:cs typeface="Times New Roman" panose="02020603050405020304" pitchFamily="18" charset="0"/>
                        </a:rPr>
                        <a:t>R</a:t>
                      </a:r>
                      <a:r>
                        <a:rPr lang="en-US" sz="2000" baseline="30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0.97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53486367"/>
                  </a:ext>
                </a:extLst>
              </a:tr>
              <a:tr h="366062">
                <a:tc>
                  <a:txBody>
                    <a:bodyPr/>
                    <a:lstStyle/>
                    <a:p>
                      <a:pPr algn="ctr"/>
                      <a:r>
                        <a:rPr lang="en-US" sz="2000" baseline="0" dirty="0">
                          <a:latin typeface="Times New Roman" panose="02020603050405020304" pitchFamily="18" charset="0"/>
                          <a:cs typeface="Times New Roman" panose="02020603050405020304" pitchFamily="18" charset="0"/>
                        </a:rPr>
                        <a:t>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27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122783628"/>
                  </a:ext>
                </a:extLst>
              </a:tr>
            </a:tbl>
          </a:graphicData>
        </a:graphic>
      </p:graphicFrame>
      <p:sp>
        <p:nvSpPr>
          <p:cNvPr id="12" name="TextBox 11">
            <a:extLst>
              <a:ext uri="{FF2B5EF4-FFF2-40B4-BE49-F238E27FC236}">
                <a16:creationId xmlns:a16="http://schemas.microsoft.com/office/drawing/2014/main" id="{86CFD50B-91A6-4B2B-8539-12566A717D36}"/>
              </a:ext>
            </a:extLst>
          </p:cNvPr>
          <p:cNvSpPr txBox="1"/>
          <p:nvPr/>
        </p:nvSpPr>
        <p:spPr>
          <a:xfrm>
            <a:off x="4600105" y="1293170"/>
            <a:ext cx="316504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qFRET K</a:t>
            </a:r>
            <a:r>
              <a:rPr lang="en-US" sz="1400" b="1" baseline="-25000" dirty="0">
                <a:latin typeface="Times New Roman" panose="02020603050405020304" pitchFamily="18" charset="0"/>
                <a:cs typeface="Times New Roman" panose="02020603050405020304" pitchFamily="18" charset="0"/>
              </a:rPr>
              <a:t>D </a:t>
            </a:r>
            <a:r>
              <a:rPr lang="en-US" sz="1400" b="1" dirty="0">
                <a:latin typeface="Times New Roman" panose="02020603050405020304" pitchFamily="18" charset="0"/>
                <a:cs typeface="Times New Roman" panose="02020603050405020304" pitchFamily="18" charset="0"/>
              </a:rPr>
              <a:t>N Protein Wildtype (Wt)</a:t>
            </a:r>
          </a:p>
        </p:txBody>
      </p:sp>
      <p:sp>
        <p:nvSpPr>
          <p:cNvPr id="13" name="TextBox 12">
            <a:extLst>
              <a:ext uri="{FF2B5EF4-FFF2-40B4-BE49-F238E27FC236}">
                <a16:creationId xmlns:a16="http://schemas.microsoft.com/office/drawing/2014/main" id="{29D1AF04-512B-4B19-B87B-55AE3C754849}"/>
              </a:ext>
            </a:extLst>
          </p:cNvPr>
          <p:cNvSpPr txBox="1"/>
          <p:nvPr/>
        </p:nvSpPr>
        <p:spPr>
          <a:xfrm>
            <a:off x="4694909" y="1600947"/>
            <a:ext cx="280218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Modified K</a:t>
            </a:r>
            <a:r>
              <a:rPr lang="en-US" sz="1400" baseline="-25000" dirty="0">
                <a:latin typeface="Times New Roman" panose="02020603050405020304" pitchFamily="18" charset="0"/>
                <a:cs typeface="Times New Roman" panose="02020603050405020304" pitchFamily="18" charset="0"/>
              </a:rPr>
              <a:t>D</a:t>
            </a:r>
            <a:r>
              <a:rPr lang="en-US" sz="1400" dirty="0">
                <a:latin typeface="Times New Roman" panose="02020603050405020304" pitchFamily="18" charset="0"/>
                <a:cs typeface="Times New Roman" panose="02020603050405020304" pitchFamily="18" charset="0"/>
              </a:rPr>
              <a:t>: 0.34 +/- 0.07 µM</a:t>
            </a:r>
            <a:endParaRPr lang="en-US" sz="1400" baseline="-25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9FBA965-B7F2-447D-83C8-A4B0DA17CE8A}"/>
              </a:ext>
            </a:extLst>
          </p:cNvPr>
          <p:cNvSpPr txBox="1"/>
          <p:nvPr/>
        </p:nvSpPr>
        <p:spPr>
          <a:xfrm>
            <a:off x="5393680" y="2727622"/>
            <a:ext cx="280218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Unmodified K</a:t>
            </a:r>
            <a:r>
              <a:rPr lang="en-US" sz="1400" baseline="-25000" dirty="0">
                <a:latin typeface="Times New Roman" panose="02020603050405020304" pitchFamily="18" charset="0"/>
                <a:cs typeface="Times New Roman" panose="02020603050405020304" pitchFamily="18" charset="0"/>
              </a:rPr>
              <a:t>D</a:t>
            </a:r>
            <a:r>
              <a:rPr lang="en-US" sz="1400" dirty="0">
                <a:latin typeface="Times New Roman" panose="02020603050405020304" pitchFamily="18" charset="0"/>
                <a:cs typeface="Times New Roman" panose="02020603050405020304" pitchFamily="18" charset="0"/>
              </a:rPr>
              <a:t>:  0.82 +/- 0.18 µM</a:t>
            </a:r>
            <a:endParaRPr lang="en-US" sz="1400" baseline="-25000"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9456DADF-A027-4C56-9802-F3668DC1F16E}"/>
              </a:ext>
            </a:extLst>
          </p:cNvPr>
          <p:cNvSpPr>
            <a:spLocks noGrp="1"/>
          </p:cNvSpPr>
          <p:nvPr>
            <p:ph type="title"/>
          </p:nvPr>
        </p:nvSpPr>
        <p:spPr>
          <a:xfrm>
            <a:off x="838200" y="365125"/>
            <a:ext cx="10802938" cy="1325563"/>
          </a:xfrm>
        </p:spPr>
        <p:txBody>
          <a:bodyPr anchor="t">
            <a:normAutofit fontScale="90000"/>
          </a:bodyPr>
          <a:lstStyle/>
          <a:p>
            <a:r>
              <a:rPr lang="en-US" sz="3600" b="1" dirty="0"/>
              <a:t>Results </a:t>
            </a:r>
            <a:br>
              <a:rPr lang="en-US" sz="3600" dirty="0"/>
            </a:br>
            <a:r>
              <a:rPr lang="en-US" sz="3600" dirty="0">
                <a:ea typeface="Times" panose="02020603050405020304" pitchFamily="18" charset="0"/>
                <a:cs typeface="Times New Roman" panose="02020603050405020304" pitchFamily="18" charset="0"/>
              </a:rPr>
              <a:t>SUMO1 modified N protein – affinity investigation by qFRET K</a:t>
            </a:r>
            <a:r>
              <a:rPr lang="en-US" sz="3600" baseline="-25000" dirty="0">
                <a:ea typeface="Times" panose="02020603050405020304" pitchFamily="18" charset="0"/>
                <a:cs typeface="Times New Roman" panose="02020603050405020304" pitchFamily="18" charset="0"/>
              </a:rPr>
              <a:t>D</a:t>
            </a:r>
            <a:br>
              <a:rPr lang="en-US" sz="3200" baseline="-25000" dirty="0">
                <a:ea typeface="Times" panose="02020603050405020304" pitchFamily="18" charset="0"/>
                <a:cs typeface="Times New Roman" panose="02020603050405020304" pitchFamily="18" charset="0"/>
              </a:rPr>
            </a:br>
            <a:endParaRPr lang="en-US" sz="3200" dirty="0"/>
          </a:p>
        </p:txBody>
      </p:sp>
      <p:sp>
        <p:nvSpPr>
          <p:cNvPr id="9" name="Slide Number Placeholder 8">
            <a:extLst>
              <a:ext uri="{FF2B5EF4-FFF2-40B4-BE49-F238E27FC236}">
                <a16:creationId xmlns:a16="http://schemas.microsoft.com/office/drawing/2014/main" id="{AD19C59A-DDFA-4AA3-8EF1-FFA1D6CC1448}"/>
              </a:ext>
            </a:extLst>
          </p:cNvPr>
          <p:cNvSpPr>
            <a:spLocks noGrp="1"/>
          </p:cNvSpPr>
          <p:nvPr>
            <p:ph type="sldNum" sz="quarter" idx="12"/>
          </p:nvPr>
        </p:nvSpPr>
        <p:spPr/>
        <p:txBody>
          <a:bodyPr/>
          <a:lstStyle/>
          <a:p>
            <a:fld id="{8F5CE88E-89A4-4243-AB1D-44322647EED2}" type="slidenum">
              <a:rPr lang="en-US" smtClean="0"/>
              <a:t>44</a:t>
            </a:fld>
            <a:endParaRPr lang="en-US" dirty="0"/>
          </a:p>
        </p:txBody>
      </p:sp>
      <p:pic>
        <p:nvPicPr>
          <p:cNvPr id="2" name="Picture 1">
            <a:extLst>
              <a:ext uri="{FF2B5EF4-FFF2-40B4-BE49-F238E27FC236}">
                <a16:creationId xmlns:a16="http://schemas.microsoft.com/office/drawing/2014/main" id="{A221D833-5A88-4084-BEE9-898AC5024377}"/>
              </a:ext>
            </a:extLst>
          </p:cNvPr>
          <p:cNvPicPr>
            <a:picLocks noChangeAspect="1"/>
          </p:cNvPicPr>
          <p:nvPr/>
        </p:nvPicPr>
        <p:blipFill>
          <a:blip r:embed="rId2"/>
          <a:stretch>
            <a:fillRect/>
          </a:stretch>
        </p:blipFill>
        <p:spPr>
          <a:xfrm>
            <a:off x="3729228" y="1293170"/>
            <a:ext cx="5952744" cy="2737104"/>
          </a:xfrm>
          <a:prstGeom prst="rect">
            <a:avLst/>
          </a:prstGeom>
        </p:spPr>
      </p:pic>
    </p:spTree>
    <p:extLst>
      <p:ext uri="{BB962C8B-B14F-4D97-AF65-F5344CB8AC3E}">
        <p14:creationId xmlns:p14="http://schemas.microsoft.com/office/powerpoint/2010/main" val="614167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A48C-59C3-408E-9586-41DC5D9BE7C6}"/>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Discussion and Conclusion</a:t>
            </a:r>
            <a:br>
              <a:rPr lang="en-US" sz="3200" dirty="0">
                <a:effectLst/>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qFRET assay for </a:t>
            </a:r>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dirty="0"/>
          </a:p>
        </p:txBody>
      </p:sp>
      <p:sp>
        <p:nvSpPr>
          <p:cNvPr id="3" name="Content Placeholder 2">
            <a:extLst>
              <a:ext uri="{FF2B5EF4-FFF2-40B4-BE49-F238E27FC236}">
                <a16:creationId xmlns:a16="http://schemas.microsoft.com/office/drawing/2014/main" id="{80C4D8C6-1D70-44C3-87AE-B2FDA6620539}"/>
              </a:ext>
            </a:extLst>
          </p:cNvPr>
          <p:cNvSpPr>
            <a:spLocks noGrp="1"/>
          </p:cNvSpPr>
          <p:nvPr>
            <p:ph idx="1"/>
          </p:nvPr>
        </p:nvSpPr>
        <p:spPr/>
        <p:txBody>
          <a:bodyPr>
            <a:normAutofit/>
          </a:bodyPr>
          <a:lstStyle/>
          <a:p>
            <a:r>
              <a:rPr lang="en-US" i="1" dirty="0"/>
              <a:t>In vitro </a:t>
            </a:r>
            <a:r>
              <a:rPr lang="en-US" dirty="0"/>
              <a:t>SUMOylation assay with qFRET as a reporter coupled with MS provides alternative reliable method of evaluating modification of  proteins</a:t>
            </a:r>
          </a:p>
          <a:p>
            <a:endParaRPr lang="en-US" dirty="0"/>
          </a:p>
          <a:p>
            <a:r>
              <a:rPr lang="en-US" dirty="0"/>
              <a:t>Demonstrated novel SUMO1 modification on K61/65/347/35 SARS-CoV-2 N protein </a:t>
            </a:r>
          </a:p>
          <a:p>
            <a:endParaRPr lang="en-US" dirty="0"/>
          </a:p>
          <a:p>
            <a:r>
              <a:rPr lang="en-US" dirty="0"/>
              <a:t>Reconstitution of SARS-CoV-2 is not currently possible, </a:t>
            </a:r>
            <a:r>
              <a:rPr lang="en-US" i="1" dirty="0"/>
              <a:t>in vitro </a:t>
            </a:r>
            <a:r>
              <a:rPr lang="en-US" dirty="0"/>
              <a:t>methods demonstrated here provide an alternative approach </a:t>
            </a:r>
          </a:p>
          <a:p>
            <a:endParaRPr lang="en-US" dirty="0"/>
          </a:p>
        </p:txBody>
      </p:sp>
      <p:sp>
        <p:nvSpPr>
          <p:cNvPr id="5" name="Slide Number Placeholder 4">
            <a:extLst>
              <a:ext uri="{FF2B5EF4-FFF2-40B4-BE49-F238E27FC236}">
                <a16:creationId xmlns:a16="http://schemas.microsoft.com/office/drawing/2014/main" id="{6A56A8E9-420A-43D0-A29D-4DF16B22A052}"/>
              </a:ext>
            </a:extLst>
          </p:cNvPr>
          <p:cNvSpPr>
            <a:spLocks noGrp="1"/>
          </p:cNvSpPr>
          <p:nvPr>
            <p:ph type="sldNum" sz="quarter" idx="12"/>
          </p:nvPr>
        </p:nvSpPr>
        <p:spPr/>
        <p:txBody>
          <a:bodyPr/>
          <a:lstStyle/>
          <a:p>
            <a:fld id="{8F5CE88E-89A4-4243-AB1D-44322647EED2}" type="slidenum">
              <a:rPr lang="en-US" smtClean="0"/>
              <a:t>45</a:t>
            </a:fld>
            <a:endParaRPr lang="en-US"/>
          </a:p>
        </p:txBody>
      </p:sp>
    </p:spTree>
    <p:extLst>
      <p:ext uri="{BB962C8B-B14F-4D97-AF65-F5344CB8AC3E}">
        <p14:creationId xmlns:p14="http://schemas.microsoft.com/office/powerpoint/2010/main" val="28919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a:p>
            <a:pPr marL="457200" indent="-457200">
              <a:buFont typeface="+mj-lt"/>
              <a:buAutoNum type="arabicPeriod"/>
            </a:pPr>
            <a:r>
              <a:rPr lang="en-US" sz="2400" b="1" dirty="0"/>
              <a:t>Industry Experience</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46</a:t>
            </a:fld>
            <a:endParaRPr lang="en-US" dirty="0"/>
          </a:p>
        </p:txBody>
      </p:sp>
    </p:spTree>
    <p:extLst>
      <p:ext uri="{BB962C8B-B14F-4D97-AF65-F5344CB8AC3E}">
        <p14:creationId xmlns:p14="http://schemas.microsoft.com/office/powerpoint/2010/main" val="138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3A22-535A-4517-843B-4980BBA8B05D}"/>
              </a:ext>
            </a:extLst>
          </p:cNvPr>
          <p:cNvSpPr>
            <a:spLocks noGrp="1"/>
          </p:cNvSpPr>
          <p:nvPr>
            <p:ph type="title"/>
          </p:nvPr>
        </p:nvSpPr>
        <p:spPr/>
        <p:txBody>
          <a:bodyPr anchor="t">
            <a:normAutofit/>
          </a:bodyPr>
          <a:lstStyle/>
          <a:p>
            <a:r>
              <a:rPr lang="en-US" sz="3200" b="1" dirty="0"/>
              <a:t>Industry Experience</a:t>
            </a:r>
            <a:br>
              <a:rPr lang="en-US" sz="3200" b="1" dirty="0"/>
            </a:br>
            <a:r>
              <a:rPr lang="en-US" sz="3200" b="1" dirty="0"/>
              <a:t>Systems Integration, Senior Research Associate</a:t>
            </a:r>
          </a:p>
        </p:txBody>
      </p:sp>
      <p:sp>
        <p:nvSpPr>
          <p:cNvPr id="3" name="Content Placeholder 2">
            <a:extLst>
              <a:ext uri="{FF2B5EF4-FFF2-40B4-BE49-F238E27FC236}">
                <a16:creationId xmlns:a16="http://schemas.microsoft.com/office/drawing/2014/main" id="{1693344E-AF4A-479B-8B0A-518CAB723C43}"/>
              </a:ext>
            </a:extLst>
          </p:cNvPr>
          <p:cNvSpPr>
            <a:spLocks noGrp="1"/>
          </p:cNvSpPr>
          <p:nvPr>
            <p:ph sz="half" idx="1"/>
          </p:nvPr>
        </p:nvSpPr>
        <p:spPr/>
        <p:txBody>
          <a:bodyPr/>
          <a:lstStyle/>
          <a:p>
            <a:r>
              <a:rPr lang="en-US" dirty="0"/>
              <a:t>MiSeq – Integration Team</a:t>
            </a:r>
          </a:p>
          <a:p>
            <a:pPr lvl="1"/>
            <a:r>
              <a:rPr lang="en-US" dirty="0"/>
              <a:t>Prototype to customer release</a:t>
            </a:r>
          </a:p>
          <a:p>
            <a:pPr lvl="1"/>
            <a:endParaRPr lang="en-US" dirty="0"/>
          </a:p>
          <a:p>
            <a:pPr lvl="1"/>
            <a:r>
              <a:rPr lang="en-US" dirty="0"/>
              <a:t>Fluidic Module Development</a:t>
            </a:r>
          </a:p>
          <a:p>
            <a:pPr lvl="1"/>
            <a:endParaRPr lang="en-US" dirty="0"/>
          </a:p>
          <a:p>
            <a:pPr lvl="1"/>
            <a:r>
              <a:rPr lang="en-US" dirty="0"/>
              <a:t>Amplicon Workflow Development </a:t>
            </a:r>
          </a:p>
          <a:p>
            <a:pPr lvl="1"/>
            <a:endParaRPr lang="en-US" dirty="0"/>
          </a:p>
          <a:p>
            <a:pPr lvl="1"/>
            <a:r>
              <a:rPr lang="en-US" dirty="0"/>
              <a:t>1 Channel SBS Sequencing Development</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5B9A9DA2-EB9B-4C88-9867-61182F8D84EF}"/>
              </a:ext>
            </a:extLst>
          </p:cNvPr>
          <p:cNvSpPr>
            <a:spLocks noGrp="1"/>
          </p:cNvSpPr>
          <p:nvPr>
            <p:ph type="sldNum" sz="quarter" idx="12"/>
          </p:nvPr>
        </p:nvSpPr>
        <p:spPr/>
        <p:txBody>
          <a:bodyPr/>
          <a:lstStyle/>
          <a:p>
            <a:fld id="{8F5CE88E-89A4-4243-AB1D-44322647EED2}" type="slidenum">
              <a:rPr lang="en-US" smtClean="0"/>
              <a:t>47</a:t>
            </a:fld>
            <a:endParaRPr lang="en-US"/>
          </a:p>
        </p:txBody>
      </p:sp>
      <p:pic>
        <p:nvPicPr>
          <p:cNvPr id="4100" name="Picture 4" descr="MiSeq System | Focused power for targeted gene and small genome sequencing">
            <a:extLst>
              <a:ext uri="{FF2B5EF4-FFF2-40B4-BE49-F238E27FC236}">
                <a16:creationId xmlns:a16="http://schemas.microsoft.com/office/drawing/2014/main" id="{B0C7E3EB-5B41-40F2-9483-7AB163AB2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075" y="1193006"/>
            <a:ext cx="6384925" cy="478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62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emiconductor Sequencing with CMOS Technology | One-channel SBS">
            <a:extLst>
              <a:ext uri="{FF2B5EF4-FFF2-40B4-BE49-F238E27FC236}">
                <a16:creationId xmlns:a16="http://schemas.microsoft.com/office/drawing/2014/main" id="{D1B0E1D6-8648-4E6B-A256-EB4206092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25" y="1192214"/>
            <a:ext cx="5181600" cy="3344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243A22-535A-4517-843B-4980BBA8B05D}"/>
              </a:ext>
            </a:extLst>
          </p:cNvPr>
          <p:cNvSpPr>
            <a:spLocks noGrp="1"/>
          </p:cNvSpPr>
          <p:nvPr>
            <p:ph type="title"/>
          </p:nvPr>
        </p:nvSpPr>
        <p:spPr/>
        <p:txBody>
          <a:bodyPr anchor="t">
            <a:normAutofit/>
          </a:bodyPr>
          <a:lstStyle/>
          <a:p>
            <a:r>
              <a:rPr lang="en-US" sz="3200" b="1" dirty="0"/>
              <a:t>Industry Experience</a:t>
            </a:r>
            <a:br>
              <a:rPr lang="en-US" sz="3200" b="1" dirty="0"/>
            </a:br>
            <a:r>
              <a:rPr lang="en-US" sz="3200" b="1" dirty="0"/>
              <a:t>Systems Integration, Senior Research Associate</a:t>
            </a:r>
          </a:p>
        </p:txBody>
      </p:sp>
      <p:sp>
        <p:nvSpPr>
          <p:cNvPr id="3" name="Content Placeholder 2">
            <a:extLst>
              <a:ext uri="{FF2B5EF4-FFF2-40B4-BE49-F238E27FC236}">
                <a16:creationId xmlns:a16="http://schemas.microsoft.com/office/drawing/2014/main" id="{1693344E-AF4A-479B-8B0A-518CAB723C43}"/>
              </a:ext>
            </a:extLst>
          </p:cNvPr>
          <p:cNvSpPr>
            <a:spLocks noGrp="1"/>
          </p:cNvSpPr>
          <p:nvPr>
            <p:ph sz="half" idx="1"/>
          </p:nvPr>
        </p:nvSpPr>
        <p:spPr/>
        <p:txBody>
          <a:bodyPr/>
          <a:lstStyle/>
          <a:p>
            <a:r>
              <a:rPr lang="en-US" dirty="0"/>
              <a:t>iSeq100 – Integration Team</a:t>
            </a:r>
          </a:p>
          <a:p>
            <a:pPr lvl="1"/>
            <a:r>
              <a:rPr lang="en-US" dirty="0"/>
              <a:t>Prototype development</a:t>
            </a:r>
          </a:p>
          <a:p>
            <a:pPr lvl="1"/>
            <a:endParaRPr lang="en-US" dirty="0"/>
          </a:p>
          <a:p>
            <a:pPr lvl="1"/>
            <a:r>
              <a:rPr lang="en-US" dirty="0"/>
              <a:t>One Channel SBS Sequencing development</a:t>
            </a:r>
          </a:p>
          <a:p>
            <a:pPr lvl="1"/>
            <a:endParaRPr lang="en-US" dirty="0"/>
          </a:p>
          <a:p>
            <a:pPr lvl="1"/>
            <a:r>
              <a:rPr lang="en-US" dirty="0"/>
              <a:t>Received team innovation award 2014 Q4</a:t>
            </a:r>
          </a:p>
          <a:p>
            <a:pPr lvl="1"/>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5B9A9DA2-EB9B-4C88-9867-61182F8D84EF}"/>
              </a:ext>
            </a:extLst>
          </p:cNvPr>
          <p:cNvSpPr>
            <a:spLocks noGrp="1"/>
          </p:cNvSpPr>
          <p:nvPr>
            <p:ph type="sldNum" sz="quarter" idx="12"/>
          </p:nvPr>
        </p:nvSpPr>
        <p:spPr/>
        <p:txBody>
          <a:bodyPr/>
          <a:lstStyle/>
          <a:p>
            <a:fld id="{8F5CE88E-89A4-4243-AB1D-44322647EED2}" type="slidenum">
              <a:rPr lang="en-US" smtClean="0"/>
              <a:t>48</a:t>
            </a:fld>
            <a:endParaRPr lang="en-US"/>
          </a:p>
        </p:txBody>
      </p:sp>
      <p:pic>
        <p:nvPicPr>
          <p:cNvPr id="5122" name="Picture 2" descr="iSeq 100 System | Our most affordable benchtop sequencer">
            <a:extLst>
              <a:ext uri="{FF2B5EF4-FFF2-40B4-BE49-F238E27FC236}">
                <a16:creationId xmlns:a16="http://schemas.microsoft.com/office/drawing/2014/main" id="{65B8F61F-B2D8-4992-9012-1648EEF0D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1" y="3897211"/>
            <a:ext cx="2332138" cy="23321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JP Morgan - Illumina and iSeq - Enseqlopedia">
            <a:extLst>
              <a:ext uri="{FF2B5EF4-FFF2-40B4-BE49-F238E27FC236}">
                <a16:creationId xmlns:a16="http://schemas.microsoft.com/office/drawing/2014/main" id="{8D5DE49E-ED64-44B5-9A6B-3C08C6529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845" y="3651249"/>
            <a:ext cx="2907442" cy="288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515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3A22-535A-4517-843B-4980BBA8B05D}"/>
              </a:ext>
            </a:extLst>
          </p:cNvPr>
          <p:cNvSpPr>
            <a:spLocks noGrp="1"/>
          </p:cNvSpPr>
          <p:nvPr>
            <p:ph type="title"/>
          </p:nvPr>
        </p:nvSpPr>
        <p:spPr/>
        <p:txBody>
          <a:bodyPr anchor="t">
            <a:normAutofit/>
          </a:bodyPr>
          <a:lstStyle/>
          <a:p>
            <a:r>
              <a:rPr lang="en-US" sz="3200" b="1" dirty="0"/>
              <a:t>Industry Experience</a:t>
            </a:r>
            <a:br>
              <a:rPr lang="en-US" sz="3200" b="1" dirty="0"/>
            </a:br>
            <a:r>
              <a:rPr lang="en-US" sz="3200" b="1" dirty="0"/>
              <a:t>Systems Integration, Senior Research Associate</a:t>
            </a:r>
          </a:p>
        </p:txBody>
      </p:sp>
      <p:sp>
        <p:nvSpPr>
          <p:cNvPr id="3" name="Content Placeholder 2">
            <a:extLst>
              <a:ext uri="{FF2B5EF4-FFF2-40B4-BE49-F238E27FC236}">
                <a16:creationId xmlns:a16="http://schemas.microsoft.com/office/drawing/2014/main" id="{1693344E-AF4A-479B-8B0A-518CAB723C43}"/>
              </a:ext>
            </a:extLst>
          </p:cNvPr>
          <p:cNvSpPr>
            <a:spLocks noGrp="1"/>
          </p:cNvSpPr>
          <p:nvPr>
            <p:ph sz="half" idx="1"/>
          </p:nvPr>
        </p:nvSpPr>
        <p:spPr>
          <a:xfrm>
            <a:off x="838200" y="1825625"/>
            <a:ext cx="4787900" cy="4351338"/>
          </a:xfrm>
        </p:spPr>
        <p:txBody>
          <a:bodyPr>
            <a:normAutofit lnSpcReduction="10000"/>
          </a:bodyPr>
          <a:lstStyle/>
          <a:p>
            <a:r>
              <a:rPr lang="en-US" dirty="0"/>
              <a:t>HiSeqX – Integration Team</a:t>
            </a:r>
          </a:p>
          <a:p>
            <a:pPr lvl="1"/>
            <a:r>
              <a:rPr lang="en-US" dirty="0"/>
              <a:t>Prototype to customer release</a:t>
            </a:r>
          </a:p>
          <a:p>
            <a:pPr lvl="1"/>
            <a:endParaRPr lang="en-US" dirty="0"/>
          </a:p>
          <a:p>
            <a:pPr lvl="1"/>
            <a:r>
              <a:rPr lang="en-US" dirty="0"/>
              <a:t>Patterned flow-cell development</a:t>
            </a:r>
          </a:p>
          <a:p>
            <a:pPr lvl="1"/>
            <a:endParaRPr lang="en-US" dirty="0"/>
          </a:p>
          <a:p>
            <a:pPr lvl="1"/>
            <a:r>
              <a:rPr lang="en-US" dirty="0"/>
              <a:t>Part of focus tracking team and FPGA team</a:t>
            </a:r>
          </a:p>
          <a:p>
            <a:pPr lvl="1"/>
            <a:endParaRPr lang="en-US" dirty="0"/>
          </a:p>
          <a:p>
            <a:pPr lvl="1"/>
            <a:r>
              <a:rPr lang="en-US" dirty="0"/>
              <a:t>Delivered first shipment to Macrogen in South Korea.</a:t>
            </a:r>
          </a:p>
          <a:p>
            <a:pPr marL="457200" lvl="1" indent="0">
              <a:buNone/>
            </a:pPr>
            <a:r>
              <a:rPr lang="en-US" dirty="0"/>
              <a:t> </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5B9A9DA2-EB9B-4C88-9867-61182F8D84EF}"/>
              </a:ext>
            </a:extLst>
          </p:cNvPr>
          <p:cNvSpPr>
            <a:spLocks noGrp="1"/>
          </p:cNvSpPr>
          <p:nvPr>
            <p:ph type="sldNum" sz="quarter" idx="12"/>
          </p:nvPr>
        </p:nvSpPr>
        <p:spPr/>
        <p:txBody>
          <a:bodyPr/>
          <a:lstStyle/>
          <a:p>
            <a:fld id="{8F5CE88E-89A4-4243-AB1D-44322647EED2}" type="slidenum">
              <a:rPr lang="en-US" smtClean="0"/>
              <a:t>49</a:t>
            </a:fld>
            <a:endParaRPr lang="en-US"/>
          </a:p>
        </p:txBody>
      </p:sp>
      <p:pic>
        <p:nvPicPr>
          <p:cNvPr id="6146" name="Picture 2" descr="Illumina Introduces the HiSeq X™ Ten Sequencing System | Business Wire">
            <a:extLst>
              <a:ext uri="{FF2B5EF4-FFF2-40B4-BE49-F238E27FC236}">
                <a16:creationId xmlns:a16="http://schemas.microsoft.com/office/drawing/2014/main" id="{D353778A-A7D4-4343-81C5-00999F957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182812"/>
            <a:ext cx="5937847" cy="363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07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6ECA2-B84D-4615-8056-98732286EDE0}"/>
              </a:ext>
            </a:extLst>
          </p:cNvPr>
          <p:cNvSpPr>
            <a:spLocks noGrp="1"/>
          </p:cNvSpPr>
          <p:nvPr>
            <p:ph idx="1"/>
          </p:nvPr>
        </p:nvSpPr>
        <p:spPr>
          <a:xfrm>
            <a:off x="838200" y="1825625"/>
            <a:ext cx="10845800" cy="4351338"/>
          </a:xfrm>
        </p:spPr>
        <p:txBody>
          <a:bodyPr>
            <a:normAutofit/>
          </a:bodyPr>
          <a:lstStyle/>
          <a:p>
            <a:r>
              <a:rPr lang="en-US" dirty="0"/>
              <a:t>The next step in understanding our proteome network is to investigate the dynamic properties of our proteome and to resolve covalent and non-covalent interactions</a:t>
            </a:r>
          </a:p>
          <a:p>
            <a:endParaRPr lang="en-US" dirty="0"/>
          </a:p>
          <a:p>
            <a:r>
              <a:rPr lang="en-US" dirty="0"/>
              <a:t>The bottle neck in establishing a dynamic interaction network are challenges in identifying modified proteins (proteoforms) and characterizing the kinetic parameters of protein-protein interaction</a:t>
            </a:r>
          </a:p>
          <a:p>
            <a:endParaRPr lang="en-US" sz="2400" dirty="0"/>
          </a:p>
          <a:p>
            <a:pPr marL="0" indent="0">
              <a:buNone/>
            </a:pPr>
            <a:endParaRPr lang="en-US" sz="2400" dirty="0"/>
          </a:p>
          <a:p>
            <a:endParaRPr lang="en-US" sz="2400" dirty="0"/>
          </a:p>
          <a:p>
            <a:pPr marL="0" indent="0">
              <a:buNone/>
            </a:pPr>
            <a:endParaRPr lang="en-US" sz="2400" dirty="0"/>
          </a:p>
          <a:p>
            <a:endParaRPr lang="en-US" sz="2400" dirty="0"/>
          </a:p>
          <a:p>
            <a:pPr marL="0" indent="0">
              <a:buNone/>
            </a:pPr>
            <a:endParaRPr lang="en-US" sz="2400" dirty="0"/>
          </a:p>
          <a:p>
            <a:endParaRPr lang="en-US" dirty="0"/>
          </a:p>
          <a:p>
            <a:endParaRPr lang="en-US" dirty="0"/>
          </a:p>
        </p:txBody>
      </p:sp>
      <p:sp>
        <p:nvSpPr>
          <p:cNvPr id="2" name="Title 1">
            <a:extLst>
              <a:ext uri="{FF2B5EF4-FFF2-40B4-BE49-F238E27FC236}">
                <a16:creationId xmlns:a16="http://schemas.microsoft.com/office/drawing/2014/main" id="{42F5A9DB-1E62-4CCF-8508-C29A9DE5F35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5" name="Slide Number Placeholder 4">
            <a:extLst>
              <a:ext uri="{FF2B5EF4-FFF2-40B4-BE49-F238E27FC236}">
                <a16:creationId xmlns:a16="http://schemas.microsoft.com/office/drawing/2014/main" id="{561C5C1F-F1F0-46E7-8E0B-6FA5941A36B0}"/>
              </a:ext>
            </a:extLst>
          </p:cNvPr>
          <p:cNvSpPr>
            <a:spLocks noGrp="1"/>
          </p:cNvSpPr>
          <p:nvPr>
            <p:ph type="sldNum" sz="quarter" idx="12"/>
          </p:nvPr>
        </p:nvSpPr>
        <p:spPr/>
        <p:txBody>
          <a:bodyPr/>
          <a:lstStyle/>
          <a:p>
            <a:fld id="{8F5CE88E-89A4-4243-AB1D-44322647EED2}" type="slidenum">
              <a:rPr lang="en-US" smtClean="0"/>
              <a:t>5</a:t>
            </a:fld>
            <a:endParaRPr lang="en-US" dirty="0"/>
          </a:p>
        </p:txBody>
      </p:sp>
    </p:spTree>
    <p:extLst>
      <p:ext uri="{BB962C8B-B14F-4D97-AF65-F5344CB8AC3E}">
        <p14:creationId xmlns:p14="http://schemas.microsoft.com/office/powerpoint/2010/main" val="334257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25B5-C61B-4323-992B-7EFDD003FD0C}"/>
              </a:ext>
            </a:extLst>
          </p:cNvPr>
          <p:cNvSpPr>
            <a:spLocks noGrp="1"/>
          </p:cNvSpPr>
          <p:nvPr>
            <p:ph type="title"/>
          </p:nvPr>
        </p:nvSpPr>
        <p:spPr/>
        <p:txBody>
          <a:bodyPr/>
          <a:lstStyle/>
          <a:p>
            <a:r>
              <a:rPr lang="en-US" dirty="0"/>
              <a:t>Thank you &amp; Questions?</a:t>
            </a:r>
          </a:p>
        </p:txBody>
      </p:sp>
      <p:sp>
        <p:nvSpPr>
          <p:cNvPr id="3" name="Content Placeholder 2">
            <a:extLst>
              <a:ext uri="{FF2B5EF4-FFF2-40B4-BE49-F238E27FC236}">
                <a16:creationId xmlns:a16="http://schemas.microsoft.com/office/drawing/2014/main" id="{3DB10C9E-3506-4F75-A2E9-4A40BA086C7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6AE919-36C0-4F07-A398-22ED0937E604}"/>
              </a:ext>
            </a:extLst>
          </p:cNvPr>
          <p:cNvSpPr>
            <a:spLocks noGrp="1"/>
          </p:cNvSpPr>
          <p:nvPr>
            <p:ph type="sldNum" sz="quarter" idx="12"/>
          </p:nvPr>
        </p:nvSpPr>
        <p:spPr/>
        <p:txBody>
          <a:bodyPr/>
          <a:lstStyle/>
          <a:p>
            <a:fld id="{8F5CE88E-89A4-4243-AB1D-44322647EED2}" type="slidenum">
              <a:rPr lang="en-US" smtClean="0"/>
              <a:t>50</a:t>
            </a:fld>
            <a:endParaRPr lang="en-US"/>
          </a:p>
        </p:txBody>
      </p:sp>
    </p:spTree>
    <p:extLst>
      <p:ext uri="{BB962C8B-B14F-4D97-AF65-F5344CB8AC3E}">
        <p14:creationId xmlns:p14="http://schemas.microsoft.com/office/powerpoint/2010/main" val="43228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DA05-EE89-4C67-94D9-3F454380A2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1025B6-6BC4-447D-93D3-A1BB4F1D57D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2929CA4-B0B8-47A5-B6F3-37038A53BBB4}"/>
              </a:ext>
            </a:extLst>
          </p:cNvPr>
          <p:cNvSpPr>
            <a:spLocks noGrp="1"/>
          </p:cNvSpPr>
          <p:nvPr>
            <p:ph type="sldNum" sz="quarter" idx="12"/>
          </p:nvPr>
        </p:nvSpPr>
        <p:spPr/>
        <p:txBody>
          <a:bodyPr/>
          <a:lstStyle/>
          <a:p>
            <a:fld id="{8F5CE88E-89A4-4243-AB1D-44322647EED2}" type="slidenum">
              <a:rPr lang="en-US" smtClean="0"/>
              <a:t>51</a:t>
            </a:fld>
            <a:endParaRPr lang="en-US"/>
          </a:p>
        </p:txBody>
      </p:sp>
    </p:spTree>
    <p:extLst>
      <p:ext uri="{BB962C8B-B14F-4D97-AF65-F5344CB8AC3E}">
        <p14:creationId xmlns:p14="http://schemas.microsoft.com/office/powerpoint/2010/main" val="3999221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1096-9767-47BA-99A3-55B02F4D62D1}"/>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0BEF5E62-B023-4580-BB78-BF54234C2C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9A4586-5855-4A7F-9AB1-F3BA03D49000}"/>
              </a:ext>
            </a:extLst>
          </p:cNvPr>
          <p:cNvSpPr>
            <a:spLocks noGrp="1"/>
          </p:cNvSpPr>
          <p:nvPr>
            <p:ph type="sldNum" sz="quarter" idx="12"/>
          </p:nvPr>
        </p:nvSpPr>
        <p:spPr/>
        <p:txBody>
          <a:bodyPr/>
          <a:lstStyle/>
          <a:p>
            <a:fld id="{8F5CE88E-89A4-4243-AB1D-44322647EED2}" type="slidenum">
              <a:rPr lang="en-US" smtClean="0"/>
              <a:t>52</a:t>
            </a:fld>
            <a:endParaRPr lang="en-US"/>
          </a:p>
        </p:txBody>
      </p:sp>
    </p:spTree>
    <p:extLst>
      <p:ext uri="{BB962C8B-B14F-4D97-AF65-F5344CB8AC3E}">
        <p14:creationId xmlns:p14="http://schemas.microsoft.com/office/powerpoint/2010/main" val="1147025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4936-34BA-466E-899F-D9EBB5868ECD}"/>
              </a:ext>
            </a:extLst>
          </p:cNvPr>
          <p:cNvSpPr>
            <a:spLocks noGrp="1"/>
          </p:cNvSpPr>
          <p:nvPr>
            <p:ph type="title"/>
          </p:nvPr>
        </p:nvSpPr>
        <p:spPr>
          <a:xfrm>
            <a:off x="838200" y="365125"/>
            <a:ext cx="11178092" cy="1325563"/>
          </a:xfrm>
        </p:spPr>
        <p:txBody>
          <a:bodyPr anchor="t">
            <a:noAutofit/>
          </a:bodyPr>
          <a:lstStyle/>
          <a:p>
            <a:r>
              <a:rPr lang="en-US" sz="3200" b="1" dirty="0">
                <a:effectLst/>
                <a:ea typeface="Times" panose="02020603050405020304" pitchFamily="18" charset="0"/>
                <a:cs typeface="Times New Roman" panose="02020603050405020304" pitchFamily="18" charset="0"/>
              </a:rPr>
              <a:t>qFRET dissociation constant (K</a:t>
            </a:r>
            <a:r>
              <a:rPr lang="en-US" sz="3200" b="1" baseline="-25000" dirty="0">
                <a:effectLst/>
                <a:ea typeface="Times" panose="02020603050405020304" pitchFamily="18" charset="0"/>
                <a:cs typeface="Times New Roman" panose="02020603050405020304" pitchFamily="18" charset="0"/>
              </a:rPr>
              <a:t>D</a:t>
            </a:r>
            <a:r>
              <a:rPr lang="en-US" sz="3200" b="1" dirty="0">
                <a:effectLst/>
                <a:ea typeface="Times" panose="02020603050405020304" pitchFamily="18" charset="0"/>
                <a:cs typeface="Times New Roman" panose="02020603050405020304" pitchFamily="18" charset="0"/>
              </a:rPr>
              <a:t>) </a:t>
            </a:r>
            <a:br>
              <a:rPr lang="en-US" sz="3200" dirty="0">
                <a:latin typeface="+mn-lt"/>
              </a:rPr>
            </a:br>
            <a:r>
              <a:rPr lang="en-US" sz="3200" dirty="0"/>
              <a:t>Resolving qFRET based disassociation constant K</a:t>
            </a:r>
            <a:r>
              <a:rPr lang="en-US" sz="3200" baseline="-25000" dirty="0"/>
              <a:t>D</a:t>
            </a:r>
            <a:endParaRPr lang="en-US" sz="3200" dirty="0"/>
          </a:p>
        </p:txBody>
      </p:sp>
      <p:grpSp>
        <p:nvGrpSpPr>
          <p:cNvPr id="9" name="Group 8">
            <a:extLst>
              <a:ext uri="{FF2B5EF4-FFF2-40B4-BE49-F238E27FC236}">
                <a16:creationId xmlns:a16="http://schemas.microsoft.com/office/drawing/2014/main" id="{EA21908F-B2A3-489B-A1F8-BD3FD4B656E0}"/>
              </a:ext>
            </a:extLst>
          </p:cNvPr>
          <p:cNvGrpSpPr/>
          <p:nvPr/>
        </p:nvGrpSpPr>
        <p:grpSpPr>
          <a:xfrm>
            <a:off x="700937" y="2251534"/>
            <a:ext cx="2803609" cy="1177466"/>
            <a:chOff x="4709695" y="1377432"/>
            <a:chExt cx="2252546" cy="1177466"/>
          </a:xfrm>
        </p:grpSpPr>
        <p:sp>
          <p:nvSpPr>
            <p:cNvPr id="13" name="TextBox 12">
              <a:extLst>
                <a:ext uri="{FF2B5EF4-FFF2-40B4-BE49-F238E27FC236}">
                  <a16:creationId xmlns:a16="http://schemas.microsoft.com/office/drawing/2014/main" id="{AB809DFA-9C2F-4EB1-84DE-95959FCC6751}"/>
                </a:ext>
              </a:extLst>
            </p:cNvPr>
            <p:cNvSpPr txBox="1"/>
            <p:nvPr/>
          </p:nvSpPr>
          <p:spPr>
            <a:xfrm>
              <a:off x="6270820" y="1723901"/>
              <a:ext cx="691421" cy="830997"/>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grpSp>
          <p:nvGrpSpPr>
            <p:cNvPr id="7" name="Group 6">
              <a:extLst>
                <a:ext uri="{FF2B5EF4-FFF2-40B4-BE49-F238E27FC236}">
                  <a16:creationId xmlns:a16="http://schemas.microsoft.com/office/drawing/2014/main" id="{51EF82A2-EF5A-4FA6-A677-1CFF387F314C}"/>
                </a:ext>
              </a:extLst>
            </p:cNvPr>
            <p:cNvGrpSpPr/>
            <p:nvPr/>
          </p:nvGrpSpPr>
          <p:grpSpPr>
            <a:xfrm>
              <a:off x="4709695" y="1377432"/>
              <a:ext cx="2252546" cy="781973"/>
              <a:chOff x="4709695" y="1377432"/>
              <a:chExt cx="2252546" cy="781973"/>
            </a:xfrm>
          </p:grpSpPr>
          <p:cxnSp>
            <p:nvCxnSpPr>
              <p:cNvPr id="8" name="Straight Arrow Connector 7">
                <a:extLst>
                  <a:ext uri="{FF2B5EF4-FFF2-40B4-BE49-F238E27FC236}">
                    <a16:creationId xmlns:a16="http://schemas.microsoft.com/office/drawing/2014/main" id="{4617ED2C-CAB2-4E3E-BD08-6581EE330019}"/>
                  </a:ext>
                </a:extLst>
              </p:cNvPr>
              <p:cNvCxnSpPr>
                <a:cxnSpLocks/>
              </p:cNvCxnSpPr>
              <p:nvPr/>
            </p:nvCxnSpPr>
            <p:spPr>
              <a:xfrm>
                <a:off x="5740172" y="1876743"/>
                <a:ext cx="577330"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93D4FE-57F5-49CB-8E63-27B9CE4ADF40}"/>
                  </a:ext>
                </a:extLst>
              </p:cNvPr>
              <p:cNvCxnSpPr>
                <a:cxnSpLocks/>
              </p:cNvCxnSpPr>
              <p:nvPr/>
            </p:nvCxnSpPr>
            <p:spPr>
              <a:xfrm flipH="1">
                <a:off x="5740172" y="2017992"/>
                <a:ext cx="535934"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AAB8CA-5A59-4582-B7AA-4F4AD3366A1F}"/>
                  </a:ext>
                </a:extLst>
              </p:cNvPr>
              <p:cNvSpPr txBox="1"/>
              <p:nvPr/>
            </p:nvSpPr>
            <p:spPr>
              <a:xfrm>
                <a:off x="4709695" y="1697740"/>
                <a:ext cx="225254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sp>
            <p:nvSpPr>
              <p:cNvPr id="23" name="TextBox 22">
                <a:extLst>
                  <a:ext uri="{FF2B5EF4-FFF2-40B4-BE49-F238E27FC236}">
                    <a16:creationId xmlns:a16="http://schemas.microsoft.com/office/drawing/2014/main" id="{D49FCADA-3767-495C-94B6-85C4AA8FD47E}"/>
                  </a:ext>
                </a:extLst>
              </p:cNvPr>
              <p:cNvSpPr txBox="1"/>
              <p:nvPr/>
            </p:nvSpPr>
            <p:spPr>
              <a:xfrm>
                <a:off x="5835968" y="1377432"/>
                <a:ext cx="638057" cy="461665"/>
              </a:xfrm>
              <a:prstGeom prst="rect">
                <a:avLst/>
              </a:prstGeom>
              <a:noFill/>
            </p:spPr>
            <p:txBody>
              <a:bodyPr wrap="square" rtlCol="0">
                <a:spAutoFit/>
              </a:bodyPr>
              <a:lstStyle/>
              <a:p>
                <a:r>
                  <a:rPr lang="en-US" sz="2400" i="1" dirty="0">
                    <a:latin typeface="Cambria Math" panose="02040503050406030204" pitchFamily="18" charset="0"/>
                    <a:ea typeface="Cambria Math" panose="02040503050406030204" pitchFamily="18" charset="0"/>
                  </a:rPr>
                  <a:t>K</a:t>
                </a:r>
                <a:r>
                  <a:rPr lang="en-US" sz="2400" i="1" baseline="-25000" dirty="0">
                    <a:latin typeface="Cambria Math" panose="02040503050406030204" pitchFamily="18" charset="0"/>
                    <a:ea typeface="Cambria Math" panose="02040503050406030204" pitchFamily="18" charset="0"/>
                  </a:rPr>
                  <a:t>D</a:t>
                </a:r>
              </a:p>
            </p:txBody>
          </p:sp>
        </p:grpSp>
      </p:gr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DED7146-AD2A-4C9B-97AA-FCA552988A7E}"/>
                  </a:ext>
                </a:extLst>
              </p:cNvPr>
              <p:cNvGraphicFramePr>
                <a:graphicFrameLocks noGrp="1"/>
              </p:cNvGraphicFramePr>
              <p:nvPr/>
            </p:nvGraphicFramePr>
            <p:xfrm>
              <a:off x="3438127" y="2160787"/>
              <a:ext cx="8457565" cy="4276364"/>
            </p:xfrm>
            <a:graphic>
              <a:graphicData uri="http://schemas.openxmlformats.org/drawingml/2006/table">
                <a:tbl>
                  <a:tblPr firstRow="1" bandRow="1">
                    <a:tableStyleId>{5C22544A-7EE6-4342-B048-85BDC9FD1C3A}</a:tableStyleId>
                  </a:tblPr>
                  <a:tblGrid>
                    <a:gridCol w="7214724">
                      <a:extLst>
                        <a:ext uri="{9D8B030D-6E8A-4147-A177-3AD203B41FA5}">
                          <a16:colId xmlns:a16="http://schemas.microsoft.com/office/drawing/2014/main" val="2457430180"/>
                        </a:ext>
                      </a:extLst>
                    </a:gridCol>
                    <a:gridCol w="1242841">
                      <a:extLst>
                        <a:ext uri="{9D8B030D-6E8A-4147-A177-3AD203B41FA5}">
                          <a16:colId xmlns:a16="http://schemas.microsoft.com/office/drawing/2014/main" val="3342329833"/>
                        </a:ext>
                      </a:extLst>
                    </a:gridCol>
                  </a:tblGrid>
                  <a:tr h="497628">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kern="1200" baseline="-25000" smtClean="0">
                                    <a:solidFill>
                                      <a:schemeClr val="tx1"/>
                                    </a:solidFill>
                                    <a:effectLst/>
                                    <a:latin typeface="+mn-lt"/>
                                    <a:ea typeface="Cambria Math" panose="02040503050406030204" pitchFamily="18" charset="0"/>
                                    <a:cs typeface="Times New Roman" panose="02020603050405020304" pitchFamily="18" charset="0"/>
                                  </a:rPr>
                                  <m:t>Total</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i="1"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kern="1200" baseline="-25000" smtClean="0">
                                    <a:solidFill>
                                      <a:schemeClr val="tx1"/>
                                    </a:solidFill>
                                    <a:effectLst/>
                                    <a:latin typeface="+mn-lt"/>
                                    <a:ea typeface="Cambria Math" panose="02040503050406030204" pitchFamily="18" charset="0"/>
                                    <a:cs typeface="Times New Roman" panose="02020603050405020304" pitchFamily="18" charset="0"/>
                                  </a:rPr>
                                  <m:t>Free</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RL</m:t>
                                </m:r>
                                <m:r>
                                  <m:rPr>
                                    <m:nor/>
                                  </m:rPr>
                                  <a:rPr lang="en-US" sz="1800" b="0" kern="1200" smtClean="0">
                                    <a:solidFill>
                                      <a:schemeClr val="tx1"/>
                                    </a:solidFill>
                                    <a:effectLst/>
                                    <a:latin typeface="+mn-lt"/>
                                    <a:ea typeface="Cambria Math" panose="02040503050406030204" pitchFamily="18" charset="0"/>
                                    <a:cs typeface="Times New Roman" panose="02020603050405020304" pitchFamily="18" charset="0"/>
                                  </a:rPr>
                                  <m:t>]</m:t>
                                </m:r>
                              </m:oMath>
                            </m:oMathPara>
                          </a14:m>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b="0" dirty="0">
                              <a:solidFill>
                                <a:schemeClr val="tx1"/>
                              </a:solidFill>
                              <a:effectLst/>
                              <a:latin typeface="+mn-lt"/>
                              <a:ea typeface="Times" panose="02020603050405020304" pitchFamily="18" charset="0"/>
                              <a:cs typeface="Times New Roman" panose="02020603050405020304" pitchFamily="18" charset="0"/>
                            </a:rPr>
                            <a:t>Eq. 2.1</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4662104"/>
                      </a:ext>
                    </a:extLst>
                  </a:tr>
                  <a:tr h="497628">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Total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Free</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oMath>
                            </m:oMathPara>
                          </a14:m>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2.2</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718159"/>
                      </a:ext>
                    </a:extLst>
                  </a:tr>
                  <a:tr h="497628">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i="1"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i="1"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Total</m:t>
                                </m:r>
                                <m:r>
                                  <m:rPr>
                                    <m:nor/>
                                  </m:rPr>
                                  <a:rPr lang="en-US" sz="1800" i="1"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Free</m:t>
                                </m:r>
                              </m:oMath>
                            </m:oMathPara>
                          </a14:m>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2.3</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4687305"/>
                      </a:ext>
                    </a:extLst>
                  </a:tr>
                  <a:tr h="497628">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Free</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i="1"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R</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Total</m:t>
                                </m:r>
                                <m:r>
                                  <m:rPr>
                                    <m:nor/>
                                  </m:rPr>
                                  <a:rPr lang="en-US" sz="1800" i="1"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Total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L</m:t>
                                </m:r>
                                <m:r>
                                  <m:rPr>
                                    <m:nor/>
                                  </m:rPr>
                                  <a:rPr lang="en-US" sz="1800" kern="1200" smtClean="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baseline="-25000" smtClean="0">
                                    <a:solidFill>
                                      <a:schemeClr val="tx1"/>
                                    </a:solidFill>
                                    <a:effectLst/>
                                    <a:latin typeface="+mn-lt"/>
                                    <a:ea typeface="Cambria Math" panose="02040503050406030204" pitchFamily="18" charset="0"/>
                                    <a:cs typeface="Times New Roman" panose="02020603050405020304" pitchFamily="18" charset="0"/>
                                  </a:rPr>
                                  <m:t>Free</m:t>
                                </m:r>
                              </m:oMath>
                            </m:oMathPara>
                          </a14:m>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2.4</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443802"/>
                      </a:ext>
                    </a:extLst>
                  </a:tr>
                  <a:tr h="497628">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800" i="1" kern="12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8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800" i="1" kern="1200">
                                    <a:solidFill>
                                      <a:schemeClr val="tx1"/>
                                    </a:solidFill>
                                    <a:effectLst/>
                                    <a:latin typeface="+mn-lt"/>
                                    <a:ea typeface="Cambria Math" panose="02040503050406030204" pitchFamily="18" charset="0"/>
                                    <a:cs typeface="Times New Roman" panose="02020603050405020304" pitchFamily="18" charset="0"/>
                                  </a:rPr>
                                  <m:t> </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f>
                                  <m:fPr>
                                    <m:ctrlPr>
                                      <a:rPr lang="en-US" sz="18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R</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a:solidFill>
                                          <a:schemeClr val="tx1"/>
                                        </a:solidFill>
                                        <a:effectLst/>
                                        <a:latin typeface="+mn-lt"/>
                                        <a:ea typeface="Cambria Math" panose="02040503050406030204" pitchFamily="18" charset="0"/>
                                        <a:cs typeface="Times New Roman" panose="02020603050405020304" pitchFamily="18" charset="0"/>
                                      </a:rPr>
                                      <m:t>Free</m:t>
                                    </m:r>
                                    <m:r>
                                      <m:rPr>
                                        <m:nor/>
                                      </m:rPr>
                                      <a:rPr lang="en-US" sz="1800" i="1"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L</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baseline="-25000">
                                        <a:solidFill>
                                          <a:schemeClr val="tx1"/>
                                        </a:solidFill>
                                        <a:effectLst/>
                                        <a:latin typeface="+mn-lt"/>
                                        <a:ea typeface="Cambria Math" panose="02040503050406030204" pitchFamily="18" charset="0"/>
                                        <a:cs typeface="Times New Roman" panose="02020603050405020304" pitchFamily="18" charset="0"/>
                                      </a:rPr>
                                      <m:t>Free</m:t>
                                    </m:r>
                                  </m:num>
                                  <m:den>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RL</m:t>
                                    </m:r>
                                    <m:r>
                                      <m:rPr>
                                        <m:nor/>
                                      </m:rPr>
                                      <a:rPr lang="en-US" sz="1800" kern="1200">
                                        <a:solidFill>
                                          <a:schemeClr val="tx1"/>
                                        </a:solidFill>
                                        <a:effectLst/>
                                        <a:latin typeface="+mn-lt"/>
                                        <a:ea typeface="Cambria Math" panose="02040503050406030204" pitchFamily="18" charset="0"/>
                                        <a:cs typeface="Times New Roman" panose="02020603050405020304" pitchFamily="18" charset="0"/>
                                      </a:rPr>
                                      <m:t>]</m:t>
                                    </m:r>
                                    <m:r>
                                      <m:rPr>
                                        <m:nor/>
                                      </m:rPr>
                                      <a:rPr lang="en-US" sz="1800" i="1" kern="1200">
                                        <a:solidFill>
                                          <a:schemeClr val="tx1"/>
                                        </a:solidFill>
                                        <a:effectLst/>
                                        <a:latin typeface="+mn-lt"/>
                                        <a:ea typeface="Cambria Math" panose="02040503050406030204" pitchFamily="18" charset="0"/>
                                        <a:cs typeface="Times New Roman" panose="02020603050405020304" pitchFamily="18" charset="0"/>
                                      </a:rPr>
                                      <m:t> </m:t>
                                    </m:r>
                                  </m:den>
                                </m:f>
                              </m:oMath>
                            </m:oMathPara>
                          </a14:m>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dirty="0">
                              <a:solidFill>
                                <a:schemeClr val="tx1"/>
                              </a:solidFill>
                              <a:effectLst/>
                              <a:latin typeface="+mn-lt"/>
                              <a:ea typeface="Times" panose="02020603050405020304" pitchFamily="18" charset="0"/>
                              <a:cs typeface="Times New Roman" panose="02020603050405020304" pitchFamily="18" charset="0"/>
                            </a:rPr>
                            <a:t>Eq. 2.5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699311"/>
                      </a:ext>
                    </a:extLst>
                  </a:tr>
                  <a:tr h="497628">
                    <a:tc>
                      <a:txBody>
                        <a:bodyPr/>
                        <a:lstStyle/>
                        <a:p>
                          <a:pPr marL="0" marR="0">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800" i="1">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panose="02020603050405020304" pitchFamily="18" charset="0"/>
                                        <a:cs typeface="Times New Roman" panose="02020603050405020304" pitchFamily="18" charset="0"/>
                                      </a:rPr>
                                    </m:ctrlPr>
                                  </m:fPr>
                                  <m:num>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R</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r>
                                      <m:rPr>
                                        <m:nor/>
                                      </m:rPr>
                                      <a:rPr lang="en-US" sz="1800" i="1">
                                        <a:effectLst/>
                                        <a:latin typeface="+mn-lt"/>
                                        <a:ea typeface="Times" panose="02020603050405020304" pitchFamily="18" charset="0"/>
                                        <a:cs typeface="Times New Roman" panose="02020603050405020304" pitchFamily="18" charset="0"/>
                                      </a:rPr>
                                      <m:t> − </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r>
                                      <m:rPr>
                                        <m:nor/>
                                      </m:rPr>
                                      <a:rPr lang="en-US" sz="1800" baseline="-25000">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Free</m:t>
                                    </m:r>
                                    <m:r>
                                      <m:rPr>
                                        <m:nor/>
                                      </m:rPr>
                                      <a:rPr lang="en-US" sz="1800">
                                        <a:effectLst/>
                                        <a:latin typeface="+mn-lt"/>
                                        <a:ea typeface="Times" panose="02020603050405020304" pitchFamily="18" charset="0"/>
                                        <a:cs typeface="Times New Roman" panose="02020603050405020304" pitchFamily="18" charset="0"/>
                                      </a:rPr>
                                      <m:t>)</m:t>
                                    </m:r>
                                    <m:r>
                                      <m:rPr>
                                        <m:nor/>
                                      </m:rPr>
                                      <a:rPr lang="en-US" sz="1800" i="1" baseline="-25000">
                                        <a:effectLst/>
                                        <a:latin typeface="+mn-lt"/>
                                        <a:ea typeface="Times" panose="02020603050405020304" pitchFamily="18" charset="0"/>
                                        <a:cs typeface="Times New Roman" panose="02020603050405020304" pitchFamily="18" charset="0"/>
                                      </a:rPr>
                                      <m:t> </m:t>
                                    </m:r>
                                    <m:r>
                                      <m:rPr>
                                        <m:nor/>
                                      </m:rPr>
                                      <a:rPr lang="en-US" sz="1800" i="1">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Free</m:t>
                                    </m:r>
                                    <m:r>
                                      <m:rPr>
                                        <m:nor/>
                                      </m:rPr>
                                      <a:rPr lang="en-US" sz="1800">
                                        <a:effectLst/>
                                        <a:latin typeface="+mn-lt"/>
                                        <a:ea typeface="Times" panose="02020603050405020304" pitchFamily="18" charset="0"/>
                                        <a:cs typeface="Times New Roman" panose="02020603050405020304" pitchFamily="18" charset="0"/>
                                      </a:rPr>
                                      <m:t>)</m:t>
                                    </m:r>
                                  </m:num>
                                  <m:den>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r>
                                      <m:rPr>
                                        <m:nor/>
                                      </m:rPr>
                                      <a:rPr lang="en-US" sz="1800" i="1">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Free</m:t>
                                    </m:r>
                                    <m:r>
                                      <m:rPr>
                                        <m:nor/>
                                      </m:rPr>
                                      <a:rPr lang="en-US" sz="1800">
                                        <a:effectLst/>
                                        <a:latin typeface="+mn-lt"/>
                                        <a:ea typeface="Times" panose="02020603050405020304" pitchFamily="18" charset="0"/>
                                        <a:cs typeface="Times New Roman" panose="02020603050405020304" pitchFamily="18" charset="0"/>
                                      </a:rPr>
                                      <m:t>)</m:t>
                                    </m:r>
                                  </m:den>
                                </m:f>
                              </m:oMath>
                            </m:oMathPara>
                          </a14:m>
                          <a:endParaRPr lang="en-US" sz="18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lgn="l">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2.6</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0713136"/>
                      </a:ext>
                    </a:extLst>
                  </a:tr>
                  <a:tr h="497628">
                    <a:tc>
                      <a:txBody>
                        <a:bodyPr/>
                        <a:lstStyle/>
                        <a:p>
                          <a:pPr marL="0" marR="0" algn="r">
                            <a:spcBef>
                              <a:spcPts val="0"/>
                            </a:spcBef>
                            <a:spcAft>
                              <a:spcPts val="0"/>
                            </a:spcAft>
                          </a:pPr>
                          <a:r>
                            <a:rPr lang="en-US" sz="1800" dirty="0">
                              <a:effectLst/>
                              <a:latin typeface="+mn-lt"/>
                              <a:ea typeface="Times New Roman" panose="02020603050405020304" pitchFamily="18" charset="0"/>
                              <a:cs typeface="Times New Roman" panose="02020603050405020304" pitchFamily="18" charset="0"/>
                            </a:rPr>
                            <a:t>Rearrange Eq 6, </a:t>
                          </a:r>
                          <a14:m>
                            <m:oMath xmlns:m="http://schemas.openxmlformats.org/officeDocument/2006/math">
                              <m:r>
                                <m:rPr>
                                  <m:nor/>
                                </m:rPr>
                                <a:rPr lang="en-US" sz="1800">
                                  <a:effectLst/>
                                  <a:latin typeface="+mn-lt"/>
                                  <a:ea typeface="Times" panose="02020603050405020304" pitchFamily="18" charset="0"/>
                                  <a:cs typeface="Times New Roman" panose="02020603050405020304" pitchFamily="18" charset="0"/>
                                </a:rPr>
                                <m:t>0</m:t>
                              </m:r>
                              <m:r>
                                <m:rPr>
                                  <m:nor/>
                                </m:rPr>
                                <a:rPr lang="en-US" sz="1800" i="1">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m:t>
                              </m:r>
                              <m:r>
                                <m:rPr>
                                  <m:nor/>
                                </m:rPr>
                                <a:rPr lang="en-US" sz="1800" i="1">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Free</m:t>
                              </m:r>
                              <m:r>
                                <m:rPr>
                                  <m:nor/>
                                </m:rPr>
                                <a:rPr lang="en-US" sz="1800" baseline="30000">
                                  <a:effectLst/>
                                  <a:latin typeface="+mn-lt"/>
                                  <a:ea typeface="Times" panose="02020603050405020304" pitchFamily="18" charset="0"/>
                                  <a:cs typeface="Times New Roman" panose="02020603050405020304" pitchFamily="18" charset="0"/>
                                </a:rPr>
                                <m:t>2</m:t>
                              </m:r>
                              <m:r>
                                <m:rPr>
                                  <m:nor/>
                                </m:rPr>
                                <a:rPr lang="en-US" sz="1800" i="1" baseline="30000">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m:t>
                              </m:r>
                              <m:r>
                                <m:rPr>
                                  <m:nor/>
                                </m:rPr>
                                <a:rPr lang="en-US" sz="1800" i="1">
                                  <a:effectLst/>
                                  <a:latin typeface="+mn-lt"/>
                                  <a:ea typeface="Times" panose="02020603050405020304" pitchFamily="18" charset="0"/>
                                  <a:cs typeface="Times New Roman" panose="02020603050405020304" pitchFamily="18" charset="0"/>
                                </a:rPr>
                                <m:t> </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Free</m:t>
                              </m:r>
                              <m:r>
                                <m:rPr>
                                  <m:nor/>
                                </m:rPr>
                                <a:rPr lang="en-US" sz="1800" i="1">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R</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r>
                                <m:rPr>
                                  <m:nor/>
                                </m:rPr>
                                <a:rPr lang="en-US" sz="1800" i="1">
                                  <a:effectLst/>
                                  <a:latin typeface="+mn-lt"/>
                                  <a:ea typeface="Times" panose="02020603050405020304" pitchFamily="18" charset="0"/>
                                  <a:cs typeface="Times New Roman" panose="02020603050405020304" pitchFamily="18" charset="0"/>
                                </a:rPr>
                                <m:t> − </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r>
                                <m:rPr>
                                  <m:nor/>
                                </m:rPr>
                                <a:rPr lang="en-US" sz="1800">
                                  <a:effectLst/>
                                  <a:latin typeface="+mn-lt"/>
                                  <a:ea typeface="Times" panose="02020603050405020304" pitchFamily="18" charset="0"/>
                                  <a:cs typeface="Times New Roman" panose="02020603050405020304" pitchFamily="18" charset="0"/>
                                </a:rPr>
                                <m:t>+</m:t>
                              </m:r>
                              <m:r>
                                <m:rPr>
                                  <m:nor/>
                                </m:rPr>
                                <a:rPr lang="en-US" sz="1800" i="1">
                                  <a:effectLst/>
                                  <a:latin typeface="+mn-lt"/>
                                  <a:ea typeface="Times" panose="02020603050405020304" pitchFamily="18" charset="0"/>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800">
                                  <a:effectLst/>
                                  <a:latin typeface="+mn-lt"/>
                                  <a:ea typeface="Times" panose="02020603050405020304" pitchFamily="18" charset="0"/>
                                  <a:cs typeface="Times New Roman" panose="02020603050405020304" pitchFamily="18" charset="0"/>
                                </a:rPr>
                                <m:t>)</m:t>
                              </m:r>
                              <m:r>
                                <m:rPr>
                                  <m:nor/>
                                </m:rPr>
                                <a:rPr lang="en-US" sz="1800" i="1">
                                  <a:effectLst/>
                                  <a:latin typeface="+mn-lt"/>
                                  <a:ea typeface="Times" panose="02020603050405020304" pitchFamily="18" charset="0"/>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8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800" i="1">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m:t>
                              </m:r>
                              <m:r>
                                <m:rPr>
                                  <m:nor/>
                                </m:rPr>
                                <a:rPr lang="en-US" sz="1800">
                                  <a:effectLst/>
                                  <a:latin typeface="+mn-lt"/>
                                  <a:ea typeface="Times" panose="02020603050405020304" pitchFamily="18" charset="0"/>
                                  <a:cs typeface="Times New Roman" panose="02020603050405020304" pitchFamily="18" charset="0"/>
                                </a:rPr>
                                <m:t>L</m:t>
                              </m:r>
                              <m:r>
                                <m:rPr>
                                  <m:nor/>
                                </m:rPr>
                                <a:rPr lang="en-US" sz="1800">
                                  <a:effectLst/>
                                  <a:latin typeface="+mn-lt"/>
                                  <a:ea typeface="Times" panose="02020603050405020304" pitchFamily="18" charset="0"/>
                                  <a:cs typeface="Times New Roman" panose="02020603050405020304" pitchFamily="18" charset="0"/>
                                </a:rPr>
                                <m:t>]</m:t>
                              </m:r>
                              <m:r>
                                <m:rPr>
                                  <m:nor/>
                                </m:rPr>
                                <a:rPr lang="en-US" sz="1800" baseline="-25000">
                                  <a:effectLst/>
                                  <a:latin typeface="+mn-lt"/>
                                  <a:ea typeface="Times" panose="02020603050405020304" pitchFamily="18" charset="0"/>
                                  <a:cs typeface="Times New Roman" panose="02020603050405020304" pitchFamily="18" charset="0"/>
                                </a:rPr>
                                <m:t>Total</m:t>
                              </m:r>
                            </m:oMath>
                          </a14:m>
                          <a:endParaRPr lang="en-US" sz="18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2.7</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0504040"/>
                      </a:ext>
                    </a:extLst>
                  </a:tr>
                  <a:tr h="497628">
                    <a:tc>
                      <a:txBody>
                        <a:bodyPr/>
                        <a:lstStyle/>
                        <a:p>
                          <a:pPr marL="0" marR="0" algn="r">
                            <a:spcBef>
                              <a:spcPts val="0"/>
                            </a:spcBef>
                            <a:spcAft>
                              <a:spcPts val="0"/>
                            </a:spcAft>
                          </a:pPr>
                          <a:r>
                            <a:rPr lang="en-US" sz="1600" kern="1200" dirty="0">
                              <a:solidFill>
                                <a:srgbClr val="000000"/>
                              </a:solidFill>
                              <a:effectLst/>
                              <a:latin typeface="+mn-lt"/>
                              <a:ea typeface="Times New Roman" panose="02020603050405020304" pitchFamily="18" charset="0"/>
                              <a:cs typeface="Times New Roman" panose="02020603050405020304" pitchFamily="18" charset="0"/>
                            </a:rPr>
                            <a:t>Eq 7 solved for [L]</a:t>
                          </a:r>
                          <a:r>
                            <a:rPr lang="en-US" sz="1600" kern="1200" baseline="-25000" dirty="0">
                              <a:solidFill>
                                <a:srgbClr val="000000"/>
                              </a:solidFill>
                              <a:effectLst/>
                              <a:latin typeface="+mn-lt"/>
                              <a:ea typeface="Times New Roman" panose="02020603050405020304" pitchFamily="18" charset="0"/>
                              <a:cs typeface="Times New Roman" panose="02020603050405020304" pitchFamily="18" charset="0"/>
                            </a:rPr>
                            <a:t>Free</a:t>
                          </a:r>
                          <a:r>
                            <a:rPr lang="en-US" sz="1600" kern="1200" dirty="0">
                              <a:solidFill>
                                <a:srgbClr val="000000"/>
                              </a:solidFill>
                              <a:effectLst/>
                              <a:latin typeface="+mn-lt"/>
                              <a:ea typeface="Times New Roman" panose="02020603050405020304" pitchFamily="18" charset="0"/>
                              <a:cs typeface="Times New Roman" panose="02020603050405020304" pitchFamily="18" charset="0"/>
                            </a:rPr>
                            <a:t>,</a:t>
                          </a:r>
                          <a:r>
                            <a:rPr lang="en-US" sz="1600" kern="1200" baseline="-25000" dirty="0">
                              <a:solidFill>
                                <a:srgbClr val="000000"/>
                              </a:solidFill>
                              <a:effectLst/>
                              <a:latin typeface="+mn-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Free</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e>
                                  </m:d>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e>
                                          </m:d>
                                        </m:e>
                                        <m: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num>
                                <m:den>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oMath>
                          </a14:m>
                          <a:endParaRPr lang="en-US" sz="18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spcBef>
                              <a:spcPts val="0"/>
                            </a:spcBef>
                            <a:spcAft>
                              <a:spcPts val="0"/>
                            </a:spcAft>
                          </a:pPr>
                          <a:r>
                            <a:rPr lang="en-US" sz="1800" dirty="0">
                              <a:effectLst/>
                              <a:latin typeface="Times New Roman" panose="02020603050405020304" pitchFamily="18" charset="0"/>
                              <a:ea typeface="Times" panose="02020603050405020304" pitchFamily="18" charset="0"/>
                              <a:cs typeface="Times New Roman" panose="02020603050405020304" pitchFamily="18" charset="0"/>
                            </a:rPr>
                            <a:t>Eq. 2.8</a:t>
                          </a:r>
                          <a:endParaRPr lang="en-US" sz="2800" dirty="0">
                            <a:effectLst/>
                            <a:latin typeface="Times" panose="02020603050405020304" pitchFamily="18" charset="0"/>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745170"/>
                      </a:ext>
                    </a:extLst>
                  </a:tr>
                </a:tbl>
              </a:graphicData>
            </a:graphic>
          </p:graphicFrame>
        </mc:Choice>
        <mc:Fallback xmlns="">
          <p:graphicFrame>
            <p:nvGraphicFramePr>
              <p:cNvPr id="3" name="Table 3">
                <a:extLst>
                  <a:ext uri="{FF2B5EF4-FFF2-40B4-BE49-F238E27FC236}">
                    <a16:creationId xmlns:a16="http://schemas.microsoft.com/office/drawing/2014/main" id="{DDED7146-AD2A-4C9B-97AA-FCA552988A7E}"/>
                  </a:ext>
                </a:extLst>
              </p:cNvPr>
              <p:cNvGraphicFramePr>
                <a:graphicFrameLocks noGrp="1"/>
              </p:cNvGraphicFramePr>
              <p:nvPr>
                <p:extLst>
                  <p:ext uri="{D42A27DB-BD31-4B8C-83A1-F6EECF244321}">
                    <p14:modId xmlns:p14="http://schemas.microsoft.com/office/powerpoint/2010/main" val="2359283767"/>
                  </p:ext>
                </p:extLst>
              </p:nvPr>
            </p:nvGraphicFramePr>
            <p:xfrm>
              <a:off x="3438127" y="2160787"/>
              <a:ext cx="8457565" cy="4276364"/>
            </p:xfrm>
            <a:graphic>
              <a:graphicData uri="http://schemas.openxmlformats.org/drawingml/2006/table">
                <a:tbl>
                  <a:tblPr firstRow="1" bandRow="1">
                    <a:tableStyleId>{5C22544A-7EE6-4342-B048-85BDC9FD1C3A}</a:tableStyleId>
                  </a:tblPr>
                  <a:tblGrid>
                    <a:gridCol w="7214724">
                      <a:extLst>
                        <a:ext uri="{9D8B030D-6E8A-4147-A177-3AD203B41FA5}">
                          <a16:colId xmlns:a16="http://schemas.microsoft.com/office/drawing/2014/main" val="2457430180"/>
                        </a:ext>
                      </a:extLst>
                    </a:gridCol>
                    <a:gridCol w="1242841">
                      <a:extLst>
                        <a:ext uri="{9D8B030D-6E8A-4147-A177-3AD203B41FA5}">
                          <a16:colId xmlns:a16="http://schemas.microsoft.com/office/drawing/2014/main" val="3342329833"/>
                        </a:ext>
                      </a:extLst>
                    </a:gridCol>
                  </a:tblGrid>
                  <a:tr h="497628">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7300" b="-762195"/>
                          </a:stretch>
                        </a:blipFill>
                      </a:tcPr>
                    </a:tc>
                    <a:tc>
                      <a:txBody>
                        <a:bodyPr/>
                        <a:lstStyle/>
                        <a:p>
                          <a:pPr marL="0" marR="0" algn="l">
                            <a:spcBef>
                              <a:spcPts val="0"/>
                            </a:spcBef>
                            <a:spcAft>
                              <a:spcPts val="0"/>
                            </a:spcAft>
                          </a:pPr>
                          <a:r>
                            <a:rPr lang="en-US" sz="1800" b="0" dirty="0">
                              <a:solidFill>
                                <a:schemeClr val="tx1"/>
                              </a:solidFill>
                              <a:effectLst/>
                              <a:latin typeface="+mn-lt"/>
                              <a:ea typeface="Times" panose="02020603050405020304" pitchFamily="18" charset="0"/>
                              <a:cs typeface="Times New Roman" panose="02020603050405020304" pitchFamily="18" charset="0"/>
                            </a:rPr>
                            <a:t>Eq. 2.1</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4662104"/>
                      </a:ext>
                    </a:extLst>
                  </a:tr>
                  <a:tr h="497628">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1235" r="-17300" b="-671605"/>
                          </a:stretch>
                        </a:blip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2.2</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718159"/>
                      </a:ext>
                    </a:extLst>
                  </a:tr>
                  <a:tr h="497628">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98780" r="-17300" b="-563415"/>
                          </a:stretch>
                        </a:blip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2.3</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4687305"/>
                      </a:ext>
                    </a:extLst>
                  </a:tr>
                  <a:tr h="497628">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98780" r="-17300" b="-463415"/>
                          </a:stretch>
                        </a:blipFill>
                      </a:tcPr>
                    </a:tc>
                    <a:tc>
                      <a:txBody>
                        <a:bodyPr/>
                        <a:lstStyle/>
                        <a:p>
                          <a:pPr marL="0" marR="0" algn="l">
                            <a:spcBef>
                              <a:spcPts val="0"/>
                            </a:spcBef>
                            <a:spcAft>
                              <a:spcPts val="0"/>
                            </a:spcAft>
                          </a:pPr>
                          <a:r>
                            <a:rPr lang="en-US" sz="1800">
                              <a:solidFill>
                                <a:schemeClr val="tx1"/>
                              </a:solidFill>
                              <a:effectLst/>
                              <a:latin typeface="+mn-lt"/>
                              <a:ea typeface="Times" panose="02020603050405020304" pitchFamily="18" charset="0"/>
                              <a:cs typeface="Times New Roman" panose="02020603050405020304" pitchFamily="18" charset="0"/>
                            </a:rPr>
                            <a:t>Eq. 2.4</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443802"/>
                      </a:ext>
                    </a:extLst>
                  </a:tr>
                  <a:tr h="642747">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11429" r="-17300" b="-261905"/>
                          </a:stretch>
                        </a:blipFill>
                      </a:tcPr>
                    </a:tc>
                    <a:tc>
                      <a:txBody>
                        <a:bodyPr/>
                        <a:lstStyle/>
                        <a:p>
                          <a:pPr marL="0" marR="0" algn="l">
                            <a:spcBef>
                              <a:spcPts val="0"/>
                            </a:spcBef>
                            <a:spcAft>
                              <a:spcPts val="0"/>
                            </a:spcAft>
                          </a:pPr>
                          <a:r>
                            <a:rPr lang="en-US" sz="1800" dirty="0">
                              <a:solidFill>
                                <a:schemeClr val="tx1"/>
                              </a:solidFill>
                              <a:effectLst/>
                              <a:latin typeface="+mn-lt"/>
                              <a:ea typeface="Times" panose="02020603050405020304" pitchFamily="18" charset="0"/>
                              <a:cs typeface="Times New Roman" panose="02020603050405020304" pitchFamily="18" charset="0"/>
                            </a:rPr>
                            <a:t>Eq. 2.5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699311"/>
                      </a:ext>
                    </a:extLst>
                  </a:tr>
                  <a:tr h="647764">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3738" r="-17300" b="-157009"/>
                          </a:stretch>
                        </a:blipFill>
                      </a:tcPr>
                    </a:tc>
                    <a:tc>
                      <a:txBody>
                        <a:bodyPr/>
                        <a:lstStyle/>
                        <a:p>
                          <a:pPr marL="0" marR="0" algn="l">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2.6</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0713136"/>
                      </a:ext>
                    </a:extLst>
                  </a:tr>
                  <a:tr h="497628">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65432" r="-17300" b="-107407"/>
                          </a:stretch>
                        </a:blipFill>
                      </a:tcPr>
                    </a:tc>
                    <a:tc>
                      <a:txBody>
                        <a:bodyPr/>
                        <a:lstStyle/>
                        <a:p>
                          <a:pPr marL="0" marR="0" algn="l">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2.7</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0504040"/>
                      </a:ext>
                    </a:extLst>
                  </a:tr>
                  <a:tr h="497713">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756098" r="-17300" b="-6098"/>
                          </a:stretch>
                        </a:blipFill>
                      </a:tcPr>
                    </a:tc>
                    <a:tc>
                      <a:txBody>
                        <a:bodyPr/>
                        <a:lstStyle/>
                        <a:p>
                          <a:pPr marL="0" marR="0">
                            <a:spcBef>
                              <a:spcPts val="0"/>
                            </a:spcBef>
                            <a:spcAft>
                              <a:spcPts val="0"/>
                            </a:spcAft>
                          </a:pPr>
                          <a:r>
                            <a:rPr lang="en-US" sz="1800" dirty="0">
                              <a:effectLst/>
                              <a:latin typeface="Times New Roman" panose="02020603050405020304" pitchFamily="18" charset="0"/>
                              <a:ea typeface="Times" panose="02020603050405020304" pitchFamily="18" charset="0"/>
                              <a:cs typeface="Times New Roman" panose="02020603050405020304" pitchFamily="18" charset="0"/>
                            </a:rPr>
                            <a:t>Eq. 2.8</a:t>
                          </a:r>
                          <a:endParaRPr lang="en-US" sz="2800" dirty="0">
                            <a:effectLst/>
                            <a:latin typeface="Times" panose="02020603050405020304" pitchFamily="18" charset="0"/>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745170"/>
                      </a:ext>
                    </a:extLst>
                  </a:tr>
                </a:tbl>
              </a:graphicData>
            </a:graphic>
          </p:graphicFrame>
        </mc:Fallback>
      </mc:AlternateContent>
      <p:sp>
        <p:nvSpPr>
          <p:cNvPr id="14" name="TextBox 13">
            <a:extLst>
              <a:ext uri="{FF2B5EF4-FFF2-40B4-BE49-F238E27FC236}">
                <a16:creationId xmlns:a16="http://schemas.microsoft.com/office/drawing/2014/main" id="{DA84939E-B3F9-46C0-A837-8AB0E978D2E3}"/>
              </a:ext>
            </a:extLst>
          </p:cNvPr>
          <p:cNvSpPr txBox="1"/>
          <p:nvPr/>
        </p:nvSpPr>
        <p:spPr>
          <a:xfrm>
            <a:off x="0" y="6580575"/>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15" name="TextBox 14">
            <a:extLst>
              <a:ext uri="{FF2B5EF4-FFF2-40B4-BE49-F238E27FC236}">
                <a16:creationId xmlns:a16="http://schemas.microsoft.com/office/drawing/2014/main" id="{B21E49D4-5A07-4C6E-B63B-9AA04403B8EA}"/>
              </a:ext>
            </a:extLst>
          </p:cNvPr>
          <p:cNvSpPr txBox="1"/>
          <p:nvPr/>
        </p:nvSpPr>
        <p:spPr>
          <a:xfrm>
            <a:off x="317895" y="1872119"/>
            <a:ext cx="5157996" cy="1292662"/>
          </a:xfrm>
          <a:prstGeom prst="rect">
            <a:avLst/>
          </a:prstGeom>
          <a:noFill/>
        </p:spPr>
        <p:txBody>
          <a:bodyPr wrap="square">
            <a:spAutoFit/>
          </a:bodyPr>
          <a:lstStyle/>
          <a:p>
            <a:pPr marL="0" indent="0">
              <a:buNone/>
            </a:pPr>
            <a:r>
              <a:rPr lang="en-US" sz="2400" dirty="0">
                <a:solidFill>
                  <a:srgbClr val="000000"/>
                </a:solidFill>
                <a:ea typeface="Cambria Math" panose="02040503050406030204" pitchFamily="18" charset="0"/>
              </a:rPr>
              <a:t>Given the following interaction scheme</a:t>
            </a:r>
          </a:p>
          <a:p>
            <a:pPr marL="0" indent="0">
              <a:buNone/>
            </a:pPr>
            <a:endParaRPr lang="en-US" sz="1800" dirty="0">
              <a:solidFill>
                <a:srgbClr val="000000"/>
              </a:solidFill>
              <a:latin typeface="Cambria Math" panose="02040503050406030204" pitchFamily="18" charset="0"/>
              <a:ea typeface="Cambria Math" panose="02040503050406030204" pitchFamily="18" charset="0"/>
            </a:endParaRPr>
          </a:p>
          <a:p>
            <a:pPr marL="0" indent="0">
              <a:buNone/>
            </a:pPr>
            <a:endParaRPr lang="en-US" sz="1800" i="0" dirty="0">
              <a:solidFill>
                <a:srgbClr val="000000"/>
              </a:solidFill>
              <a:latin typeface="Cambria Math" panose="02040503050406030204" pitchFamily="18" charset="0"/>
              <a:ea typeface="Cambria Math" panose="02040503050406030204" pitchFamily="18" charset="0"/>
            </a:endParaRPr>
          </a:p>
          <a:p>
            <a:pPr marL="0" indent="0" algn="r">
              <a:buNone/>
            </a:pPr>
            <a:endParaRPr lang="en-US" sz="1800" i="0" dirty="0">
              <a:solidFill>
                <a:srgbClr val="000000"/>
              </a:solidFill>
              <a:latin typeface="Cambria Math" panose="02040503050406030204" pitchFamily="18" charset="0"/>
              <a:ea typeface="Cambria Math" panose="02040503050406030204" pitchFamily="18" charset="0"/>
            </a:endParaRPr>
          </a:p>
        </p:txBody>
      </p:sp>
      <p:sp>
        <p:nvSpPr>
          <p:cNvPr id="5" name="Slide Number Placeholder 4">
            <a:extLst>
              <a:ext uri="{FF2B5EF4-FFF2-40B4-BE49-F238E27FC236}">
                <a16:creationId xmlns:a16="http://schemas.microsoft.com/office/drawing/2014/main" id="{04CB6D2D-8583-465F-A251-16997987F7C3}"/>
              </a:ext>
            </a:extLst>
          </p:cNvPr>
          <p:cNvSpPr>
            <a:spLocks noGrp="1"/>
          </p:cNvSpPr>
          <p:nvPr>
            <p:ph type="sldNum" sz="quarter" idx="12"/>
          </p:nvPr>
        </p:nvSpPr>
        <p:spPr/>
        <p:txBody>
          <a:bodyPr/>
          <a:lstStyle/>
          <a:p>
            <a:fld id="{8F5CE88E-89A4-4243-AB1D-44322647EED2}" type="slidenum">
              <a:rPr lang="en-US" smtClean="0"/>
              <a:t>53</a:t>
            </a:fld>
            <a:endParaRPr lang="en-US"/>
          </a:p>
        </p:txBody>
      </p:sp>
    </p:spTree>
    <p:extLst>
      <p:ext uri="{BB962C8B-B14F-4D97-AF65-F5344CB8AC3E}">
        <p14:creationId xmlns:p14="http://schemas.microsoft.com/office/powerpoint/2010/main" val="38357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D52630B-BE18-4D8A-8399-B23A6EA06971}"/>
              </a:ext>
            </a:extLst>
          </p:cNvPr>
          <p:cNvSpPr txBox="1"/>
          <p:nvPr/>
        </p:nvSpPr>
        <p:spPr>
          <a:xfrm>
            <a:off x="327291" y="1909345"/>
            <a:ext cx="5157996" cy="1292662"/>
          </a:xfrm>
          <a:prstGeom prst="rect">
            <a:avLst/>
          </a:prstGeom>
          <a:noFill/>
        </p:spPr>
        <p:txBody>
          <a:bodyPr wrap="square">
            <a:spAutoFit/>
          </a:bodyPr>
          <a:lstStyle/>
          <a:p>
            <a:pPr marL="0" indent="0">
              <a:buNone/>
            </a:pPr>
            <a:r>
              <a:rPr lang="en-US" sz="2400" dirty="0">
                <a:solidFill>
                  <a:srgbClr val="000000"/>
                </a:solidFill>
                <a:ea typeface="Cambria Math" panose="02040503050406030204" pitchFamily="18" charset="0"/>
              </a:rPr>
              <a:t>Given the following interaction scheme</a:t>
            </a:r>
          </a:p>
          <a:p>
            <a:pPr marL="0" indent="0">
              <a:buNone/>
            </a:pPr>
            <a:endParaRPr lang="en-US" sz="1800" dirty="0">
              <a:solidFill>
                <a:srgbClr val="000000"/>
              </a:solidFill>
              <a:latin typeface="Cambria Math" panose="02040503050406030204" pitchFamily="18" charset="0"/>
              <a:ea typeface="Cambria Math" panose="02040503050406030204" pitchFamily="18" charset="0"/>
            </a:endParaRPr>
          </a:p>
          <a:p>
            <a:pPr marL="0" indent="0">
              <a:buNone/>
            </a:pPr>
            <a:endParaRPr lang="en-US" sz="1800" i="0" dirty="0">
              <a:solidFill>
                <a:srgbClr val="000000"/>
              </a:solidFill>
              <a:latin typeface="Cambria Math" panose="02040503050406030204" pitchFamily="18" charset="0"/>
              <a:ea typeface="Cambria Math" panose="02040503050406030204" pitchFamily="18" charset="0"/>
            </a:endParaRPr>
          </a:p>
          <a:p>
            <a:pPr marL="0" indent="0" algn="r">
              <a:buNone/>
            </a:pPr>
            <a:endParaRPr lang="en-US" sz="1800" i="0" dirty="0">
              <a:solidFill>
                <a:srgbClr val="000000"/>
              </a:solidFill>
              <a:latin typeface="Cambria Math" panose="02040503050406030204" pitchFamily="18" charset="0"/>
              <a:ea typeface="Cambria Math" panose="02040503050406030204" pitchFamily="18" charset="0"/>
            </a:endParaRPr>
          </a:p>
        </p:txBody>
      </p:sp>
      <p:sp>
        <p:nvSpPr>
          <p:cNvPr id="2" name="Title 1">
            <a:extLst>
              <a:ext uri="{FF2B5EF4-FFF2-40B4-BE49-F238E27FC236}">
                <a16:creationId xmlns:a16="http://schemas.microsoft.com/office/drawing/2014/main" id="{F4994936-34BA-466E-899F-D9EBB5868ECD}"/>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qFRET dissociation constant (K</a:t>
            </a:r>
            <a:r>
              <a:rPr lang="en-US" sz="3200" b="1" baseline="-25000" dirty="0">
                <a:effectLst/>
                <a:ea typeface="Times" panose="02020603050405020304" pitchFamily="18" charset="0"/>
                <a:cs typeface="Times New Roman" panose="02020603050405020304" pitchFamily="18" charset="0"/>
              </a:rPr>
              <a:t>D</a:t>
            </a:r>
            <a:r>
              <a:rPr lang="en-US" sz="3200" b="1" dirty="0">
                <a:effectLst/>
                <a:ea typeface="Times" panose="02020603050405020304" pitchFamily="18" charset="0"/>
                <a:cs typeface="Times New Roman" panose="02020603050405020304" pitchFamily="18" charset="0"/>
              </a:rPr>
              <a:t>) </a:t>
            </a:r>
            <a:br>
              <a:rPr lang="en-US" sz="3200" dirty="0">
                <a:latin typeface="+mn-lt"/>
              </a:rPr>
            </a:br>
            <a:r>
              <a:rPr lang="en-US" sz="3200" dirty="0"/>
              <a:t>Resolving qFRET based disassociation constant K</a:t>
            </a:r>
            <a:r>
              <a:rPr lang="en-US" sz="3200" baseline="-25000" dirty="0"/>
              <a:t>D</a:t>
            </a:r>
            <a:endParaRPr lang="en-US" sz="3200" b="1" dirty="0"/>
          </a:p>
        </p:txBody>
      </p:sp>
      <p:grpSp>
        <p:nvGrpSpPr>
          <p:cNvPr id="9" name="Group 8">
            <a:extLst>
              <a:ext uri="{FF2B5EF4-FFF2-40B4-BE49-F238E27FC236}">
                <a16:creationId xmlns:a16="http://schemas.microsoft.com/office/drawing/2014/main" id="{EA21908F-B2A3-489B-A1F8-BD3FD4B656E0}"/>
              </a:ext>
            </a:extLst>
          </p:cNvPr>
          <p:cNvGrpSpPr/>
          <p:nvPr/>
        </p:nvGrpSpPr>
        <p:grpSpPr>
          <a:xfrm>
            <a:off x="700937" y="2251534"/>
            <a:ext cx="2803609" cy="1177466"/>
            <a:chOff x="4709695" y="1377432"/>
            <a:chExt cx="2252546" cy="1177466"/>
          </a:xfrm>
        </p:grpSpPr>
        <p:sp>
          <p:nvSpPr>
            <p:cNvPr id="13" name="TextBox 12">
              <a:extLst>
                <a:ext uri="{FF2B5EF4-FFF2-40B4-BE49-F238E27FC236}">
                  <a16:creationId xmlns:a16="http://schemas.microsoft.com/office/drawing/2014/main" id="{AB809DFA-9C2F-4EB1-84DE-95959FCC6751}"/>
                </a:ext>
              </a:extLst>
            </p:cNvPr>
            <p:cNvSpPr txBox="1"/>
            <p:nvPr/>
          </p:nvSpPr>
          <p:spPr>
            <a:xfrm>
              <a:off x="6270820" y="1723901"/>
              <a:ext cx="691421" cy="830997"/>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grpSp>
          <p:nvGrpSpPr>
            <p:cNvPr id="7" name="Group 6">
              <a:extLst>
                <a:ext uri="{FF2B5EF4-FFF2-40B4-BE49-F238E27FC236}">
                  <a16:creationId xmlns:a16="http://schemas.microsoft.com/office/drawing/2014/main" id="{51EF82A2-EF5A-4FA6-A677-1CFF387F314C}"/>
                </a:ext>
              </a:extLst>
            </p:cNvPr>
            <p:cNvGrpSpPr/>
            <p:nvPr/>
          </p:nvGrpSpPr>
          <p:grpSpPr>
            <a:xfrm>
              <a:off x="4709695" y="1377432"/>
              <a:ext cx="2252546" cy="781973"/>
              <a:chOff x="4709695" y="1377432"/>
              <a:chExt cx="2252546" cy="781973"/>
            </a:xfrm>
          </p:grpSpPr>
          <p:cxnSp>
            <p:nvCxnSpPr>
              <p:cNvPr id="8" name="Straight Arrow Connector 7">
                <a:extLst>
                  <a:ext uri="{FF2B5EF4-FFF2-40B4-BE49-F238E27FC236}">
                    <a16:creationId xmlns:a16="http://schemas.microsoft.com/office/drawing/2014/main" id="{4617ED2C-CAB2-4E3E-BD08-6581EE330019}"/>
                  </a:ext>
                </a:extLst>
              </p:cNvPr>
              <p:cNvCxnSpPr>
                <a:cxnSpLocks/>
              </p:cNvCxnSpPr>
              <p:nvPr/>
            </p:nvCxnSpPr>
            <p:spPr>
              <a:xfrm>
                <a:off x="5740172" y="1876743"/>
                <a:ext cx="577330"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93D4FE-57F5-49CB-8E63-27B9CE4ADF40}"/>
                  </a:ext>
                </a:extLst>
              </p:cNvPr>
              <p:cNvCxnSpPr>
                <a:cxnSpLocks/>
              </p:cNvCxnSpPr>
              <p:nvPr/>
            </p:nvCxnSpPr>
            <p:spPr>
              <a:xfrm flipH="1">
                <a:off x="5740172" y="2017992"/>
                <a:ext cx="535934"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AAB8CA-5A59-4582-B7AA-4F4AD3366A1F}"/>
                  </a:ext>
                </a:extLst>
              </p:cNvPr>
              <p:cNvSpPr txBox="1"/>
              <p:nvPr/>
            </p:nvSpPr>
            <p:spPr>
              <a:xfrm>
                <a:off x="4709695" y="1697740"/>
                <a:ext cx="225254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sp>
            <p:nvSpPr>
              <p:cNvPr id="23" name="TextBox 22">
                <a:extLst>
                  <a:ext uri="{FF2B5EF4-FFF2-40B4-BE49-F238E27FC236}">
                    <a16:creationId xmlns:a16="http://schemas.microsoft.com/office/drawing/2014/main" id="{D49FCADA-3767-495C-94B6-85C4AA8FD47E}"/>
                  </a:ext>
                </a:extLst>
              </p:cNvPr>
              <p:cNvSpPr txBox="1"/>
              <p:nvPr/>
            </p:nvSpPr>
            <p:spPr>
              <a:xfrm>
                <a:off x="5835968" y="1377432"/>
                <a:ext cx="638057" cy="461665"/>
              </a:xfrm>
              <a:prstGeom prst="rect">
                <a:avLst/>
              </a:prstGeom>
              <a:noFill/>
            </p:spPr>
            <p:txBody>
              <a:bodyPr wrap="square" rtlCol="0">
                <a:spAutoFit/>
              </a:bodyPr>
              <a:lstStyle/>
              <a:p>
                <a:r>
                  <a:rPr lang="en-US" sz="2400" i="1" dirty="0">
                    <a:latin typeface="Cambria Math" panose="02040503050406030204" pitchFamily="18" charset="0"/>
                    <a:ea typeface="Cambria Math" panose="02040503050406030204" pitchFamily="18" charset="0"/>
                  </a:rPr>
                  <a:t>K</a:t>
                </a:r>
                <a:r>
                  <a:rPr lang="en-US" sz="2400" i="1" baseline="-25000" dirty="0">
                    <a:latin typeface="Cambria Math" panose="02040503050406030204" pitchFamily="18" charset="0"/>
                    <a:ea typeface="Cambria Math" panose="02040503050406030204" pitchFamily="18" charset="0"/>
                  </a:rPr>
                  <a:t>D</a:t>
                </a:r>
              </a:p>
            </p:txBody>
          </p:sp>
        </p:grpSp>
      </p:gr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DED7146-AD2A-4C9B-97AA-FCA552988A7E}"/>
                  </a:ext>
                </a:extLst>
              </p:cNvPr>
              <p:cNvGraphicFramePr>
                <a:graphicFrameLocks noGrp="1"/>
              </p:cNvGraphicFramePr>
              <p:nvPr/>
            </p:nvGraphicFramePr>
            <p:xfrm>
              <a:off x="1349110" y="2788493"/>
              <a:ext cx="10515599" cy="3415427"/>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2457430180"/>
                        </a:ext>
                      </a:extLst>
                    </a:gridCol>
                    <a:gridCol w="1545270">
                      <a:extLst>
                        <a:ext uri="{9D8B030D-6E8A-4147-A177-3AD203B41FA5}">
                          <a16:colId xmlns:a16="http://schemas.microsoft.com/office/drawing/2014/main" val="3342329833"/>
                        </a:ext>
                      </a:extLst>
                    </a:gridCol>
                  </a:tblGrid>
                  <a:tr h="570190">
                    <a:tc>
                      <a:txBody>
                        <a:bodyPr/>
                        <a:lstStyle/>
                        <a:p>
                          <a:pPr marL="0" marR="0" algn="r">
                            <a:spcBef>
                              <a:spcPts val="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Assume the maximum bound is equivalent to [R]</a:t>
                          </a:r>
                          <a:r>
                            <a:rPr lang="en-US" sz="1800" b="0" baseline="-25000" dirty="0">
                              <a:solidFill>
                                <a:schemeClr val="tx1"/>
                              </a:solidFill>
                              <a:effectLst/>
                              <a:latin typeface="+mn-lt"/>
                              <a:ea typeface="Times New Roman" panose="02020603050405020304" pitchFamily="18" charset="0"/>
                              <a:cs typeface="Times New Roman" panose="02020603050405020304" pitchFamily="18" charset="0"/>
                            </a:rPr>
                            <a:t>Total</a:t>
                          </a:r>
                          <a:r>
                            <a:rPr lang="en-US" sz="1800" b="0" dirty="0">
                              <a:solidFill>
                                <a:schemeClr val="tx1"/>
                              </a:solidFill>
                              <a:effectLst/>
                              <a:latin typeface="+mn-lt"/>
                              <a:ea typeface="Times New Roman" panose="02020603050405020304" pitchFamily="18" charset="0"/>
                              <a:cs typeface="Times New Roman" panose="02020603050405020304" pitchFamily="18" charset="0"/>
                            </a:rPr>
                            <a:t>, </a:t>
                          </a:r>
                          <a14:m>
                            <m:oMath xmlns:m="http://schemas.openxmlformats.org/officeDocument/2006/math">
                              <m:r>
                                <m:rPr>
                                  <m:nor/>
                                </m:rPr>
                                <a:rPr lang="en-US" sz="1800" b="0">
                                  <a:solidFill>
                                    <a:schemeClr val="tx1"/>
                                  </a:solidFill>
                                  <a:effectLst/>
                                  <a:latin typeface="+mn-lt"/>
                                  <a:ea typeface="Calibri" panose="020F0502020204030204" pitchFamily="34" charset="0"/>
                                  <a:cs typeface="Times New Roman" panose="02020603050405020304" pitchFamily="18" charset="0"/>
                                </a:rPr>
                                <m:t>[</m:t>
                              </m:r>
                              <m:r>
                                <m:rPr>
                                  <m:nor/>
                                </m:rPr>
                                <a:rPr lang="en-US" sz="1800" b="0">
                                  <a:solidFill>
                                    <a:schemeClr val="tx1"/>
                                  </a:solidFill>
                                  <a:effectLst/>
                                  <a:latin typeface="+mn-lt"/>
                                  <a:ea typeface="Calibri" panose="020F0502020204030204" pitchFamily="34" charset="0"/>
                                  <a:cs typeface="Times New Roman" panose="02020603050405020304" pitchFamily="18" charset="0"/>
                                </a:rPr>
                                <m:t>RL</m:t>
                              </m:r>
                              <m:r>
                                <m:rPr>
                                  <m:nor/>
                                </m:rPr>
                                <a:rPr lang="en-US" sz="1800" b="0">
                                  <a:solidFill>
                                    <a:schemeClr val="tx1"/>
                                  </a:solidFill>
                                  <a:effectLst/>
                                  <a:latin typeface="+mn-lt"/>
                                  <a:ea typeface="Calibri" panose="020F0502020204030204" pitchFamily="34" charset="0"/>
                                  <a:cs typeface="Times New Roman" panose="02020603050405020304" pitchFamily="18" charset="0"/>
                                </a:rPr>
                                <m:t>]</m:t>
                              </m:r>
                              <m:r>
                                <m:rPr>
                                  <m:nor/>
                                </m:rPr>
                                <a:rPr lang="en-US" sz="1800" b="0" baseline="-25000">
                                  <a:solidFill>
                                    <a:schemeClr val="tx1"/>
                                  </a:solidFill>
                                  <a:effectLst/>
                                  <a:latin typeface="+mn-lt"/>
                                  <a:ea typeface="Calibri" panose="020F0502020204030204" pitchFamily="34" charset="0"/>
                                  <a:cs typeface="Times New Roman" panose="02020603050405020304" pitchFamily="18" charset="0"/>
                                </a:rPr>
                                <m:t>Max</m:t>
                              </m:r>
                              <m:r>
                                <m:rPr>
                                  <m:nor/>
                                </m:rPr>
                                <a:rPr lang="en-US" sz="1800" b="0">
                                  <a:solidFill>
                                    <a:schemeClr val="tx1"/>
                                  </a:solidFill>
                                  <a:effectLst/>
                                  <a:latin typeface="+mn-lt"/>
                                  <a:ea typeface="Calibri" panose="020F0502020204030204" pitchFamily="34" charset="0"/>
                                  <a:cs typeface="Times New Roman" panose="02020603050405020304" pitchFamily="18" charset="0"/>
                                </a:rPr>
                                <m:t>=[</m:t>
                              </m:r>
                              <m:r>
                                <m:rPr>
                                  <m:nor/>
                                </m:rPr>
                                <a:rPr lang="en-US" sz="1800" b="0">
                                  <a:solidFill>
                                    <a:schemeClr val="tx1"/>
                                  </a:solidFill>
                                  <a:effectLst/>
                                  <a:latin typeface="+mn-lt"/>
                                  <a:ea typeface="Calibri" panose="020F0502020204030204" pitchFamily="34" charset="0"/>
                                  <a:cs typeface="Times New Roman" panose="02020603050405020304" pitchFamily="18" charset="0"/>
                                </a:rPr>
                                <m:t>R</m:t>
                              </m:r>
                              <m:r>
                                <m:rPr>
                                  <m:nor/>
                                </m:rPr>
                                <a:rPr lang="en-US" sz="1800" b="0">
                                  <a:solidFill>
                                    <a:schemeClr val="tx1"/>
                                  </a:solidFill>
                                  <a:effectLst/>
                                  <a:latin typeface="+mn-lt"/>
                                  <a:ea typeface="Calibri" panose="020F0502020204030204" pitchFamily="34" charset="0"/>
                                  <a:cs typeface="Times New Roman" panose="02020603050405020304" pitchFamily="18" charset="0"/>
                                </a:rPr>
                                <m:t>]</m:t>
                              </m:r>
                              <m:r>
                                <m:rPr>
                                  <m:nor/>
                                </m:rPr>
                                <a:rPr lang="en-US" sz="1800" b="0" baseline="-25000">
                                  <a:solidFill>
                                    <a:schemeClr val="tx1"/>
                                  </a:solidFill>
                                  <a:effectLst/>
                                  <a:latin typeface="+mn-lt"/>
                                  <a:ea typeface="Calibri" panose="020F0502020204030204" pitchFamily="34" charset="0"/>
                                  <a:cs typeface="Times New Roman" panose="02020603050405020304" pitchFamily="18" charset="0"/>
                                </a:rPr>
                                <m:t>Total</m:t>
                              </m:r>
                            </m:oMath>
                          </a14:m>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800" b="0" dirty="0">
                              <a:solidFill>
                                <a:schemeClr val="tx1"/>
                              </a:solidFill>
                              <a:effectLst/>
                              <a:latin typeface="+mn-lt"/>
                              <a:ea typeface="Times" panose="02020603050405020304" pitchFamily="18" charset="0"/>
                              <a:cs typeface="Times New Roman" panose="02020603050405020304" pitchFamily="18" charset="0"/>
                            </a:rPr>
                            <a:t>Eq. 2.9</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50718159"/>
                      </a:ext>
                    </a:extLst>
                  </a:tr>
                  <a:tr h="675435">
                    <a:tc>
                      <a:txBody>
                        <a:bodyPr/>
                        <a:lstStyle/>
                        <a:p>
                          <a:pPr marL="0" marR="0" algn="r">
                            <a:spcBef>
                              <a:spcPts val="0"/>
                            </a:spcBef>
                            <a:spcAft>
                              <a:spcPts val="0"/>
                            </a:spcAft>
                          </a:pPr>
                          <a:r>
                            <a:rPr lang="en-US" sz="1800" dirty="0">
                              <a:effectLst/>
                              <a:latin typeface="+mn-lt"/>
                              <a:ea typeface="Times New Roman" panose="02020603050405020304" pitchFamily="18" charset="0"/>
                              <a:cs typeface="Times New Roman" panose="02020603050405020304" pitchFamily="18" charset="0"/>
                            </a:rPr>
                            <a:t>Assume ratio of bound [RL] to Em</a:t>
                          </a:r>
                          <a:r>
                            <a:rPr lang="en-US" sz="1800" baseline="-25000" dirty="0">
                              <a:effectLst/>
                              <a:latin typeface="+mn-lt"/>
                              <a:ea typeface="Times New Roman" panose="02020603050405020304" pitchFamily="18" charset="0"/>
                              <a:cs typeface="Times New Roman" panose="02020603050405020304" pitchFamily="18" charset="0"/>
                            </a:rPr>
                            <a:t>FRET</a:t>
                          </a:r>
                          <a:r>
                            <a:rPr lang="en-US" sz="1800" dirty="0">
                              <a:effectLst/>
                              <a:latin typeface="+mn-lt"/>
                              <a:ea typeface="Times New Roman" panose="02020603050405020304" pitchFamily="18" charset="0"/>
                              <a:cs typeface="Times New Roman" panose="02020603050405020304" pitchFamily="18" charset="0"/>
                            </a:rPr>
                            <a:t> response, </a:t>
                          </a:r>
                          <a14:m>
                            <m:oMath xmlns:m="http://schemas.openxmlformats.org/officeDocument/2006/math">
                              <m:r>
                                <m:rPr>
                                  <m:nor/>
                                </m:rPr>
                                <a:rPr lang="en-US" sz="1800">
                                  <a:effectLst/>
                                  <a:latin typeface="+mn-lt"/>
                                  <a:ea typeface="Calibri" panose="020F0502020204030204" pitchFamily="34" charset="0"/>
                                  <a:cs typeface="Times New Roman" panose="02020603050405020304" pitchFamily="18" charset="0"/>
                                </a:rPr>
                                <m:t>[</m:t>
                              </m:r>
                              <m:r>
                                <m:rPr>
                                  <m:nor/>
                                </m:rPr>
                                <a:rPr lang="en-US" sz="1800">
                                  <a:effectLst/>
                                  <a:latin typeface="+mn-lt"/>
                                  <a:ea typeface="Calibri" panose="020F0502020204030204" pitchFamily="34" charset="0"/>
                                  <a:cs typeface="Times New Roman" panose="02020603050405020304" pitchFamily="18" charset="0"/>
                                </a:rPr>
                                <m:t>RL</m:t>
                              </m:r>
                              <m:r>
                                <m:rPr>
                                  <m:nor/>
                                </m:rPr>
                                <a:rPr lang="en-US" sz="1800">
                                  <a:effectLst/>
                                  <a:latin typeface="+mn-lt"/>
                                  <a:ea typeface="Calibri" panose="020F0502020204030204" pitchFamily="34" charset="0"/>
                                  <a:cs typeface="Times New Roman" panose="02020603050405020304" pitchFamily="18" charset="0"/>
                                </a:rPr>
                                <m:t>]=[</m:t>
                              </m:r>
                              <m:r>
                                <m:rPr>
                                  <m:nor/>
                                </m:rPr>
                                <a:rPr lang="en-US" sz="1800">
                                  <a:effectLst/>
                                  <a:latin typeface="+mn-lt"/>
                                  <a:ea typeface="Calibri" panose="020F0502020204030204" pitchFamily="34" charset="0"/>
                                  <a:cs typeface="Times New Roman" panose="02020603050405020304" pitchFamily="18" charset="0"/>
                                </a:rPr>
                                <m:t>RL</m:t>
                              </m:r>
                              <m:r>
                                <m:rPr>
                                  <m:nor/>
                                </m:rPr>
                                <a:rPr lang="en-US" sz="1800">
                                  <a:effectLst/>
                                  <a:latin typeface="+mn-lt"/>
                                  <a:ea typeface="Calibri" panose="020F0502020204030204" pitchFamily="34" charset="0"/>
                                  <a:cs typeface="Times New Roman" panose="02020603050405020304" pitchFamily="18" charset="0"/>
                                </a:rPr>
                                <m:t>]</m:t>
                              </m:r>
                              <m:r>
                                <m:rPr>
                                  <m:nor/>
                                </m:rPr>
                                <a:rPr lang="en-US" sz="1800" baseline="-25000">
                                  <a:effectLst/>
                                  <a:latin typeface="+mn-lt"/>
                                  <a:ea typeface="Calibri" panose="020F0502020204030204" pitchFamily="34" charset="0"/>
                                  <a:cs typeface="Times New Roman" panose="02020603050405020304" pitchFamily="18" charset="0"/>
                                </a:rPr>
                                <m:t>Max</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b="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b="0" i="0">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800" b="0" i="0">
                                          <a:effectLst/>
                                          <a:latin typeface="Cambria Math" panose="02040503050406030204" pitchFamily="18" charset="0"/>
                                          <a:ea typeface="Calibri" panose="020F0502020204030204" pitchFamily="34" charset="0"/>
                                          <a:cs typeface="Times New Roman" panose="02020603050405020304" pitchFamily="18" charset="0"/>
                                        </a:rPr>
                                        <m:t>FRET</m:t>
                                      </m:r>
                                    </m:sub>
                                  </m:sSub>
                                </m:num>
                                <m:den>
                                  <m:r>
                                    <m:rPr>
                                      <m:nor/>
                                    </m:rPr>
                                    <a:rPr lang="en-US" sz="1800" b="0">
                                      <a:effectLst/>
                                      <a:latin typeface="+mn-lt"/>
                                      <a:ea typeface="Calibri" panose="020F0502020204030204" pitchFamily="34" charset="0"/>
                                      <a:cs typeface="Times New Roman" panose="02020603050405020304" pitchFamily="18" charset="0"/>
                                    </a:rPr>
                                    <m:t>Em</m:t>
                                  </m:r>
                                  <m:r>
                                    <m:rPr>
                                      <m:nor/>
                                    </m:rPr>
                                    <a:rPr lang="en-US" sz="1800" b="0" baseline="-25000">
                                      <a:effectLst/>
                                      <a:latin typeface="+mn-lt"/>
                                      <a:ea typeface="Calibri" panose="020F0502020204030204" pitchFamily="34" charset="0"/>
                                      <a:cs typeface="Times New Roman" panose="02020603050405020304" pitchFamily="18" charset="0"/>
                                    </a:rPr>
                                    <m:t>FRETMax</m:t>
                                  </m:r>
                                </m:den>
                              </m:f>
                            </m:oMath>
                          </a14:m>
                          <a:endParaRPr lang="en-US" sz="18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2.10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754687305"/>
                      </a:ext>
                    </a:extLst>
                  </a:tr>
                  <a:tr h="750703">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RL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i="1" kern="1200">
                                    <a:solidFill>
                                      <a:srgbClr val="000000"/>
                                    </a:solidFill>
                                    <a:effectLst/>
                                    <a:latin typeface="+mn-lt"/>
                                    <a:ea typeface="Cambria Math" panose="02040503050406030204" pitchFamily="18" charset="0"/>
                                    <a:cs typeface="Times New Roman" panose="02020603050405020304" pitchFamily="18" charset="0"/>
                                  </a:rPr>
                                  <m:t> </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f>
                                  <m:f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RL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Max</m:t>
                                    </m:r>
                                    <m:r>
                                      <m:rPr>
                                        <m:nor/>
                                      </m:rPr>
                                      <a:rPr lang="en-US" sz="1600" i="1"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Free</m:t>
                                    </m:r>
                                  </m:num>
                                  <m:den>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Free</m:t>
                                    </m:r>
                                    <m:r>
                                      <m:rPr>
                                        <m:nor/>
                                      </m:rPr>
                                      <a:rPr lang="en-US" sz="1600" i="1" kern="1200">
                                        <a:solidFill>
                                          <a:srgbClr val="000000"/>
                                        </a:solidFill>
                                        <a:effectLst/>
                                        <a:latin typeface="+mn-lt"/>
                                        <a:ea typeface="Cambria Math" panose="02040503050406030204" pitchFamily="18" charset="0"/>
                                        <a:cs typeface="Times New Roman" panose="02020603050405020304" pitchFamily="18" charset="0"/>
                                      </a:rPr>
                                      <m:t> </m:t>
                                    </m:r>
                                  </m:den>
                                </m:f>
                              </m:oMath>
                            </m:oMathPara>
                          </a14:m>
                          <a:endParaRPr lang="en-US" sz="16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600" kern="1200" dirty="0">
                              <a:solidFill>
                                <a:srgbClr val="000000"/>
                              </a:solidFill>
                              <a:effectLst/>
                              <a:latin typeface="+mn-lt"/>
                              <a:ea typeface="Times" panose="02020603050405020304" pitchFamily="18" charset="0"/>
                              <a:cs typeface="Times New Roman" panose="02020603050405020304" pitchFamily="18" charset="0"/>
                            </a:rPr>
                            <a:t>Eq. 2.13</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443802"/>
                      </a:ext>
                    </a:extLst>
                  </a:tr>
                  <a:tr h="587823">
                    <a:tc>
                      <a:txBody>
                        <a:bodyPr/>
                        <a:lstStyle/>
                        <a:p>
                          <a:pPr marL="0" marR="0" algn="r">
                            <a:spcBef>
                              <a:spcPts val="0"/>
                            </a:spcBef>
                            <a:spcAft>
                              <a:spcPts val="0"/>
                            </a:spcAft>
                          </a:pPr>
                          <a14:m>
                            <m:oMath xmlns:m="http://schemas.openxmlformats.org/officeDocument/2006/math">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FRET</m:t>
                                  </m:r>
                                </m:sub>
                              </m:sSub>
                            </m:oMath>
                          </a14:m>
                          <a:r>
                            <a:rPr lang="en-US" sz="1600" kern="1200" dirty="0">
                              <a:solidFill>
                                <a:srgbClr val="000000"/>
                              </a:solidFill>
                              <a:effectLst/>
                              <a:latin typeface="+mn-lt"/>
                              <a:ea typeface="Cambria Math" panose="02040503050406030204" pitchFamily="18" charset="0"/>
                              <a:cs typeface="Times New Roman" panose="02020603050405020304" pitchFamily="18" charset="0"/>
                            </a:rPr>
                            <a:t> = </a:t>
                          </a:r>
                          <a14:m>
                            <m:oMath xmlns:m="http://schemas.openxmlformats.org/officeDocument/2006/math">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FRET</m:t>
                                  </m:r>
                                </m:sub>
                              </m:sSub>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Max</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Free</m:t>
                                  </m:r>
                                </m:num>
                                <m:den>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L</m:t>
                                  </m:r>
                                  <m:r>
                                    <m:rPr>
                                      <m:nor/>
                                    </m:rPr>
                                    <a:rPr lang="en-US" sz="1600" kern="1200">
                                      <a:solidFill>
                                        <a:srgbClr val="000000"/>
                                      </a:solidFill>
                                      <a:effectLst/>
                                      <a:latin typeface="+mn-lt"/>
                                      <a:ea typeface="Cambria Math" panose="02040503050406030204" pitchFamily="18" charset="0"/>
                                      <a:cs typeface="Times New Roman" panose="02020603050405020304" pitchFamily="18" charset="0"/>
                                    </a:rPr>
                                    <m:t>]</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Free</m:t>
                                  </m:r>
                                  <m:r>
                                    <m:rPr>
                                      <m:nor/>
                                    </m:rPr>
                                    <a:rPr lang="en-US" sz="1600" i="1" kern="1200">
                                      <a:solidFill>
                                        <a:srgbClr val="000000"/>
                                      </a:solidFill>
                                      <a:effectLst/>
                                      <a:latin typeface="+mn-lt"/>
                                      <a:ea typeface="Cambria Math" panose="02040503050406030204" pitchFamily="18" charset="0"/>
                                      <a:cs typeface="Times New Roman" panose="02020603050405020304" pitchFamily="18" charset="0"/>
                                    </a:rPr>
                                    <m:t> </m:t>
                                  </m:r>
                                </m:den>
                              </m:f>
                            </m:oMath>
                          </a14:m>
                          <a:endParaRPr lang="en-US" sz="16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a:spcBef>
                              <a:spcPts val="0"/>
                            </a:spcBef>
                            <a:spcAft>
                              <a:spcPts val="0"/>
                            </a:spcAft>
                          </a:pPr>
                          <a:r>
                            <a:rPr lang="en-US" sz="1600" kern="1200" dirty="0">
                              <a:solidFill>
                                <a:srgbClr val="000000"/>
                              </a:solidFill>
                              <a:effectLst/>
                              <a:latin typeface="+mn-lt"/>
                              <a:ea typeface="Cambria Math" panose="02040503050406030204" pitchFamily="18" charset="0"/>
                              <a:cs typeface="Times New Roman" panose="02020603050405020304" pitchFamily="18" charset="0"/>
                            </a:rPr>
                            <a:t>Eq. 2.15</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699311"/>
                      </a:ext>
                    </a:extLst>
                  </a:tr>
                  <a:tr h="831276">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FRET</m:t>
                                    </m:r>
                                  </m:sub>
                                </m:sSub>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FRET</m:t>
                                    </m:r>
                                  </m:sub>
                                </m:sSub>
                                <m:r>
                                  <m:rPr>
                                    <m:nor/>
                                  </m:rPr>
                                  <a:rPr lang="en-US" sz="1600" b="0" i="0" kern="1200" baseline="-25000" smtClean="0">
                                    <a:solidFill>
                                      <a:srgbClr val="000000"/>
                                    </a:solidFill>
                                    <a:effectLst/>
                                    <a:latin typeface="+mn-lt"/>
                                    <a:ea typeface="Cambria Math" panose="02040503050406030204" pitchFamily="18" charset="0"/>
                                    <a:cs typeface="Times New Roman" panose="02020603050405020304" pitchFamily="18" charset="0"/>
                                  </a:rPr>
                                  <m:t>M</m:t>
                                </m:r>
                                <m:r>
                                  <m:rPr>
                                    <m:nor/>
                                  </m:rPr>
                                  <a:rPr lang="en-US" sz="1600" kern="1200" baseline="-25000" smtClean="0">
                                    <a:solidFill>
                                      <a:srgbClr val="000000"/>
                                    </a:solidFill>
                                    <a:effectLst/>
                                    <a:latin typeface="+mn-lt"/>
                                    <a:ea typeface="Cambria Math" panose="02040503050406030204" pitchFamily="18" charset="0"/>
                                    <a:cs typeface="Times New Roman" panose="02020603050405020304" pitchFamily="18" charset="0"/>
                                  </a:rPr>
                                  <m:t>a</m:t>
                                </m:r>
                                <m:r>
                                  <m:rPr>
                                    <m:nor/>
                                  </m:rPr>
                                  <a:rPr lang="en-US" sz="1600" kern="1200" baseline="-25000">
                                    <a:solidFill>
                                      <a:srgbClr val="000000"/>
                                    </a:solidFill>
                                    <a:effectLst/>
                                    <a:latin typeface="+mn-lt"/>
                                    <a:ea typeface="Cambria Math" panose="02040503050406030204" pitchFamily="18" charset="0"/>
                                    <a:cs typeface="Times New Roman" panose="02020603050405020304" pitchFamily="18" charset="0"/>
                                  </a:rPr>
                                  <m:t>x</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num>
                                  <m:den>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e>
                                            </m:d>
                                          </m:e>
                                          <m: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den>
                                </m:f>
                                <m:r>
                                  <a:rPr lang="en-US" sz="16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34925">
                            <a:spcBef>
                              <a:spcPts val="0"/>
                            </a:spcBef>
                            <a:spcAft>
                              <a:spcPts val="0"/>
                            </a:spcAft>
                          </a:pPr>
                          <a:r>
                            <a:rPr lang="en-US" sz="1600" kern="1200" dirty="0">
                              <a:solidFill>
                                <a:srgbClr val="000000"/>
                              </a:solidFill>
                              <a:effectLst/>
                              <a:latin typeface="+mn-lt"/>
                              <a:ea typeface="Cambria Math" panose="02040503050406030204" pitchFamily="18" charset="0"/>
                              <a:cs typeface="Times New Roman" panose="02020603050405020304" pitchFamily="18" charset="0"/>
                            </a:rPr>
                            <a:t>Eq. 2.16</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40713136"/>
                      </a:ext>
                    </a:extLst>
                  </a:tr>
                </a:tbl>
              </a:graphicData>
            </a:graphic>
          </p:graphicFrame>
        </mc:Choice>
        <mc:Fallback xmlns="">
          <p:graphicFrame>
            <p:nvGraphicFramePr>
              <p:cNvPr id="3" name="Table 3">
                <a:extLst>
                  <a:ext uri="{FF2B5EF4-FFF2-40B4-BE49-F238E27FC236}">
                    <a16:creationId xmlns:a16="http://schemas.microsoft.com/office/drawing/2014/main" id="{DDED7146-AD2A-4C9B-97AA-FCA552988A7E}"/>
                  </a:ext>
                </a:extLst>
              </p:cNvPr>
              <p:cNvGraphicFramePr>
                <a:graphicFrameLocks noGrp="1"/>
              </p:cNvGraphicFramePr>
              <p:nvPr>
                <p:extLst>
                  <p:ext uri="{D42A27DB-BD31-4B8C-83A1-F6EECF244321}">
                    <p14:modId xmlns:p14="http://schemas.microsoft.com/office/powerpoint/2010/main" val="2591255987"/>
                  </p:ext>
                </p:extLst>
              </p:nvPr>
            </p:nvGraphicFramePr>
            <p:xfrm>
              <a:off x="1349110" y="2788493"/>
              <a:ext cx="10515599" cy="3415427"/>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2457430180"/>
                        </a:ext>
                      </a:extLst>
                    </a:gridCol>
                    <a:gridCol w="1545270">
                      <a:extLst>
                        <a:ext uri="{9D8B030D-6E8A-4147-A177-3AD203B41FA5}">
                          <a16:colId xmlns:a16="http://schemas.microsoft.com/office/drawing/2014/main" val="3342329833"/>
                        </a:ext>
                      </a:extLst>
                    </a:gridCol>
                  </a:tblGrid>
                  <a:tr h="570190">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64" r="-17323" b="-498936"/>
                          </a:stretch>
                        </a:blipFill>
                      </a:tcPr>
                    </a:tc>
                    <a:tc>
                      <a:txBody>
                        <a:bodyPr/>
                        <a:lstStyle/>
                        <a:p>
                          <a:pPr marL="0" marR="0">
                            <a:spcBef>
                              <a:spcPts val="0"/>
                            </a:spcBef>
                            <a:spcAft>
                              <a:spcPts val="0"/>
                            </a:spcAft>
                          </a:pPr>
                          <a:r>
                            <a:rPr lang="en-US" sz="1800" b="0" dirty="0">
                              <a:solidFill>
                                <a:schemeClr val="tx1"/>
                              </a:solidFill>
                              <a:effectLst/>
                              <a:latin typeface="+mn-lt"/>
                              <a:ea typeface="Times" panose="02020603050405020304" pitchFamily="18" charset="0"/>
                              <a:cs typeface="Times New Roman" panose="02020603050405020304" pitchFamily="18" charset="0"/>
                            </a:rPr>
                            <a:t>Eq. 2.9</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50718159"/>
                      </a:ext>
                    </a:extLst>
                  </a:tr>
                  <a:tr h="675435">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85586" r="-17323" b="-322523"/>
                          </a:stretch>
                        </a:blipFill>
                      </a:tcPr>
                    </a:tc>
                    <a:tc>
                      <a:txBody>
                        <a:bodyPr/>
                        <a:lstStyle/>
                        <a:p>
                          <a:pPr marL="0" marR="0">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Eq. 2.10</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754687305"/>
                      </a:ext>
                    </a:extLst>
                  </a:tr>
                  <a:tr h="750703">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67480" r="-17323" b="-191057"/>
                          </a:stretch>
                        </a:blipFill>
                      </a:tcPr>
                    </a:tc>
                    <a:tc>
                      <a:txBody>
                        <a:bodyPr/>
                        <a:lstStyle/>
                        <a:p>
                          <a:pPr marL="0" marR="0">
                            <a:spcBef>
                              <a:spcPts val="0"/>
                            </a:spcBef>
                            <a:spcAft>
                              <a:spcPts val="0"/>
                            </a:spcAft>
                          </a:pPr>
                          <a:r>
                            <a:rPr lang="en-US" sz="1600" kern="1200" dirty="0">
                              <a:solidFill>
                                <a:srgbClr val="000000"/>
                              </a:solidFill>
                              <a:effectLst/>
                              <a:latin typeface="+mn-lt"/>
                              <a:ea typeface="Times" panose="02020603050405020304" pitchFamily="18" charset="0"/>
                              <a:cs typeface="Times New Roman" panose="02020603050405020304" pitchFamily="18" charset="0"/>
                            </a:rPr>
                            <a:t>Eq. 2.13</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443802"/>
                      </a:ext>
                    </a:extLst>
                  </a:tr>
                  <a:tr h="587823">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42708" r="-17323" b="-144792"/>
                          </a:stretch>
                        </a:blipFill>
                      </a:tcPr>
                    </a:tc>
                    <a:tc>
                      <a:txBody>
                        <a:bodyPr/>
                        <a:lstStyle/>
                        <a:p>
                          <a:pPr marL="0" marR="0">
                            <a:spcBef>
                              <a:spcPts val="0"/>
                            </a:spcBef>
                            <a:spcAft>
                              <a:spcPts val="0"/>
                            </a:spcAft>
                          </a:pPr>
                          <a:r>
                            <a:rPr lang="en-US" sz="1600" kern="1200" dirty="0">
                              <a:solidFill>
                                <a:srgbClr val="000000"/>
                              </a:solidFill>
                              <a:effectLst/>
                              <a:latin typeface="+mn-lt"/>
                              <a:ea typeface="Cambria Math" panose="02040503050406030204" pitchFamily="18" charset="0"/>
                              <a:cs typeface="Times New Roman" panose="02020603050405020304" pitchFamily="18" charset="0"/>
                            </a:rPr>
                            <a:t>Eq. 2.15</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699311"/>
                      </a:ext>
                    </a:extLst>
                  </a:tr>
                  <a:tr h="831276">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10219" r="-17323" b="-1460"/>
                          </a:stretch>
                        </a:blipFill>
                      </a:tcPr>
                    </a:tc>
                    <a:tc>
                      <a:txBody>
                        <a:bodyPr/>
                        <a:lstStyle/>
                        <a:p>
                          <a:pPr marL="0" marR="0" indent="34925">
                            <a:spcBef>
                              <a:spcPts val="0"/>
                            </a:spcBef>
                            <a:spcAft>
                              <a:spcPts val="0"/>
                            </a:spcAft>
                          </a:pPr>
                          <a:r>
                            <a:rPr lang="en-US" sz="1600" kern="1200" dirty="0">
                              <a:solidFill>
                                <a:srgbClr val="000000"/>
                              </a:solidFill>
                              <a:effectLst/>
                              <a:latin typeface="+mn-lt"/>
                              <a:ea typeface="Cambria Math" panose="02040503050406030204" pitchFamily="18" charset="0"/>
                              <a:cs typeface="Times New Roman" panose="02020603050405020304" pitchFamily="18" charset="0"/>
                            </a:rPr>
                            <a:t>Eq. 2.16</a:t>
                          </a:r>
                          <a:endParaRPr lang="en-US" sz="1600" dirty="0">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40713136"/>
                      </a:ext>
                    </a:extLst>
                  </a:tr>
                </a:tbl>
              </a:graphicData>
            </a:graphic>
          </p:graphicFrame>
        </mc:Fallback>
      </mc:AlternateContent>
      <p:sp>
        <p:nvSpPr>
          <p:cNvPr id="14" name="TextBox 13">
            <a:extLst>
              <a:ext uri="{FF2B5EF4-FFF2-40B4-BE49-F238E27FC236}">
                <a16:creationId xmlns:a16="http://schemas.microsoft.com/office/drawing/2014/main" id="{DA84939E-B3F9-46C0-A837-8AB0E978D2E3}"/>
              </a:ext>
            </a:extLst>
          </p:cNvPr>
          <p:cNvSpPr txBox="1"/>
          <p:nvPr/>
        </p:nvSpPr>
        <p:spPr>
          <a:xfrm>
            <a:off x="0" y="6441406"/>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5" name="Slide Number Placeholder 4">
            <a:extLst>
              <a:ext uri="{FF2B5EF4-FFF2-40B4-BE49-F238E27FC236}">
                <a16:creationId xmlns:a16="http://schemas.microsoft.com/office/drawing/2014/main" id="{E0237D64-B6DB-4249-BAF2-E065BFF7B76B}"/>
              </a:ext>
            </a:extLst>
          </p:cNvPr>
          <p:cNvSpPr>
            <a:spLocks noGrp="1"/>
          </p:cNvSpPr>
          <p:nvPr>
            <p:ph type="sldNum" sz="quarter" idx="12"/>
          </p:nvPr>
        </p:nvSpPr>
        <p:spPr/>
        <p:txBody>
          <a:bodyPr/>
          <a:lstStyle/>
          <a:p>
            <a:fld id="{8F5CE88E-89A4-4243-AB1D-44322647EED2}" type="slidenum">
              <a:rPr lang="en-US" smtClean="0"/>
              <a:t>54</a:t>
            </a:fld>
            <a:endParaRPr lang="en-US"/>
          </a:p>
        </p:txBody>
      </p:sp>
    </p:spTree>
    <p:extLst>
      <p:ext uri="{BB962C8B-B14F-4D97-AF65-F5344CB8AC3E}">
        <p14:creationId xmlns:p14="http://schemas.microsoft.com/office/powerpoint/2010/main" val="2475299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8297-D491-4952-9F27-63B8A5CC6B15}"/>
              </a:ext>
            </a:extLst>
          </p:cNvPr>
          <p:cNvSpPr>
            <a:spLocks noGrp="1"/>
          </p:cNvSpPr>
          <p:nvPr>
            <p:ph type="title"/>
          </p:nvPr>
        </p:nvSpPr>
        <p:spPr/>
        <p:txBody>
          <a:bodyPr anchor="t"/>
          <a:lstStyle/>
          <a:p>
            <a:r>
              <a:rPr lang="en-US" sz="3200" b="1" dirty="0">
                <a:ea typeface="Times" panose="02020603050405020304" pitchFamily="18" charset="0"/>
                <a:cs typeface="Times New Roman" panose="02020603050405020304" pitchFamily="18" charset="0"/>
              </a:rPr>
              <a:t>qFRET rate of inhibition K</a:t>
            </a:r>
            <a:r>
              <a:rPr lang="en-US" sz="3200" b="1" baseline="-25000" dirty="0">
                <a:ea typeface="Times" panose="02020603050405020304" pitchFamily="18" charset="0"/>
                <a:cs typeface="Times New Roman" panose="02020603050405020304" pitchFamily="18" charset="0"/>
              </a:rPr>
              <a:t>i</a:t>
            </a:r>
            <a:br>
              <a:rPr lang="en-US" sz="3200" b="1" dirty="0">
                <a:ea typeface="Times" panose="02020603050405020304" pitchFamily="18" charset="0"/>
                <a:cs typeface="Times New Roman" panose="02020603050405020304" pitchFamily="18" charset="0"/>
              </a:rPr>
            </a:br>
            <a:r>
              <a:rPr lang="en-US" sz="3200" dirty="0"/>
              <a:t>Resolving qFRET based rate of inhibition K</a:t>
            </a:r>
            <a:r>
              <a:rPr lang="en-US" sz="3200" baseline="-25000" dirty="0"/>
              <a:t>i</a:t>
            </a:r>
            <a:endParaRPr lang="en-US" sz="3200" dirty="0"/>
          </a:p>
        </p:txBody>
      </p:sp>
      <p:sp>
        <p:nvSpPr>
          <p:cNvPr id="3" name="Content Placeholder 2">
            <a:extLst>
              <a:ext uri="{FF2B5EF4-FFF2-40B4-BE49-F238E27FC236}">
                <a16:creationId xmlns:a16="http://schemas.microsoft.com/office/drawing/2014/main" id="{AB52C882-9018-4D72-9323-D219E1CE43DA}"/>
              </a:ext>
            </a:extLst>
          </p:cNvPr>
          <p:cNvSpPr>
            <a:spLocks noGrp="1"/>
          </p:cNvSpPr>
          <p:nvPr>
            <p:ph idx="1"/>
          </p:nvPr>
        </p:nvSpPr>
        <p:spPr/>
        <p:txBody>
          <a:bodyPr>
            <a:normAutofit/>
          </a:bodyPr>
          <a:lstStyle/>
          <a:p>
            <a:r>
              <a:rPr lang="en-US" sz="2400" dirty="0"/>
              <a:t>To evaluate inhibitor activity using qFRET we utilize Cheng Prusoff relationship of rate of inhibition K</a:t>
            </a:r>
            <a:r>
              <a:rPr lang="en-US" sz="2400" baseline="-25000" dirty="0"/>
              <a:t>i</a:t>
            </a:r>
            <a:r>
              <a:rPr lang="en-US" sz="2400" dirty="0"/>
              <a:t> to IC</a:t>
            </a:r>
            <a:r>
              <a:rPr lang="en-US" sz="2400" baseline="-25000" dirty="0"/>
              <a:t>50</a:t>
            </a:r>
          </a:p>
        </p:txBody>
      </p:sp>
      <p:sp>
        <p:nvSpPr>
          <p:cNvPr id="4" name="Flowchart: Magnetic Disk 3">
            <a:extLst>
              <a:ext uri="{FF2B5EF4-FFF2-40B4-BE49-F238E27FC236}">
                <a16:creationId xmlns:a16="http://schemas.microsoft.com/office/drawing/2014/main" id="{123C579B-72F3-4EE4-BF13-2BEC201595AB}"/>
              </a:ext>
            </a:extLst>
          </p:cNvPr>
          <p:cNvSpPr/>
          <p:nvPr/>
        </p:nvSpPr>
        <p:spPr>
          <a:xfrm rot="3016946">
            <a:off x="3813123" y="4097234"/>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FFFF0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E3B5AB3D-42FD-4F32-BEDB-F15ECFD8A64B}"/>
              </a:ext>
            </a:extLst>
          </p:cNvPr>
          <p:cNvSpPr/>
          <p:nvPr/>
        </p:nvSpPr>
        <p:spPr>
          <a:xfrm rot="19720742">
            <a:off x="420145" y="3965720"/>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00B0F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03DA4C-AAEB-401C-A7F9-914D864ED930}"/>
              </a:ext>
            </a:extLst>
          </p:cNvPr>
          <p:cNvSpPr/>
          <p:nvPr/>
        </p:nvSpPr>
        <p:spPr>
          <a:xfrm rot="20565303">
            <a:off x="1186231" y="3977549"/>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7484" y="302606"/>
                  <a:pt x="227147" y="65111"/>
                  <a:pt x="587829" y="0"/>
                </a:cubicBezTo>
                <a:cubicBezTo>
                  <a:pt x="937948" y="29247"/>
                  <a:pt x="1248631" y="388464"/>
                  <a:pt x="1175658" y="701040"/>
                </a:cubicBezTo>
                <a:cubicBezTo>
                  <a:pt x="1103983" y="1066250"/>
                  <a:pt x="920581" y="1411437"/>
                  <a:pt x="587829" y="1402080"/>
                </a:cubicBezTo>
                <a:cubicBezTo>
                  <a:pt x="237569" y="1436706"/>
                  <a:pt x="-11675" y="1077505"/>
                  <a:pt x="0" y="701040"/>
                </a:cubicBezTo>
                <a:close/>
              </a:path>
              <a:path w="1175657" h="1402080" stroke="0" extrusionOk="0">
                <a:moveTo>
                  <a:pt x="0" y="701040"/>
                </a:moveTo>
                <a:cubicBezTo>
                  <a:pt x="48595" y="242342"/>
                  <a:pt x="286249" y="36159"/>
                  <a:pt x="587829" y="0"/>
                </a:cubicBezTo>
                <a:cubicBezTo>
                  <a:pt x="876155" y="-101107"/>
                  <a:pt x="1270966" y="370875"/>
                  <a:pt x="1175658" y="701040"/>
                </a:cubicBezTo>
                <a:cubicBezTo>
                  <a:pt x="1170326" y="1030026"/>
                  <a:pt x="904255" y="1405784"/>
                  <a:pt x="587829" y="1402080"/>
                </a:cubicBezTo>
                <a:cubicBezTo>
                  <a:pt x="248699" y="1332605"/>
                  <a:pt x="48873" y="1158690"/>
                  <a:pt x="0" y="701040"/>
                </a:cubicBezTo>
                <a:close/>
              </a:path>
            </a:pathLst>
          </a:custGeom>
          <a:solidFill>
            <a:schemeClr val="accent4">
              <a:lumMod val="40000"/>
              <a:lumOff val="60000"/>
            </a:schemeClr>
          </a:solidFill>
          <a:ln w="28575">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PD1</a:t>
            </a:r>
          </a:p>
        </p:txBody>
      </p:sp>
      <p:sp>
        <p:nvSpPr>
          <p:cNvPr id="7" name="Oval 6">
            <a:extLst>
              <a:ext uri="{FF2B5EF4-FFF2-40B4-BE49-F238E27FC236}">
                <a16:creationId xmlns:a16="http://schemas.microsoft.com/office/drawing/2014/main" id="{BC5C6C28-5539-4829-8B2F-A68672B65947}"/>
              </a:ext>
            </a:extLst>
          </p:cNvPr>
          <p:cNvSpPr/>
          <p:nvPr/>
        </p:nvSpPr>
        <p:spPr>
          <a:xfrm rot="1425819">
            <a:off x="3030142" y="4166787"/>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6654" y="299259"/>
                  <a:pt x="292016" y="-2430"/>
                  <a:pt x="587829" y="0"/>
                </a:cubicBezTo>
                <a:cubicBezTo>
                  <a:pt x="893985" y="11716"/>
                  <a:pt x="1276754" y="328934"/>
                  <a:pt x="1175658" y="701040"/>
                </a:cubicBezTo>
                <a:cubicBezTo>
                  <a:pt x="1191486" y="1070951"/>
                  <a:pt x="891946" y="1395393"/>
                  <a:pt x="587829" y="1402080"/>
                </a:cubicBezTo>
                <a:cubicBezTo>
                  <a:pt x="222977" y="1427669"/>
                  <a:pt x="33595" y="1152929"/>
                  <a:pt x="0" y="701040"/>
                </a:cubicBezTo>
                <a:close/>
              </a:path>
              <a:path w="1175657" h="1402080" stroke="0" extrusionOk="0">
                <a:moveTo>
                  <a:pt x="0" y="701040"/>
                </a:moveTo>
                <a:cubicBezTo>
                  <a:pt x="64077" y="255547"/>
                  <a:pt x="284652" y="54481"/>
                  <a:pt x="587829" y="0"/>
                </a:cubicBezTo>
                <a:cubicBezTo>
                  <a:pt x="897112" y="-8498"/>
                  <a:pt x="1131156" y="328762"/>
                  <a:pt x="1175658" y="701040"/>
                </a:cubicBezTo>
                <a:cubicBezTo>
                  <a:pt x="1214123" y="1102433"/>
                  <a:pt x="887246" y="1434048"/>
                  <a:pt x="587829" y="1402080"/>
                </a:cubicBezTo>
                <a:cubicBezTo>
                  <a:pt x="342412" y="1464472"/>
                  <a:pt x="-87503" y="1138824"/>
                  <a:pt x="0" y="701040"/>
                </a:cubicBezTo>
                <a:close/>
              </a:path>
            </a:pathLst>
          </a:custGeom>
          <a:solidFill>
            <a:schemeClr val="accent5">
              <a:lumMod val="60000"/>
              <a:lumOff val="40000"/>
            </a:schemeClr>
          </a:solidFill>
          <a:ln w="19050">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PDL1</a:t>
            </a:r>
          </a:p>
        </p:txBody>
      </p:sp>
      <p:sp>
        <p:nvSpPr>
          <p:cNvPr id="8" name="Arrow: Curved Down 7">
            <a:extLst>
              <a:ext uri="{FF2B5EF4-FFF2-40B4-BE49-F238E27FC236}">
                <a16:creationId xmlns:a16="http://schemas.microsoft.com/office/drawing/2014/main" id="{800E72FE-AEB6-4190-87EA-670622F63C97}"/>
              </a:ext>
            </a:extLst>
          </p:cNvPr>
          <p:cNvSpPr/>
          <p:nvPr/>
        </p:nvSpPr>
        <p:spPr>
          <a:xfrm>
            <a:off x="1774059" y="2948722"/>
            <a:ext cx="2591520" cy="905692"/>
          </a:xfrm>
          <a:custGeom>
            <a:avLst/>
            <a:gdLst>
              <a:gd name="connsiteX0" fmla="*/ 2365097 w 2591520"/>
              <a:gd name="connsiteY0" fmla="*/ 905692 h 905692"/>
              <a:gd name="connsiteX1" fmla="*/ 2102921 w 2591520"/>
              <a:gd name="connsiteY1" fmla="*/ 679269 h 905692"/>
              <a:gd name="connsiteX2" fmla="*/ 2216132 w 2591520"/>
              <a:gd name="connsiteY2" fmla="*/ 679269 h 905692"/>
              <a:gd name="connsiteX3" fmla="*/ 1125942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0" fmla="*/ 1239154 w 2591520"/>
              <a:gd name="connsiteY0" fmla="*/ 4590 h 905692"/>
              <a:gd name="connsiteX1" fmla="*/ 226423 w 2591520"/>
              <a:gd name="connsiteY1" fmla="*/ 905692 h 905692"/>
              <a:gd name="connsiteX2" fmla="*/ 0 w 2591520"/>
              <a:gd name="connsiteY2" fmla="*/ 905692 h 905692"/>
              <a:gd name="connsiteX3" fmla="*/ 474324 w 2591520"/>
              <a:gd name="connsiteY3" fmla="*/ 167084 h 905692"/>
              <a:gd name="connsiteX4" fmla="*/ 1239154 w 2591520"/>
              <a:gd name="connsiteY4" fmla="*/ 4590 h 905692"/>
              <a:gd name="connsiteX0" fmla="*/ 1239154 w 2591520"/>
              <a:gd name="connsiteY0" fmla="*/ 4590 h 905692"/>
              <a:gd name="connsiteX1" fmla="*/ 226423 w 2591520"/>
              <a:gd name="connsiteY1" fmla="*/ 905692 h 905692"/>
              <a:gd name="connsiteX2" fmla="*/ 0 w 2591520"/>
              <a:gd name="connsiteY2" fmla="*/ 905692 h 905692"/>
              <a:gd name="connsiteX3" fmla="*/ 1125943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8" fmla="*/ 2102921 w 2591520"/>
              <a:gd name="connsiteY8" fmla="*/ 679269 h 905692"/>
              <a:gd name="connsiteX9" fmla="*/ 2216132 w 2591520"/>
              <a:gd name="connsiteY9" fmla="*/ 679269 h 905692"/>
              <a:gd name="connsiteX10" fmla="*/ 1125942 w 2591520"/>
              <a:gd name="connsiteY10" fmla="*/ 0 h 90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1520" h="905692" stroke="0" extrusionOk="0">
                <a:moveTo>
                  <a:pt x="2365097" y="905692"/>
                </a:moveTo>
                <a:cubicBezTo>
                  <a:pt x="2288910" y="881792"/>
                  <a:pt x="2189103" y="727101"/>
                  <a:pt x="2102921" y="679269"/>
                </a:cubicBezTo>
                <a:cubicBezTo>
                  <a:pt x="2129493" y="676144"/>
                  <a:pt x="2188301" y="679486"/>
                  <a:pt x="2216132" y="679269"/>
                </a:cubicBezTo>
                <a:cubicBezTo>
                  <a:pt x="2127586" y="244522"/>
                  <a:pt x="1706373" y="47975"/>
                  <a:pt x="1125942" y="0"/>
                </a:cubicBezTo>
                <a:cubicBezTo>
                  <a:pt x="1184283" y="-19154"/>
                  <a:pt x="1293915" y="26203"/>
                  <a:pt x="1352366" y="0"/>
                </a:cubicBezTo>
                <a:cubicBezTo>
                  <a:pt x="1774821" y="86916"/>
                  <a:pt x="2294805" y="292435"/>
                  <a:pt x="2442556" y="679269"/>
                </a:cubicBezTo>
                <a:cubicBezTo>
                  <a:pt x="2475991" y="676130"/>
                  <a:pt x="2523795" y="691898"/>
                  <a:pt x="2555767" y="679269"/>
                </a:cubicBezTo>
                <a:cubicBezTo>
                  <a:pt x="2488985" y="759570"/>
                  <a:pt x="2417429" y="817999"/>
                  <a:pt x="2365097" y="905692"/>
                </a:cubicBezTo>
                <a:close/>
              </a:path>
              <a:path w="2591520" h="905692" fill="darkenLess" stroke="0" extrusionOk="0">
                <a:moveTo>
                  <a:pt x="1239154" y="4590"/>
                </a:moveTo>
                <a:cubicBezTo>
                  <a:pt x="657802" y="32203"/>
                  <a:pt x="321349" y="364044"/>
                  <a:pt x="226423" y="905692"/>
                </a:cubicBezTo>
                <a:cubicBezTo>
                  <a:pt x="150008" y="914178"/>
                  <a:pt x="59046" y="898527"/>
                  <a:pt x="0" y="905692"/>
                </a:cubicBezTo>
                <a:cubicBezTo>
                  <a:pt x="-17880" y="563288"/>
                  <a:pt x="127415" y="273576"/>
                  <a:pt x="474324" y="167084"/>
                </a:cubicBezTo>
                <a:cubicBezTo>
                  <a:pt x="729499" y="7813"/>
                  <a:pt x="931752" y="-68346"/>
                  <a:pt x="1239154" y="4590"/>
                </a:cubicBezTo>
                <a:close/>
              </a:path>
              <a:path w="2591520" h="905692" fill="none" extrusionOk="0">
                <a:moveTo>
                  <a:pt x="1239154" y="4590"/>
                </a:moveTo>
                <a:cubicBezTo>
                  <a:pt x="685542" y="-25726"/>
                  <a:pt x="186145" y="484437"/>
                  <a:pt x="226423" y="905692"/>
                </a:cubicBezTo>
                <a:cubicBezTo>
                  <a:pt x="141605" y="913302"/>
                  <a:pt x="56069" y="897155"/>
                  <a:pt x="0" y="905692"/>
                </a:cubicBezTo>
                <a:cubicBezTo>
                  <a:pt x="-130150" y="281305"/>
                  <a:pt x="565109" y="72921"/>
                  <a:pt x="1125943" y="0"/>
                </a:cubicBezTo>
                <a:cubicBezTo>
                  <a:pt x="1231446" y="-24915"/>
                  <a:pt x="1272277" y="15512"/>
                  <a:pt x="1352366" y="0"/>
                </a:cubicBezTo>
                <a:cubicBezTo>
                  <a:pt x="1825644" y="32947"/>
                  <a:pt x="2239928" y="361076"/>
                  <a:pt x="2442556" y="679269"/>
                </a:cubicBezTo>
                <a:cubicBezTo>
                  <a:pt x="2494846" y="674063"/>
                  <a:pt x="2515013" y="691083"/>
                  <a:pt x="2555767" y="679269"/>
                </a:cubicBezTo>
                <a:cubicBezTo>
                  <a:pt x="2522209" y="771552"/>
                  <a:pt x="2389485" y="834645"/>
                  <a:pt x="2365097" y="905692"/>
                </a:cubicBezTo>
                <a:cubicBezTo>
                  <a:pt x="2238696" y="810109"/>
                  <a:pt x="2224994" y="781564"/>
                  <a:pt x="2102921" y="679269"/>
                </a:cubicBezTo>
                <a:cubicBezTo>
                  <a:pt x="2149052" y="669204"/>
                  <a:pt x="2161741" y="687799"/>
                  <a:pt x="2216132" y="679269"/>
                </a:cubicBezTo>
                <a:cubicBezTo>
                  <a:pt x="2103747" y="298601"/>
                  <a:pt x="1627265" y="3100"/>
                  <a:pt x="1125942" y="0"/>
                </a:cubicBezTo>
              </a:path>
              <a:path w="2591520" h="905692" fill="none" stroke="0" extrusionOk="0">
                <a:moveTo>
                  <a:pt x="1239154" y="4590"/>
                </a:moveTo>
                <a:cubicBezTo>
                  <a:pt x="686890" y="-43916"/>
                  <a:pt x="202940" y="373980"/>
                  <a:pt x="226423" y="905692"/>
                </a:cubicBezTo>
                <a:cubicBezTo>
                  <a:pt x="159653" y="909345"/>
                  <a:pt x="54302" y="900694"/>
                  <a:pt x="0" y="905692"/>
                </a:cubicBezTo>
                <a:cubicBezTo>
                  <a:pt x="-65958" y="488509"/>
                  <a:pt x="483699" y="-16724"/>
                  <a:pt x="1125943" y="0"/>
                </a:cubicBezTo>
                <a:cubicBezTo>
                  <a:pt x="1230423" y="-9585"/>
                  <a:pt x="1282880" y="25692"/>
                  <a:pt x="1352366" y="0"/>
                </a:cubicBezTo>
                <a:cubicBezTo>
                  <a:pt x="1869966" y="-30040"/>
                  <a:pt x="2294191" y="233048"/>
                  <a:pt x="2442556" y="679269"/>
                </a:cubicBezTo>
                <a:cubicBezTo>
                  <a:pt x="2489886" y="671989"/>
                  <a:pt x="2516436" y="681055"/>
                  <a:pt x="2555767" y="679269"/>
                </a:cubicBezTo>
                <a:cubicBezTo>
                  <a:pt x="2472048" y="780918"/>
                  <a:pt x="2412539" y="811926"/>
                  <a:pt x="2365097" y="905692"/>
                </a:cubicBezTo>
                <a:cubicBezTo>
                  <a:pt x="2273538" y="876228"/>
                  <a:pt x="2207059" y="714456"/>
                  <a:pt x="2102921" y="679269"/>
                </a:cubicBezTo>
                <a:cubicBezTo>
                  <a:pt x="2131886" y="667629"/>
                  <a:pt x="2164288" y="685428"/>
                  <a:pt x="2216132" y="679269"/>
                </a:cubicBezTo>
                <a:cubicBezTo>
                  <a:pt x="2052821" y="250766"/>
                  <a:pt x="1639081" y="-86307"/>
                  <a:pt x="1125942" y="0"/>
                </a:cubicBezTo>
              </a:path>
            </a:pathLst>
          </a:custGeom>
          <a:solidFill>
            <a:srgbClr val="00B050"/>
          </a:solidFill>
          <a:ln>
            <a:extLst>
              <a:ext uri="{C807C97D-BFC1-408E-A445-0C87EB9F89A2}">
                <ask:lineSketchStyleProps xmlns:ask="http://schemas.microsoft.com/office/drawing/2018/sketchyshapes" sd="481711788">
                  <a:prstGeom prst="curved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Isosceles Triangle 12">
            <a:extLst>
              <a:ext uri="{FF2B5EF4-FFF2-40B4-BE49-F238E27FC236}">
                <a16:creationId xmlns:a16="http://schemas.microsoft.com/office/drawing/2014/main" id="{F1C77AEB-6696-4941-9B42-2C8B131D3D7C}"/>
              </a:ext>
            </a:extLst>
          </p:cNvPr>
          <p:cNvSpPr/>
          <p:nvPr/>
        </p:nvSpPr>
        <p:spPr>
          <a:xfrm rot="5400000">
            <a:off x="2396197" y="3728859"/>
            <a:ext cx="985850" cy="905692"/>
          </a:xfrm>
          <a:custGeom>
            <a:avLst/>
            <a:gdLst>
              <a:gd name="connsiteX0" fmla="*/ 0 w 985850"/>
              <a:gd name="connsiteY0" fmla="*/ 905692 h 905692"/>
              <a:gd name="connsiteX1" fmla="*/ 241533 w 985850"/>
              <a:gd name="connsiteY1" fmla="*/ 461903 h 905692"/>
              <a:gd name="connsiteX2" fmla="*/ 492925 w 985850"/>
              <a:gd name="connsiteY2" fmla="*/ 0 h 905692"/>
              <a:gd name="connsiteX3" fmla="*/ 739388 w 985850"/>
              <a:gd name="connsiteY3" fmla="*/ 452846 h 905692"/>
              <a:gd name="connsiteX4" fmla="*/ 985850 w 985850"/>
              <a:gd name="connsiteY4" fmla="*/ 905692 h 905692"/>
              <a:gd name="connsiteX5" fmla="*/ 502784 w 985850"/>
              <a:gd name="connsiteY5" fmla="*/ 905692 h 905692"/>
              <a:gd name="connsiteX6" fmla="*/ 0 w 985850"/>
              <a:gd name="connsiteY6" fmla="*/ 905692 h 90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850" h="905692" fill="none" extrusionOk="0">
                <a:moveTo>
                  <a:pt x="0" y="905692"/>
                </a:moveTo>
                <a:cubicBezTo>
                  <a:pt x="56813" y="759883"/>
                  <a:pt x="160579" y="634299"/>
                  <a:pt x="241533" y="461903"/>
                </a:cubicBezTo>
                <a:cubicBezTo>
                  <a:pt x="322487" y="289507"/>
                  <a:pt x="391529" y="192360"/>
                  <a:pt x="492925" y="0"/>
                </a:cubicBezTo>
                <a:cubicBezTo>
                  <a:pt x="554702" y="128272"/>
                  <a:pt x="668273" y="365003"/>
                  <a:pt x="739388" y="452846"/>
                </a:cubicBezTo>
                <a:cubicBezTo>
                  <a:pt x="810502" y="540689"/>
                  <a:pt x="892342" y="724219"/>
                  <a:pt x="985850" y="905692"/>
                </a:cubicBezTo>
                <a:cubicBezTo>
                  <a:pt x="750289" y="882231"/>
                  <a:pt x="677490" y="891683"/>
                  <a:pt x="502784" y="905692"/>
                </a:cubicBezTo>
                <a:cubicBezTo>
                  <a:pt x="328078" y="919701"/>
                  <a:pt x="135945" y="907659"/>
                  <a:pt x="0" y="905692"/>
                </a:cubicBezTo>
                <a:close/>
              </a:path>
              <a:path w="985850" h="905692" stroke="0" extrusionOk="0">
                <a:moveTo>
                  <a:pt x="0" y="905692"/>
                </a:moveTo>
                <a:cubicBezTo>
                  <a:pt x="37983" y="793159"/>
                  <a:pt x="148953" y="645065"/>
                  <a:pt x="236604" y="470960"/>
                </a:cubicBezTo>
                <a:cubicBezTo>
                  <a:pt x="324255" y="296855"/>
                  <a:pt x="388521" y="216110"/>
                  <a:pt x="492925" y="0"/>
                </a:cubicBezTo>
                <a:cubicBezTo>
                  <a:pt x="580349" y="151701"/>
                  <a:pt x="640188" y="282905"/>
                  <a:pt x="744317" y="461903"/>
                </a:cubicBezTo>
                <a:cubicBezTo>
                  <a:pt x="848446" y="640901"/>
                  <a:pt x="879253" y="696741"/>
                  <a:pt x="985850" y="905692"/>
                </a:cubicBezTo>
                <a:cubicBezTo>
                  <a:pt x="751802" y="923450"/>
                  <a:pt x="602267" y="916858"/>
                  <a:pt x="483067" y="905692"/>
                </a:cubicBezTo>
                <a:cubicBezTo>
                  <a:pt x="363867" y="894526"/>
                  <a:pt x="144180" y="928916"/>
                  <a:pt x="0" y="905692"/>
                </a:cubicBezTo>
                <a:close/>
              </a:path>
            </a:pathLst>
          </a:custGeom>
          <a:solidFill>
            <a:schemeClr val="accent3">
              <a:lumMod val="75000"/>
            </a:schemeClr>
          </a:solidFill>
          <a:ln w="28575">
            <a:solidFill>
              <a:schemeClr val="accent2">
                <a:lumMod val="75000"/>
              </a:schemeClr>
            </a:solidFill>
            <a:extLst>
              <a:ext uri="{C807C97D-BFC1-408E-A445-0C87EB9F89A2}">
                <ask:lineSketchStyleProps xmlns:ask="http://schemas.microsoft.com/office/drawing/2018/sketchyshapes" sd="1454995602">
                  <a:prstGeom prst="triangl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BFA97779-CC92-4511-A3CF-5EA08794B005}"/>
                  </a:ext>
                </a:extLst>
              </p:cNvPr>
              <p:cNvGraphicFramePr>
                <a:graphicFrameLocks noGrp="1"/>
              </p:cNvGraphicFramePr>
              <p:nvPr/>
            </p:nvGraphicFramePr>
            <p:xfrm>
              <a:off x="5091520" y="3237745"/>
              <a:ext cx="6988221" cy="2508559"/>
            </p:xfrm>
            <a:graphic>
              <a:graphicData uri="http://schemas.openxmlformats.org/drawingml/2006/table">
                <a:tbl>
                  <a:tblPr firstRow="1" bandRow="1">
                    <a:tableStyleId>{5C22544A-7EE6-4342-B048-85BDC9FD1C3A}</a:tableStyleId>
                  </a:tblPr>
                  <a:tblGrid>
                    <a:gridCol w="6109803">
                      <a:extLst>
                        <a:ext uri="{9D8B030D-6E8A-4147-A177-3AD203B41FA5}">
                          <a16:colId xmlns:a16="http://schemas.microsoft.com/office/drawing/2014/main" val="617674284"/>
                        </a:ext>
                      </a:extLst>
                    </a:gridCol>
                    <a:gridCol w="878418">
                      <a:extLst>
                        <a:ext uri="{9D8B030D-6E8A-4147-A177-3AD203B41FA5}">
                          <a16:colId xmlns:a16="http://schemas.microsoft.com/office/drawing/2014/main" val="130494814"/>
                        </a:ext>
                      </a:extLst>
                    </a:gridCol>
                  </a:tblGrid>
                  <a:tr h="752785">
                    <a:tc>
                      <a:txBody>
                        <a:bodyPr/>
                        <a:lstStyle/>
                        <a:p>
                          <a:pPr marL="0" marR="0" algn="r">
                            <a:lnSpc>
                              <a:spcPct val="100000"/>
                            </a:lnSpc>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800" b="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𝐸𝑚</m:t>
                                    </m:r>
                                  </m:e>
                                  <m:sub>
                                    <m:r>
                                      <a:rPr lang="en-US" sz="1800" b="0" i="1" smtClean="0">
                                        <a:solidFill>
                                          <a:schemeClr val="tx1"/>
                                        </a:solidFill>
                                        <a:effectLst/>
                                        <a:latin typeface="Cambria Math" panose="02040503050406030204" pitchFamily="18" charset="0"/>
                                      </a:rPr>
                                      <m:t>𝐹𝑅𝐸𝑇</m:t>
                                    </m:r>
                                  </m:sub>
                                </m:sSub>
                                <m:r>
                                  <a:rPr lang="en-US" sz="1800" b="0" smtClean="0">
                                    <a:solidFill>
                                      <a:schemeClr val="tx1"/>
                                    </a:solidFill>
                                    <a:effectLst/>
                                    <a:latin typeface="Cambria Math" panose="02040503050406030204" pitchFamily="18" charset="0"/>
                                  </a:rPr>
                                  <m:t>=</m:t>
                                </m:r>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𝐸𝑚</m:t>
                                    </m:r>
                                  </m:e>
                                  <m:sub>
                                    <m:r>
                                      <a:rPr lang="en-US" sz="1800" b="0" i="1" smtClean="0">
                                        <a:solidFill>
                                          <a:schemeClr val="tx1"/>
                                        </a:solidFill>
                                        <a:effectLst/>
                                        <a:latin typeface="Cambria Math" panose="02040503050406030204" pitchFamily="18" charset="0"/>
                                      </a:rPr>
                                      <m:t>𝐹𝑅𝐸𝑇𝑀𝑖𝑛</m:t>
                                    </m:r>
                                  </m:sub>
                                </m:sSub>
                                <m:r>
                                  <a:rPr lang="en-US" sz="1800" b="0" smtClean="0">
                                    <a:solidFill>
                                      <a:schemeClr val="tx1"/>
                                    </a:solidFill>
                                    <a:effectLst/>
                                    <a:latin typeface="Cambria Math" panose="02040503050406030204" pitchFamily="18" charset="0"/>
                                  </a:rPr>
                                  <m:t>+</m:t>
                                </m:r>
                                <m:f>
                                  <m:fPr>
                                    <m:ctrlPr>
                                      <a:rPr lang="en-US" sz="1800" b="0" i="1">
                                        <a:solidFill>
                                          <a:schemeClr val="tx1"/>
                                        </a:solidFill>
                                        <a:effectLst/>
                                        <a:latin typeface="Cambria Math" panose="02040503050406030204" pitchFamily="18" charset="0"/>
                                      </a:rPr>
                                    </m:ctrlPr>
                                  </m:fPr>
                                  <m:num>
                                    <m:d>
                                      <m:dPr>
                                        <m:ctrlPr>
                                          <a:rPr lang="en-US" sz="1800" b="0" i="1">
                                            <a:solidFill>
                                              <a:schemeClr val="tx1"/>
                                            </a:solidFill>
                                            <a:effectLst/>
                                            <a:latin typeface="Cambria Math" panose="02040503050406030204" pitchFamily="18" charset="0"/>
                                          </a:rPr>
                                        </m:ctrlPr>
                                      </m:dPr>
                                      <m:e>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𝐸𝑚𝐹𝑅𝐸𝑇</m:t>
                                            </m:r>
                                          </m:e>
                                          <m:sub>
                                            <m:r>
                                              <a:rPr lang="en-US" sz="1800" b="0" i="1" smtClean="0">
                                                <a:solidFill>
                                                  <a:schemeClr val="tx1"/>
                                                </a:solidFill>
                                                <a:effectLst/>
                                                <a:latin typeface="Cambria Math" panose="02040503050406030204" pitchFamily="18" charset="0"/>
                                              </a:rPr>
                                              <m:t>𝑀𝑎𝑥</m:t>
                                            </m:r>
                                          </m:sub>
                                        </m:sSub>
                                        <m:r>
                                          <a:rPr lang="en-US" sz="1800" b="0" smtClean="0">
                                            <a:solidFill>
                                              <a:schemeClr val="tx1"/>
                                            </a:solidFill>
                                            <a:effectLst/>
                                            <a:latin typeface="Cambria Math" panose="02040503050406030204" pitchFamily="18" charset="0"/>
                                          </a:rPr>
                                          <m:t>−</m:t>
                                        </m:r>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𝐸𝑚𝐹𝑅𝐸𝑇</m:t>
                                            </m:r>
                                          </m:e>
                                          <m:sub>
                                            <m:r>
                                              <a:rPr lang="en-US" sz="1800" b="0" i="1" smtClean="0">
                                                <a:solidFill>
                                                  <a:schemeClr val="tx1"/>
                                                </a:solidFill>
                                                <a:effectLst/>
                                                <a:latin typeface="Cambria Math" panose="02040503050406030204" pitchFamily="18" charset="0"/>
                                              </a:rPr>
                                              <m:t>𝑀𝑖𝑛</m:t>
                                            </m:r>
                                          </m:sub>
                                        </m:sSub>
                                      </m:e>
                                    </m:d>
                                  </m:num>
                                  <m:den>
                                    <m:r>
                                      <a:rPr lang="en-US" sz="1800" b="0" i="1" smtClean="0">
                                        <a:solidFill>
                                          <a:schemeClr val="tx1"/>
                                        </a:solidFill>
                                        <a:effectLst/>
                                        <a:latin typeface="Cambria Math" panose="02040503050406030204" pitchFamily="18" charset="0"/>
                                      </a:rPr>
                                      <m:t>1</m:t>
                                    </m:r>
                                    <m:r>
                                      <a:rPr lang="en-US" sz="1800" b="0" smtClean="0">
                                        <a:solidFill>
                                          <a:schemeClr val="tx1"/>
                                        </a:solidFill>
                                        <a:effectLst/>
                                        <a:latin typeface="Cambria Math" panose="02040503050406030204" pitchFamily="18" charset="0"/>
                                      </a:rPr>
                                      <m:t>+</m:t>
                                    </m:r>
                                    <m:sSup>
                                      <m:sSupPr>
                                        <m:ctrlPr>
                                          <a:rPr lang="en-US" sz="1800" b="0" i="1">
                                            <a:solidFill>
                                              <a:schemeClr val="tx1"/>
                                            </a:solidFill>
                                            <a:effectLst/>
                                            <a:latin typeface="Cambria Math" panose="02040503050406030204" pitchFamily="18" charset="0"/>
                                          </a:rPr>
                                        </m:ctrlPr>
                                      </m:sSupPr>
                                      <m:e>
                                        <m:r>
                                          <a:rPr lang="en-US" sz="1800" b="0" i="1" smtClean="0">
                                            <a:solidFill>
                                              <a:schemeClr val="tx1"/>
                                            </a:solidFill>
                                            <a:effectLst/>
                                            <a:latin typeface="Cambria Math" panose="02040503050406030204" pitchFamily="18" charset="0"/>
                                          </a:rPr>
                                          <m:t>10</m:t>
                                        </m:r>
                                      </m:e>
                                      <m:sup>
                                        <m:d>
                                          <m:dPr>
                                            <m:ctrlPr>
                                              <a:rPr lang="en-US" sz="1800" b="0" i="1">
                                                <a:solidFill>
                                                  <a:schemeClr val="tx1"/>
                                                </a:solidFill>
                                                <a:effectLst/>
                                                <a:latin typeface="Cambria Math" panose="02040503050406030204" pitchFamily="18" charset="0"/>
                                              </a:rPr>
                                            </m:ctrlPr>
                                          </m:dPr>
                                          <m:e>
                                            <m:sSub>
                                              <m:sSubPr>
                                                <m:ctrlPr>
                                                  <a:rPr lang="en-US" sz="1800" b="0" i="1">
                                                    <a:solidFill>
                                                      <a:schemeClr val="tx1"/>
                                                    </a:solidFill>
                                                    <a:effectLst/>
                                                    <a:latin typeface="Cambria Math" panose="02040503050406030204" pitchFamily="18" charset="0"/>
                                                  </a:rPr>
                                                </m:ctrlPr>
                                              </m:sSubPr>
                                              <m:e>
                                                <m:d>
                                                  <m:dPr>
                                                    <m:begChr m:val="["/>
                                                    <m:endChr m:val="]"/>
                                                    <m:ctrlPr>
                                                      <a:rPr lang="en-US" sz="1800" b="0" i="1">
                                                        <a:solidFill>
                                                          <a:schemeClr val="tx1"/>
                                                        </a:solidFill>
                                                        <a:effectLst/>
                                                        <a:latin typeface="Cambria Math" panose="02040503050406030204" pitchFamily="18" charset="0"/>
                                                      </a:rPr>
                                                    </m:ctrlPr>
                                                  </m:dPr>
                                                  <m:e>
                                                    <m:r>
                                                      <a:rPr lang="en-US" sz="1800" b="0" i="1" smtClean="0">
                                                        <a:solidFill>
                                                          <a:schemeClr val="tx1"/>
                                                        </a:solidFill>
                                                        <a:effectLst/>
                                                        <a:latin typeface="Cambria Math" panose="02040503050406030204" pitchFamily="18" charset="0"/>
                                                      </a:rPr>
                                                      <m:t>𝐼</m:t>
                                                    </m:r>
                                                  </m:e>
                                                </m:d>
                                              </m:e>
                                              <m:sub>
                                                <m:r>
                                                  <a:rPr lang="en-US" sz="1800" b="0" i="1" smtClean="0">
                                                    <a:solidFill>
                                                      <a:schemeClr val="tx1"/>
                                                    </a:solidFill>
                                                    <a:effectLst/>
                                                    <a:latin typeface="Cambria Math" panose="02040503050406030204" pitchFamily="18" charset="0"/>
                                                  </a:rPr>
                                                  <m:t>𝑇𝑜𝑡𝑎𝑙</m:t>
                                                </m:r>
                                              </m:sub>
                                            </m:sSub>
                                            <m:r>
                                              <a:rPr lang="en-US" sz="1800" b="0" smtClean="0">
                                                <a:solidFill>
                                                  <a:schemeClr val="tx1"/>
                                                </a:solidFill>
                                                <a:effectLst/>
                                                <a:latin typeface="Cambria Math" panose="02040503050406030204" pitchFamily="18" charset="0"/>
                                              </a:rPr>
                                              <m:t>−</m:t>
                                            </m:r>
                                            <m:r>
                                              <a:rPr lang="en-US" sz="1800" b="0" i="1" smtClean="0">
                                                <a:solidFill>
                                                  <a:schemeClr val="tx1"/>
                                                </a:solidFill>
                                                <a:effectLst/>
                                                <a:latin typeface="Cambria Math" panose="02040503050406030204" pitchFamily="18" charset="0"/>
                                              </a:rPr>
                                              <m:t>𝐿𝑜𝑔𝐼𝐶</m:t>
                                            </m:r>
                                            <m:r>
                                              <a:rPr lang="en-US" sz="1800" b="0" i="1" smtClean="0">
                                                <a:solidFill>
                                                  <a:schemeClr val="tx1"/>
                                                </a:solidFill>
                                                <a:effectLst/>
                                                <a:latin typeface="Cambria Math" panose="02040503050406030204" pitchFamily="18" charset="0"/>
                                              </a:rPr>
                                              <m:t>50</m:t>
                                            </m:r>
                                          </m:e>
                                        </m:d>
                                      </m:sup>
                                    </m:sSup>
                                  </m:den>
                                </m:f>
                              </m:oMath>
                            </m:oMathPara>
                          </a14:m>
                          <a:endParaRPr lang="en-US" sz="16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nSpc>
                              <a:spcPct val="200000"/>
                            </a:lnSpc>
                            <a:spcBef>
                              <a:spcPts val="0"/>
                            </a:spcBef>
                            <a:spcAft>
                              <a:spcPts val="0"/>
                            </a:spcAft>
                          </a:pPr>
                          <a:r>
                            <a:rPr lang="en-US" sz="1800" b="0" dirty="0">
                              <a:solidFill>
                                <a:schemeClr val="tx1"/>
                              </a:solidFill>
                              <a:effectLst/>
                              <a:latin typeface="+mn-lt"/>
                            </a:rPr>
                            <a:t>Eq 2.17</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92269"/>
                      </a:ext>
                    </a:extLst>
                  </a:tr>
                  <a:tr h="709305">
                    <a:tc>
                      <a:txBody>
                        <a:bodyPr/>
                        <a:lstStyle/>
                        <a:p>
                          <a:pPr marL="0" marR="0" algn="r">
                            <a:lnSpc>
                              <a:spcPct val="100000"/>
                            </a:lnSpc>
                            <a:spcBef>
                              <a:spcPts val="0"/>
                            </a:spcBef>
                            <a:spcAft>
                              <a:spcPts val="0"/>
                            </a:spcAft>
                          </a:pPr>
                          <a:r>
                            <a:rPr lang="en-US" sz="1800" b="0" dirty="0">
                              <a:solidFill>
                                <a:schemeClr val="tx1"/>
                              </a:solidFill>
                              <a:effectLst/>
                              <a:latin typeface="+mn-lt"/>
                            </a:rPr>
                            <a:t>Cheng Prusoff relationship of IC</a:t>
                          </a:r>
                          <a:r>
                            <a:rPr lang="en-US" sz="1800" b="0" baseline="-25000" dirty="0">
                              <a:solidFill>
                                <a:schemeClr val="tx1"/>
                              </a:solidFill>
                              <a:effectLst/>
                              <a:latin typeface="+mn-lt"/>
                            </a:rPr>
                            <a:t>50</a:t>
                          </a:r>
                          <a:r>
                            <a:rPr lang="en-US" sz="1800" b="0" dirty="0">
                              <a:solidFill>
                                <a:schemeClr val="tx1"/>
                              </a:solidFill>
                              <a:effectLst/>
                              <a:latin typeface="+mn-lt"/>
                            </a:rPr>
                            <a:t> to K</a:t>
                          </a:r>
                          <a:r>
                            <a:rPr lang="en-US" sz="1800" b="0" baseline="-25000" dirty="0">
                              <a:solidFill>
                                <a:schemeClr val="tx1"/>
                              </a:solidFill>
                              <a:effectLst/>
                              <a:latin typeface="+mn-lt"/>
                            </a:rPr>
                            <a:t>i</a:t>
                          </a:r>
                          <a:r>
                            <a:rPr lang="en-US" sz="1800" b="0" dirty="0">
                              <a:solidFill>
                                <a:schemeClr val="tx1"/>
                              </a:solidFill>
                              <a:effectLst/>
                              <a:latin typeface="+mn-lt"/>
                            </a:rPr>
                            <a:t>, </a:t>
                          </a:r>
                          <a14:m>
                            <m:oMath xmlns:m="http://schemas.openxmlformats.org/officeDocument/2006/math">
                              <m:r>
                                <m:rPr>
                                  <m:sty m:val="p"/>
                                </m:rPr>
                                <a:rPr lang="en-US" sz="1800" b="0" i="0" smtClean="0">
                                  <a:solidFill>
                                    <a:schemeClr val="tx1"/>
                                  </a:solidFill>
                                  <a:effectLst/>
                                  <a:latin typeface="Cambria Math" panose="02040503050406030204" pitchFamily="18" charset="0"/>
                                </a:rPr>
                                <m:t>K</m:t>
                              </m:r>
                              <m:r>
                                <m:rPr>
                                  <m:sty m:val="p"/>
                                </m:rPr>
                                <a:rPr lang="en-US" sz="1800" b="0" i="0" baseline="-25000" smtClean="0">
                                  <a:solidFill>
                                    <a:schemeClr val="tx1"/>
                                  </a:solidFill>
                                  <a:effectLst/>
                                  <a:latin typeface="Cambria Math" panose="02040503050406030204" pitchFamily="18" charset="0"/>
                                </a:rPr>
                                <m:t>i</m:t>
                              </m:r>
                              <m:r>
                                <a:rPr lang="en-US" sz="1800" b="0" smtClean="0">
                                  <a:solidFill>
                                    <a:schemeClr val="tx1"/>
                                  </a:solidFill>
                                  <a:effectLst/>
                                  <a:latin typeface="Cambria Math" panose="02040503050406030204" pitchFamily="18" charset="0"/>
                                </a:rPr>
                                <m:t>=</m:t>
                              </m:r>
                              <m:f>
                                <m:fPr>
                                  <m:ctrlPr>
                                    <a:rPr lang="en-US" sz="1800" b="0" i="1">
                                      <a:solidFill>
                                        <a:schemeClr val="tx1"/>
                                      </a:solidFill>
                                      <a:effectLst/>
                                      <a:latin typeface="Cambria Math" panose="02040503050406030204" pitchFamily="18" charset="0"/>
                                    </a:rPr>
                                  </m:ctrlPr>
                                </m:fPr>
                                <m:num>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𝐼𝐶</m:t>
                                      </m:r>
                                    </m:e>
                                    <m:sub>
                                      <m:r>
                                        <a:rPr lang="en-US" sz="1800" b="0" i="1" smtClean="0">
                                          <a:solidFill>
                                            <a:schemeClr val="tx1"/>
                                          </a:solidFill>
                                          <a:effectLst/>
                                          <a:latin typeface="Cambria Math" panose="02040503050406030204" pitchFamily="18" charset="0"/>
                                        </a:rPr>
                                        <m:t>50</m:t>
                                      </m:r>
                                    </m:sub>
                                  </m:sSub>
                                </m:num>
                                <m:den>
                                  <m:d>
                                    <m:dPr>
                                      <m:ctrlPr>
                                        <a:rPr lang="en-US" sz="1800" b="0" i="1">
                                          <a:solidFill>
                                            <a:schemeClr val="tx1"/>
                                          </a:solidFill>
                                          <a:effectLst/>
                                          <a:latin typeface="Cambria Math" panose="02040503050406030204" pitchFamily="18" charset="0"/>
                                        </a:rPr>
                                      </m:ctrlPr>
                                    </m:dPr>
                                    <m:e>
                                      <m:r>
                                        <a:rPr lang="en-US" sz="1800" b="0" i="1" smtClean="0">
                                          <a:solidFill>
                                            <a:schemeClr val="tx1"/>
                                          </a:solidFill>
                                          <a:effectLst/>
                                          <a:latin typeface="Cambria Math" panose="02040503050406030204" pitchFamily="18" charset="0"/>
                                        </a:rPr>
                                        <m:t>1</m:t>
                                      </m:r>
                                      <m:r>
                                        <a:rPr lang="en-US" sz="1800" b="0" smtClean="0">
                                          <a:solidFill>
                                            <a:schemeClr val="tx1"/>
                                          </a:solidFill>
                                          <a:effectLst/>
                                          <a:latin typeface="Cambria Math" panose="02040503050406030204" pitchFamily="18" charset="0"/>
                                        </a:rPr>
                                        <m:t>+</m:t>
                                      </m:r>
                                      <m:f>
                                        <m:fPr>
                                          <m:ctrlPr>
                                            <a:rPr lang="en-US" sz="1800" b="0" i="1">
                                              <a:solidFill>
                                                <a:schemeClr val="tx1"/>
                                              </a:solidFill>
                                              <a:effectLst/>
                                              <a:latin typeface="Cambria Math" panose="02040503050406030204" pitchFamily="18" charset="0"/>
                                            </a:rPr>
                                          </m:ctrlPr>
                                        </m:fPr>
                                        <m:num>
                                          <m:d>
                                            <m:dPr>
                                              <m:begChr m:val="["/>
                                              <m:endChr m:val="]"/>
                                              <m:ctrlPr>
                                                <a:rPr lang="en-US" sz="1800" b="0" i="1">
                                                  <a:solidFill>
                                                    <a:schemeClr val="tx1"/>
                                                  </a:solidFill>
                                                  <a:effectLst/>
                                                  <a:latin typeface="Cambria Math" panose="02040503050406030204" pitchFamily="18" charset="0"/>
                                                </a:rPr>
                                              </m:ctrlPr>
                                            </m:dPr>
                                            <m:e>
                                              <m:r>
                                                <a:rPr lang="en-US" sz="1800" b="0" i="1" smtClean="0">
                                                  <a:solidFill>
                                                    <a:schemeClr val="tx1"/>
                                                  </a:solidFill>
                                                  <a:effectLst/>
                                                  <a:latin typeface="Cambria Math" panose="02040503050406030204" pitchFamily="18" charset="0"/>
                                                </a:rPr>
                                                <m:t>𝑅</m:t>
                                              </m:r>
                                            </m:e>
                                          </m:d>
                                        </m:num>
                                        <m:den>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𝐾</m:t>
                                              </m:r>
                                            </m:e>
                                            <m:sub>
                                              <m:r>
                                                <a:rPr lang="en-US" sz="1800" b="0" i="1" smtClean="0">
                                                  <a:solidFill>
                                                    <a:schemeClr val="tx1"/>
                                                  </a:solidFill>
                                                  <a:effectLst/>
                                                  <a:latin typeface="Cambria Math" panose="02040503050406030204" pitchFamily="18" charset="0"/>
                                                </a:rPr>
                                                <m:t>𝐷</m:t>
                                              </m:r>
                                            </m:sub>
                                          </m:sSub>
                                          <m:r>
                                            <a:rPr lang="en-US" sz="1800" b="0" smtClean="0">
                                              <a:solidFill>
                                                <a:schemeClr val="tx1"/>
                                              </a:solidFill>
                                              <a:effectLst/>
                                              <a:latin typeface="Cambria Math" panose="02040503050406030204" pitchFamily="18" charset="0"/>
                                            </a:rPr>
                                            <m:t> </m:t>
                                          </m:r>
                                        </m:den>
                                      </m:f>
                                    </m:e>
                                  </m:d>
                                </m:den>
                              </m:f>
                            </m:oMath>
                          </a14:m>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200000"/>
                            </a:lnSpc>
                            <a:spcBef>
                              <a:spcPts val="0"/>
                            </a:spcBef>
                            <a:spcAft>
                              <a:spcPts val="0"/>
                            </a:spcAft>
                          </a:pPr>
                          <a:r>
                            <a:rPr lang="en-US" sz="1800" b="0" dirty="0">
                              <a:solidFill>
                                <a:schemeClr val="tx1"/>
                              </a:solidFill>
                              <a:effectLst/>
                              <a:latin typeface="+mn-lt"/>
                            </a:rPr>
                            <a:t>Eq 2.18</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456465"/>
                      </a:ext>
                    </a:extLst>
                  </a:tr>
                  <a:tr h="1046469">
                    <a:tc>
                      <a:txBody>
                        <a:bodyPr/>
                        <a:lstStyle/>
                        <a:p>
                          <a:pPr marL="0" marR="0" algn="r">
                            <a:lnSpc>
                              <a:spcPct val="100000"/>
                            </a:lnSpc>
                            <a:spcBef>
                              <a:spcPts val="0"/>
                            </a:spcBef>
                            <a:spcAft>
                              <a:spcPts val="0"/>
                            </a:spcAft>
                          </a:pPr>
                          <a14:m>
                            <m:oMathPara xmlns:m="http://schemas.openxmlformats.org/officeDocument/2006/math">
                              <m:oMathParaPr>
                                <m:jc m:val="right"/>
                              </m:oMathParaPr>
                              <m:oMath xmlns:m="http://schemas.openxmlformats.org/officeDocument/2006/math">
                                <m:r>
                                  <a:rPr lang="en-US" sz="1800" b="0" i="1" smtClean="0">
                                    <a:solidFill>
                                      <a:schemeClr val="tx1"/>
                                    </a:solidFill>
                                    <a:effectLst/>
                                    <a:latin typeface="Cambria Math" panose="02040503050406030204" pitchFamily="18" charset="0"/>
                                  </a:rPr>
                                  <m:t>𝐿𝑜𝑔</m:t>
                                </m:r>
                                <m:d>
                                  <m:dPr>
                                    <m:ctrlPr>
                                      <a:rPr lang="en-US" sz="1800" b="0" i="1">
                                        <a:solidFill>
                                          <a:schemeClr val="tx1"/>
                                        </a:solidFill>
                                        <a:effectLst/>
                                        <a:latin typeface="Cambria Math" panose="02040503050406030204" pitchFamily="18" charset="0"/>
                                      </a:rPr>
                                    </m:ctrlPr>
                                  </m:dPr>
                                  <m:e>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𝐼𝐶</m:t>
                                        </m:r>
                                      </m:e>
                                      <m:sub>
                                        <m:r>
                                          <a:rPr lang="en-US" sz="1800" b="0" i="1" smtClean="0">
                                            <a:solidFill>
                                              <a:schemeClr val="tx1"/>
                                            </a:solidFill>
                                            <a:effectLst/>
                                            <a:latin typeface="Cambria Math" panose="02040503050406030204" pitchFamily="18" charset="0"/>
                                          </a:rPr>
                                          <m:t>50</m:t>
                                        </m:r>
                                      </m:sub>
                                    </m:sSub>
                                  </m:e>
                                </m:d>
                                <m:r>
                                  <a:rPr lang="en-US" sz="1800" b="0" smtClean="0">
                                    <a:solidFill>
                                      <a:schemeClr val="tx1"/>
                                    </a:solidFill>
                                    <a:effectLst/>
                                    <a:latin typeface="Cambria Math" panose="02040503050406030204" pitchFamily="18" charset="0"/>
                                  </a:rPr>
                                  <m:t>=</m:t>
                                </m:r>
                                <m:func>
                                  <m:funcPr>
                                    <m:ctrlPr>
                                      <a:rPr lang="en-US" sz="1800" b="0" i="1">
                                        <a:solidFill>
                                          <a:schemeClr val="tx1"/>
                                        </a:solidFill>
                                        <a:effectLst/>
                                        <a:latin typeface="Cambria Math" panose="02040503050406030204" pitchFamily="18" charset="0"/>
                                      </a:rPr>
                                    </m:ctrlPr>
                                  </m:funcPr>
                                  <m:fName>
                                    <m:r>
                                      <a:rPr lang="en-US" sz="1800" b="0" i="1" smtClean="0">
                                        <a:solidFill>
                                          <a:schemeClr val="tx1"/>
                                        </a:solidFill>
                                        <a:effectLst/>
                                        <a:latin typeface="Cambria Math" panose="02040503050406030204" pitchFamily="18" charset="0"/>
                                      </a:rPr>
                                      <m:t>𝑙𝑜𝑔</m:t>
                                    </m:r>
                                  </m:fName>
                                  <m:e>
                                    <m:d>
                                      <m:dPr>
                                        <m:ctrlPr>
                                          <a:rPr lang="en-US" sz="1800" b="0" i="1">
                                            <a:solidFill>
                                              <a:schemeClr val="tx1"/>
                                            </a:solidFill>
                                            <a:effectLst/>
                                            <a:latin typeface="Cambria Math" panose="02040503050406030204" pitchFamily="18" charset="0"/>
                                          </a:rPr>
                                        </m:ctrlPr>
                                      </m:dPr>
                                      <m:e>
                                        <m:sSup>
                                          <m:sSupPr>
                                            <m:ctrlPr>
                                              <a:rPr lang="en-US" sz="1800" b="0" i="1">
                                                <a:solidFill>
                                                  <a:schemeClr val="tx1"/>
                                                </a:solidFill>
                                                <a:effectLst/>
                                                <a:latin typeface="Cambria Math" panose="02040503050406030204" pitchFamily="18" charset="0"/>
                                              </a:rPr>
                                            </m:ctrlPr>
                                          </m:sSupPr>
                                          <m:e>
                                            <m:r>
                                              <a:rPr lang="en-US" sz="1800" b="0" i="1" smtClean="0">
                                                <a:solidFill>
                                                  <a:schemeClr val="tx1"/>
                                                </a:solidFill>
                                                <a:effectLst/>
                                                <a:latin typeface="Cambria Math" panose="02040503050406030204" pitchFamily="18" charset="0"/>
                                              </a:rPr>
                                              <m:t>10</m:t>
                                            </m:r>
                                          </m:e>
                                          <m:sup>
                                            <m:func>
                                              <m:funcPr>
                                                <m:ctrlPr>
                                                  <a:rPr lang="en-US" sz="1800" b="0" i="1">
                                                    <a:solidFill>
                                                      <a:schemeClr val="tx1"/>
                                                    </a:solidFill>
                                                    <a:effectLst/>
                                                    <a:latin typeface="Cambria Math" panose="02040503050406030204" pitchFamily="18" charset="0"/>
                                                  </a:rPr>
                                                </m:ctrlPr>
                                              </m:funcPr>
                                              <m:fName>
                                                <m:r>
                                                  <a:rPr lang="en-US" sz="1800" b="0" i="1" smtClean="0">
                                                    <a:solidFill>
                                                      <a:schemeClr val="tx1"/>
                                                    </a:solidFill>
                                                    <a:effectLst/>
                                                    <a:latin typeface="Cambria Math" panose="02040503050406030204" pitchFamily="18" charset="0"/>
                                                  </a:rPr>
                                                  <m:t>𝑙𝑜𝑔</m:t>
                                                </m:r>
                                              </m:fName>
                                              <m:e>
                                                <m:d>
                                                  <m:dPr>
                                                    <m:ctrlPr>
                                                      <a:rPr lang="en-US" sz="1800" b="0" i="1">
                                                        <a:solidFill>
                                                          <a:schemeClr val="tx1"/>
                                                        </a:solidFill>
                                                        <a:effectLst/>
                                                        <a:latin typeface="Cambria Math" panose="02040503050406030204" pitchFamily="18" charset="0"/>
                                                      </a:rPr>
                                                    </m:ctrlPr>
                                                  </m:dPr>
                                                  <m:e>
                                                    <m:sSub>
                                                      <m:sSubPr>
                                                        <m:ctrlPr>
                                                          <a:rPr lang="en-US" sz="1800" b="0" i="1">
                                                            <a:solidFill>
                                                              <a:schemeClr val="tx1"/>
                                                            </a:solidFill>
                                                            <a:effectLst/>
                                                            <a:latin typeface="Cambria Math" panose="02040503050406030204" pitchFamily="18" charset="0"/>
                                                          </a:rPr>
                                                        </m:ctrlPr>
                                                      </m:sSubPr>
                                                      <m:e>
                                                        <m:r>
                                                          <m:rPr>
                                                            <m:sty m:val="p"/>
                                                          </m:rPr>
                                                          <a:rPr lang="en-US" sz="1800" b="0" i="1" smtClean="0">
                                                            <a:solidFill>
                                                              <a:schemeClr val="tx1"/>
                                                            </a:solidFill>
                                                            <a:effectLst/>
                                                            <a:latin typeface="Cambria Math" panose="02040503050406030204" pitchFamily="18" charset="0"/>
                                                          </a:rPr>
                                                          <m:t>K</m:t>
                                                        </m:r>
                                                      </m:e>
                                                      <m:sub>
                                                        <m:r>
                                                          <m:rPr>
                                                            <m:sty m:val="p"/>
                                                          </m:rPr>
                                                          <a:rPr lang="en-US" sz="1800" b="0" i="1" smtClean="0">
                                                            <a:solidFill>
                                                              <a:schemeClr val="tx1"/>
                                                            </a:solidFill>
                                                            <a:effectLst/>
                                                            <a:latin typeface="Cambria Math" panose="02040503050406030204" pitchFamily="18" charset="0"/>
                                                          </a:rPr>
                                                          <m:t>i</m:t>
                                                        </m:r>
                                                      </m:sub>
                                                    </m:sSub>
                                                  </m:e>
                                                </m:d>
                                              </m:e>
                                            </m:func>
                                          </m:sup>
                                        </m:sSup>
                                        <m:r>
                                          <a:rPr lang="en-US" sz="1800" b="0" smtClean="0">
                                            <a:solidFill>
                                              <a:schemeClr val="tx1"/>
                                            </a:solidFill>
                                            <a:effectLst/>
                                            <a:latin typeface="Cambria Math" panose="02040503050406030204" pitchFamily="18" charset="0"/>
                                          </a:rPr>
                                          <m:t>∗</m:t>
                                        </m:r>
                                        <m:d>
                                          <m:dPr>
                                            <m:ctrlPr>
                                              <a:rPr lang="en-US" sz="1800" b="0" i="1">
                                                <a:solidFill>
                                                  <a:schemeClr val="tx1"/>
                                                </a:solidFill>
                                                <a:effectLst/>
                                                <a:latin typeface="Cambria Math" panose="02040503050406030204" pitchFamily="18" charset="0"/>
                                              </a:rPr>
                                            </m:ctrlPr>
                                          </m:dPr>
                                          <m:e>
                                            <m:r>
                                              <a:rPr lang="en-US" sz="1800" b="0" i="1" smtClean="0">
                                                <a:solidFill>
                                                  <a:schemeClr val="tx1"/>
                                                </a:solidFill>
                                                <a:effectLst/>
                                                <a:latin typeface="Cambria Math" panose="02040503050406030204" pitchFamily="18" charset="0"/>
                                              </a:rPr>
                                              <m:t>1</m:t>
                                            </m:r>
                                            <m:r>
                                              <a:rPr lang="en-US" sz="1800" b="0" smtClean="0">
                                                <a:solidFill>
                                                  <a:schemeClr val="tx1"/>
                                                </a:solidFill>
                                                <a:effectLst/>
                                                <a:latin typeface="Cambria Math" panose="02040503050406030204" pitchFamily="18" charset="0"/>
                                              </a:rPr>
                                              <m:t>+</m:t>
                                            </m:r>
                                            <m:f>
                                              <m:fPr>
                                                <m:ctrlPr>
                                                  <a:rPr lang="en-US" sz="1800" b="0" i="1">
                                                    <a:solidFill>
                                                      <a:schemeClr val="tx1"/>
                                                    </a:solidFill>
                                                    <a:effectLst/>
                                                    <a:latin typeface="Cambria Math" panose="02040503050406030204" pitchFamily="18" charset="0"/>
                                                  </a:rPr>
                                                </m:ctrlPr>
                                              </m:fPr>
                                              <m:num>
                                                <m:d>
                                                  <m:dPr>
                                                    <m:begChr m:val="["/>
                                                    <m:endChr m:val="]"/>
                                                    <m:ctrlPr>
                                                      <a:rPr lang="en-US" sz="1800" b="0" i="1">
                                                        <a:solidFill>
                                                          <a:schemeClr val="tx1"/>
                                                        </a:solidFill>
                                                        <a:effectLst/>
                                                        <a:latin typeface="Cambria Math" panose="02040503050406030204" pitchFamily="18" charset="0"/>
                                                      </a:rPr>
                                                    </m:ctrlPr>
                                                  </m:dPr>
                                                  <m:e>
                                                    <m:r>
                                                      <a:rPr lang="en-US" sz="1800" b="0" i="1" smtClean="0">
                                                        <a:solidFill>
                                                          <a:schemeClr val="tx1"/>
                                                        </a:solidFill>
                                                        <a:effectLst/>
                                                        <a:latin typeface="Cambria Math" panose="02040503050406030204" pitchFamily="18" charset="0"/>
                                                      </a:rPr>
                                                      <m:t>𝑅</m:t>
                                                    </m:r>
                                                  </m:e>
                                                </m:d>
                                              </m:num>
                                              <m:den>
                                                <m:sSub>
                                                  <m:sSubPr>
                                                    <m:ctrlPr>
                                                      <a:rPr lang="en-US" sz="1800" b="0" i="1">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𝐾</m:t>
                                                    </m:r>
                                                  </m:e>
                                                  <m:sub>
                                                    <m:r>
                                                      <a:rPr lang="en-US" sz="1800" b="0" i="1" smtClean="0">
                                                        <a:solidFill>
                                                          <a:schemeClr val="tx1"/>
                                                        </a:solidFill>
                                                        <a:effectLst/>
                                                        <a:latin typeface="Cambria Math" panose="02040503050406030204" pitchFamily="18" charset="0"/>
                                                      </a:rPr>
                                                      <m:t>𝐷</m:t>
                                                    </m:r>
                                                  </m:sub>
                                                </m:sSub>
                                                <m:r>
                                                  <a:rPr lang="en-US" sz="1800" b="0" smtClean="0">
                                                    <a:solidFill>
                                                      <a:schemeClr val="tx1"/>
                                                    </a:solidFill>
                                                    <a:effectLst/>
                                                    <a:latin typeface="Cambria Math" panose="02040503050406030204" pitchFamily="18" charset="0"/>
                                                  </a:rPr>
                                                  <m:t> </m:t>
                                                </m:r>
                                              </m:den>
                                            </m:f>
                                          </m:e>
                                        </m:d>
                                      </m:e>
                                    </m:d>
                                  </m:e>
                                </m:func>
                              </m:oMath>
                            </m:oMathPara>
                          </a14:m>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a:lnSpc>
                              <a:spcPct val="200000"/>
                            </a:lnSpc>
                            <a:spcBef>
                              <a:spcPts val="0"/>
                            </a:spcBef>
                            <a:spcAft>
                              <a:spcPts val="0"/>
                            </a:spcAft>
                          </a:pPr>
                          <a:r>
                            <a:rPr lang="en-US" sz="1800" b="0" dirty="0">
                              <a:solidFill>
                                <a:schemeClr val="tx1"/>
                              </a:solidFill>
                              <a:effectLst/>
                              <a:latin typeface="+mn-lt"/>
                            </a:rPr>
                            <a:t>Eq 2.19</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706316"/>
                      </a:ext>
                    </a:extLst>
                  </a:tr>
                </a:tbl>
              </a:graphicData>
            </a:graphic>
          </p:graphicFrame>
        </mc:Choice>
        <mc:Fallback xmlns="">
          <p:graphicFrame>
            <p:nvGraphicFramePr>
              <p:cNvPr id="14" name="Table 13">
                <a:extLst>
                  <a:ext uri="{FF2B5EF4-FFF2-40B4-BE49-F238E27FC236}">
                    <a16:creationId xmlns:a16="http://schemas.microsoft.com/office/drawing/2014/main" id="{BFA97779-CC92-4511-A3CF-5EA08794B005}"/>
                  </a:ext>
                </a:extLst>
              </p:cNvPr>
              <p:cNvGraphicFramePr>
                <a:graphicFrameLocks noGrp="1"/>
              </p:cNvGraphicFramePr>
              <p:nvPr>
                <p:extLst>
                  <p:ext uri="{D42A27DB-BD31-4B8C-83A1-F6EECF244321}">
                    <p14:modId xmlns:p14="http://schemas.microsoft.com/office/powerpoint/2010/main" val="3268113033"/>
                  </p:ext>
                </p:extLst>
              </p:nvPr>
            </p:nvGraphicFramePr>
            <p:xfrm>
              <a:off x="5091520" y="3237745"/>
              <a:ext cx="6988221" cy="2508559"/>
            </p:xfrm>
            <a:graphic>
              <a:graphicData uri="http://schemas.openxmlformats.org/drawingml/2006/table">
                <a:tbl>
                  <a:tblPr firstRow="1" bandRow="1">
                    <a:tableStyleId>{5C22544A-7EE6-4342-B048-85BDC9FD1C3A}</a:tableStyleId>
                  </a:tblPr>
                  <a:tblGrid>
                    <a:gridCol w="6109803">
                      <a:extLst>
                        <a:ext uri="{9D8B030D-6E8A-4147-A177-3AD203B41FA5}">
                          <a16:colId xmlns:a16="http://schemas.microsoft.com/office/drawing/2014/main" val="617674284"/>
                        </a:ext>
                      </a:extLst>
                    </a:gridCol>
                    <a:gridCol w="878418">
                      <a:extLst>
                        <a:ext uri="{9D8B030D-6E8A-4147-A177-3AD203B41FA5}">
                          <a16:colId xmlns:a16="http://schemas.microsoft.com/office/drawing/2014/main" val="130494814"/>
                        </a:ext>
                      </a:extLst>
                    </a:gridCol>
                  </a:tblGrid>
                  <a:tr h="752785">
                    <a:tc>
                      <a:txBody>
                        <a:bodyPr/>
                        <a:lstStyle/>
                        <a:p>
                          <a:endParaRPr lang="en-US"/>
                        </a:p>
                      </a:txBody>
                      <a:tcPr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00" t="-806" r="-14457" b="-233871"/>
                          </a:stretch>
                        </a:blipFill>
                      </a:tcPr>
                    </a:tc>
                    <a:tc>
                      <a:txBody>
                        <a:bodyPr/>
                        <a:lstStyle/>
                        <a:p>
                          <a:pPr marL="0" marR="0">
                            <a:lnSpc>
                              <a:spcPct val="200000"/>
                            </a:lnSpc>
                            <a:spcBef>
                              <a:spcPts val="0"/>
                            </a:spcBef>
                            <a:spcAft>
                              <a:spcPts val="0"/>
                            </a:spcAft>
                          </a:pPr>
                          <a:r>
                            <a:rPr lang="en-US" sz="1800" b="0" dirty="0">
                              <a:solidFill>
                                <a:schemeClr val="tx1"/>
                              </a:solidFill>
                              <a:effectLst/>
                              <a:latin typeface="+mn-lt"/>
                            </a:rPr>
                            <a:t>Eq 2.17</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92269"/>
                      </a:ext>
                    </a:extLst>
                  </a:tr>
                  <a:tr h="709305">
                    <a:tc>
                      <a:txBody>
                        <a:bodyPr/>
                        <a:lstStyle/>
                        <a:p>
                          <a:endParaRPr lang="en-US"/>
                        </a:p>
                      </a:txBody>
                      <a:tcPr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 t="-107759" r="-14457" b="-150000"/>
                          </a:stretch>
                        </a:blipFill>
                      </a:tcPr>
                    </a:tc>
                    <a:tc>
                      <a:txBody>
                        <a:bodyPr/>
                        <a:lstStyle/>
                        <a:p>
                          <a:pPr marL="0" marR="0">
                            <a:lnSpc>
                              <a:spcPct val="200000"/>
                            </a:lnSpc>
                            <a:spcBef>
                              <a:spcPts val="0"/>
                            </a:spcBef>
                            <a:spcAft>
                              <a:spcPts val="0"/>
                            </a:spcAft>
                          </a:pPr>
                          <a:r>
                            <a:rPr lang="en-US" sz="1800" b="0" dirty="0">
                              <a:solidFill>
                                <a:schemeClr val="tx1"/>
                              </a:solidFill>
                              <a:effectLst/>
                              <a:latin typeface="+mn-lt"/>
                            </a:rPr>
                            <a:t>Eq 2.18</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456465"/>
                      </a:ext>
                    </a:extLst>
                  </a:tr>
                  <a:tr h="1046469">
                    <a:tc>
                      <a:txBody>
                        <a:bodyPr/>
                        <a:lstStyle/>
                        <a:p>
                          <a:endParaRPr lang="en-US"/>
                        </a:p>
                      </a:txBody>
                      <a:tcPr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00" t="-140116" r="-14457" b="-1163"/>
                          </a:stretch>
                        </a:blipFill>
                      </a:tcPr>
                    </a:tc>
                    <a:tc>
                      <a:txBody>
                        <a:bodyPr/>
                        <a:lstStyle/>
                        <a:p>
                          <a:pPr marL="0" marR="0">
                            <a:lnSpc>
                              <a:spcPct val="200000"/>
                            </a:lnSpc>
                            <a:spcBef>
                              <a:spcPts val="0"/>
                            </a:spcBef>
                            <a:spcAft>
                              <a:spcPts val="0"/>
                            </a:spcAft>
                          </a:pPr>
                          <a:r>
                            <a:rPr lang="en-US" sz="1800" b="0" dirty="0">
                              <a:solidFill>
                                <a:schemeClr val="tx1"/>
                              </a:solidFill>
                              <a:effectLst/>
                              <a:latin typeface="+mn-lt"/>
                            </a:rPr>
                            <a:t>Eq 2.19</a:t>
                          </a:r>
                          <a:endParaRPr lang="en-US" sz="1800" b="0" dirty="0">
                            <a:solidFill>
                              <a:schemeClr val="tx1"/>
                            </a:solidFill>
                            <a:effectLst/>
                            <a:latin typeface="+mn-lt"/>
                            <a:ea typeface="Times"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706316"/>
                      </a:ext>
                    </a:extLst>
                  </a:tr>
                </a:tbl>
              </a:graphicData>
            </a:graphic>
          </p:graphicFrame>
        </mc:Fallback>
      </mc:AlternateContent>
      <p:sp>
        <p:nvSpPr>
          <p:cNvPr id="10" name="Slide Number Placeholder 9">
            <a:extLst>
              <a:ext uri="{FF2B5EF4-FFF2-40B4-BE49-F238E27FC236}">
                <a16:creationId xmlns:a16="http://schemas.microsoft.com/office/drawing/2014/main" id="{9A6FE846-A3DA-4B57-8F9A-CD833FA2C9D7}"/>
              </a:ext>
            </a:extLst>
          </p:cNvPr>
          <p:cNvSpPr>
            <a:spLocks noGrp="1"/>
          </p:cNvSpPr>
          <p:nvPr>
            <p:ph type="sldNum" sz="quarter" idx="12"/>
          </p:nvPr>
        </p:nvSpPr>
        <p:spPr/>
        <p:txBody>
          <a:bodyPr/>
          <a:lstStyle/>
          <a:p>
            <a:fld id="{8F5CE88E-89A4-4243-AB1D-44322647EED2}" type="slidenum">
              <a:rPr lang="en-US" smtClean="0"/>
              <a:t>55</a:t>
            </a:fld>
            <a:endParaRPr lang="en-US"/>
          </a:p>
        </p:txBody>
      </p:sp>
      <p:sp>
        <p:nvSpPr>
          <p:cNvPr id="12" name="TextBox 11">
            <a:extLst>
              <a:ext uri="{FF2B5EF4-FFF2-40B4-BE49-F238E27FC236}">
                <a16:creationId xmlns:a16="http://schemas.microsoft.com/office/drawing/2014/main" id="{335FE760-EFD3-4885-8525-3F384C5BB90B}"/>
              </a:ext>
            </a:extLst>
          </p:cNvPr>
          <p:cNvSpPr txBox="1"/>
          <p:nvPr/>
        </p:nvSpPr>
        <p:spPr>
          <a:xfrm>
            <a:off x="0" y="6492875"/>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Tree>
    <p:extLst>
      <p:ext uri="{BB962C8B-B14F-4D97-AF65-F5344CB8AC3E}">
        <p14:creationId xmlns:p14="http://schemas.microsoft.com/office/powerpoint/2010/main" val="354983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8"/>
                                        </p:tgtEl>
                                        <p:attrNameLst>
                                          <p:attrName>ppt_w</p:attrName>
                                        </p:attrNameLst>
                                      </p:cBhvr>
                                      <p:tavLst>
                                        <p:tav tm="0">
                                          <p:val>
                                            <p:strVal val="ppt_w"/>
                                          </p:val>
                                        </p:tav>
                                        <p:tav tm="100000">
                                          <p:val>
                                            <p:fltVal val="0"/>
                                          </p:val>
                                        </p:tav>
                                      </p:tavLst>
                                    </p:anim>
                                    <p:anim calcmode="lin" valueType="num">
                                      <p:cBhvr>
                                        <p:cTn id="7" dur="1000"/>
                                        <p:tgtEl>
                                          <p:spTgt spid="8"/>
                                        </p:tgtEl>
                                        <p:attrNameLst>
                                          <p:attrName>ppt_h</p:attrName>
                                        </p:attrNameLst>
                                      </p:cBhvr>
                                      <p:tavLst>
                                        <p:tav tm="0">
                                          <p:val>
                                            <p:strVal val="ppt_h"/>
                                          </p:val>
                                        </p:tav>
                                        <p:tav tm="100000">
                                          <p:val>
                                            <p:fltVal val="0"/>
                                          </p:val>
                                        </p:tav>
                                      </p:tavLst>
                                    </p:anim>
                                    <p:anim calcmode="lin" valueType="num">
                                      <p:cBhvr>
                                        <p:cTn id="8" dur="1000"/>
                                        <p:tgtEl>
                                          <p:spTgt spid="8"/>
                                        </p:tgtEl>
                                        <p:attrNameLst>
                                          <p:attrName>style.rotation</p:attrName>
                                        </p:attrNameLst>
                                      </p:cBhvr>
                                      <p:tavLst>
                                        <p:tav tm="0">
                                          <p:val>
                                            <p:fltVal val="0"/>
                                          </p:val>
                                        </p:tav>
                                        <p:tav tm="100000">
                                          <p:val>
                                            <p:fltVal val="90"/>
                                          </p:val>
                                        </p:tav>
                                      </p:tavLst>
                                    </p:anim>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par>
                                <p:cTn id="11" presetID="32" presetClass="emph" presetSubtype="0" repeatCount="indefinite" fill="hold" grpId="0" nodeType="withEffect">
                                  <p:stCondLst>
                                    <p:cond delay="0"/>
                                  </p:stCondLst>
                                  <p:endCondLst>
                                    <p:cond evt="onNext" delay="0">
                                      <p:tgtEl>
                                        <p:sldTgt/>
                                      </p:tgtEl>
                                    </p:cond>
                                  </p:endCondLst>
                                  <p:childTnLst>
                                    <p:animRot by="120000">
                                      <p:cBhvr>
                                        <p:cTn id="12" dur="200" fill="hold">
                                          <p:stCondLst>
                                            <p:cond delay="0"/>
                                          </p:stCondLst>
                                        </p:cTn>
                                        <p:tgtEl>
                                          <p:spTgt spid="13"/>
                                        </p:tgtEl>
                                        <p:attrNameLst>
                                          <p:attrName>r</p:attrName>
                                        </p:attrNameLst>
                                      </p:cBhvr>
                                    </p:animRot>
                                    <p:animRot by="-240000">
                                      <p:cBhvr>
                                        <p:cTn id="13" dur="400" fill="hold">
                                          <p:stCondLst>
                                            <p:cond delay="400"/>
                                          </p:stCondLst>
                                        </p:cTn>
                                        <p:tgtEl>
                                          <p:spTgt spid="13"/>
                                        </p:tgtEl>
                                        <p:attrNameLst>
                                          <p:attrName>r</p:attrName>
                                        </p:attrNameLst>
                                      </p:cBhvr>
                                    </p:animRot>
                                    <p:animRot by="240000">
                                      <p:cBhvr>
                                        <p:cTn id="14" dur="400" fill="hold">
                                          <p:stCondLst>
                                            <p:cond delay="800"/>
                                          </p:stCondLst>
                                        </p:cTn>
                                        <p:tgtEl>
                                          <p:spTgt spid="13"/>
                                        </p:tgtEl>
                                        <p:attrNameLst>
                                          <p:attrName>r</p:attrName>
                                        </p:attrNameLst>
                                      </p:cBhvr>
                                    </p:animRot>
                                    <p:animRot by="-240000">
                                      <p:cBhvr>
                                        <p:cTn id="15" dur="400" fill="hold">
                                          <p:stCondLst>
                                            <p:cond delay="1200"/>
                                          </p:stCondLst>
                                        </p:cTn>
                                        <p:tgtEl>
                                          <p:spTgt spid="13"/>
                                        </p:tgtEl>
                                        <p:attrNameLst>
                                          <p:attrName>r</p:attrName>
                                        </p:attrNameLst>
                                      </p:cBhvr>
                                    </p:animRot>
                                    <p:animRot by="120000">
                                      <p:cBhvr>
                                        <p:cTn id="16" dur="400" fill="hold">
                                          <p:stCondLst>
                                            <p:cond delay="16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1F0F147-1651-4866-9048-95452D909345}"/>
              </a:ext>
            </a:extLst>
          </p:cNvPr>
          <p:cNvSpPr>
            <a:spLocks noGrp="1"/>
          </p:cNvSpPr>
          <p:nvPr>
            <p:ph idx="1"/>
          </p:nvPr>
        </p:nvSpPr>
        <p:spPr/>
        <p:txBody>
          <a:bodyPr>
            <a:normAutofit/>
          </a:bodyPr>
          <a:lstStyle/>
          <a:p>
            <a:r>
              <a:rPr lang="en-US" sz="2400" b="1" dirty="0"/>
              <a:t>Codon Adaptation Index – (CAI)</a:t>
            </a:r>
            <a:r>
              <a:rPr lang="en-US" sz="2400" dirty="0"/>
              <a:t> is a measure of a genes use of codons in reference to a codon RSCU</a:t>
            </a:r>
          </a:p>
          <a:p>
            <a:r>
              <a:rPr lang="en-US" sz="2400" dirty="0"/>
              <a:t>CAI value is calculated for a gene, given a relative adaptiveness for codon usage</a:t>
            </a:r>
          </a:p>
          <a:p>
            <a:pPr lvl="1"/>
            <a:r>
              <a:rPr lang="en-US" b="1" dirty="0"/>
              <a:t>Geometric mean </a:t>
            </a:r>
            <a:r>
              <a:rPr lang="en-US" dirty="0"/>
              <a:t>of relative adaptiveness </a:t>
            </a:r>
            <a:r>
              <a:rPr lang="en-US" b="1" dirty="0"/>
              <a:t>(w) </a:t>
            </a:r>
            <a:r>
              <a:rPr lang="en-US" dirty="0"/>
              <a:t>of a codon from the start codon to the stop codon</a:t>
            </a:r>
          </a:p>
          <a:p>
            <a:pPr lvl="1"/>
            <a:r>
              <a:rPr lang="en-US" dirty="0"/>
              <a:t>Using R-BioConductor Package – developed codon optimization script to optimize for E coli BL21(DE3)</a:t>
            </a:r>
          </a:p>
          <a:p>
            <a:endParaRPr lang="en-US" sz="1800" dirty="0"/>
          </a:p>
          <a:p>
            <a:endParaRPr lang="en-US" sz="1800" dirty="0"/>
          </a:p>
          <a:p>
            <a:endParaRPr lang="en-US" sz="1800" dirty="0"/>
          </a:p>
          <a:p>
            <a:pPr marL="0" indent="0">
              <a:buNone/>
            </a:pPr>
            <a:endParaRPr lang="en-US" sz="1800" dirty="0"/>
          </a:p>
        </p:txBody>
      </p:sp>
      <p:sp>
        <p:nvSpPr>
          <p:cNvPr id="6" name="TextBox 5">
            <a:extLst>
              <a:ext uri="{FF2B5EF4-FFF2-40B4-BE49-F238E27FC236}">
                <a16:creationId xmlns:a16="http://schemas.microsoft.com/office/drawing/2014/main" id="{A41424CC-B302-4108-9545-8A68FEBA0086}"/>
              </a:ext>
            </a:extLst>
          </p:cNvPr>
          <p:cNvSpPr txBox="1"/>
          <p:nvPr/>
        </p:nvSpPr>
        <p:spPr>
          <a:xfrm>
            <a:off x="497778" y="6362070"/>
            <a:ext cx="11582852" cy="261610"/>
          </a:xfrm>
          <a:prstGeom prst="rect">
            <a:avLst/>
          </a:prstGeom>
          <a:noFill/>
        </p:spPr>
        <p:txBody>
          <a:bodyPr wrap="square" rtlCol="0">
            <a:spAutoFit/>
          </a:bodyPr>
          <a:lstStyle/>
          <a:p>
            <a:r>
              <a:rPr lang="en-US" sz="1100" b="1" dirty="0"/>
              <a:t>Paul M.Sharp1-2* and Wen-</a:t>
            </a:r>
            <a:r>
              <a:rPr lang="en-US" sz="1100" b="1" dirty="0" err="1"/>
              <a:t>Hsiung</a:t>
            </a:r>
            <a:r>
              <a:rPr lang="en-US" sz="1100" b="1" dirty="0"/>
              <a:t> Li2, “The codon adaptation index - a measure of directional synonymous codon usage bias, and its potential applications”, Nucleic Acid Research, 15, 1987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91AAB-F76F-4A7D-8B77-26F8EA515183}"/>
                  </a:ext>
                </a:extLst>
              </p:cNvPr>
              <p:cNvSpPr txBox="1"/>
              <p:nvPr/>
            </p:nvSpPr>
            <p:spPr>
              <a:xfrm>
                <a:off x="8150678" y="4851810"/>
                <a:ext cx="3663043" cy="1220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𝑪𝑨𝑰</m:t>
                          </m:r>
                          <m:r>
                            <a:rPr lang="en-US" sz="2800" b="1" i="1" smtClean="0">
                              <a:latin typeface="Cambria Math" panose="02040503050406030204" pitchFamily="18" charset="0"/>
                            </a:rPr>
                            <m:t>=(</m:t>
                          </m:r>
                          <m:nary>
                            <m:naryPr>
                              <m:chr m:val="∏"/>
                              <m:ctrlPr>
                                <a:rPr lang="en-US" sz="2800" b="1" i="1">
                                  <a:latin typeface="Cambria Math" panose="02040503050406030204" pitchFamily="18" charset="0"/>
                                </a:rPr>
                              </m:ctrlPr>
                            </m:naryPr>
                            <m:sub>
                              <m:r>
                                <m:rPr>
                                  <m:brk m:alnAt="23"/>
                                </m:rPr>
                                <a:rPr lang="en-US" sz="2800" b="1" i="1" smtClean="0">
                                  <a:latin typeface="Cambria Math" panose="02040503050406030204" pitchFamily="18" charset="0"/>
                                </a:rPr>
                                <m:t>𝒌</m:t>
                              </m:r>
                              <m:r>
                                <a:rPr lang="en-US" sz="2800" b="1" i="1" smtClean="0">
                                  <a:latin typeface="Cambria Math" panose="02040503050406030204" pitchFamily="18" charset="0"/>
                                </a:rPr>
                                <m:t>=</m:t>
                              </m:r>
                              <m:r>
                                <a:rPr lang="en-US" sz="2800" b="1" i="1" smtClean="0">
                                  <a:latin typeface="Cambria Math" panose="02040503050406030204" pitchFamily="18" charset="0"/>
                                </a:rPr>
                                <m:t>𝟏</m:t>
                              </m:r>
                            </m:sub>
                            <m:sup>
                              <m:r>
                                <a:rPr lang="en-US" sz="2800" b="1" i="1" smtClean="0">
                                  <a:latin typeface="Cambria Math" panose="02040503050406030204" pitchFamily="18" charset="0"/>
                                </a:rPr>
                                <m:t>𝑳</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m:t>
                                  </m:r>
                                </m:sub>
                              </m:sSub>
                            </m:e>
                          </m:nary>
                          <m:r>
                            <a:rPr lang="en-US" sz="2800" b="1" i="1">
                              <a:latin typeface="Cambria Math" panose="02040503050406030204" pitchFamily="18" charset="0"/>
                            </a:rPr>
                            <m:t>)</m:t>
                          </m:r>
                        </m:e>
                        <m:sup>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n-US" sz="2800" b="1" i="1" smtClean="0">
                                  <a:latin typeface="Cambria Math" panose="02040503050406030204" pitchFamily="18" charset="0"/>
                                </a:rPr>
                                <m:t>𝑳</m:t>
                              </m:r>
                            </m:den>
                          </m:f>
                        </m:sup>
                      </m:sSup>
                    </m:oMath>
                  </m:oMathPara>
                </a14:m>
                <a:endParaRPr lang="en-US" sz="2800" b="1" dirty="0"/>
              </a:p>
            </p:txBody>
          </p:sp>
        </mc:Choice>
        <mc:Fallback xmlns="">
          <p:sp>
            <p:nvSpPr>
              <p:cNvPr id="8" name="TextBox 7">
                <a:extLst>
                  <a:ext uri="{FF2B5EF4-FFF2-40B4-BE49-F238E27FC236}">
                    <a16:creationId xmlns:a16="http://schemas.microsoft.com/office/drawing/2014/main" id="{E5991AAB-F76F-4A7D-8B77-26F8EA515183}"/>
                  </a:ext>
                </a:extLst>
              </p:cNvPr>
              <p:cNvSpPr txBox="1">
                <a:spLocks noRot="1" noChangeAspect="1" noMove="1" noResize="1" noEditPoints="1" noAdjustHandles="1" noChangeArrowheads="1" noChangeShapeType="1" noTextEdit="1"/>
              </p:cNvSpPr>
              <p:nvPr/>
            </p:nvSpPr>
            <p:spPr>
              <a:xfrm>
                <a:off x="8150678" y="4851810"/>
                <a:ext cx="3663043" cy="1220014"/>
              </a:xfrm>
              <a:prstGeom prst="rect">
                <a:avLst/>
              </a:prstGeom>
              <a:blipFill>
                <a:blip r:embed="rId3"/>
                <a:stretch>
                  <a:fillRect/>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9448F13F-5648-46CD-A634-C8C6CA5B773E}"/>
              </a:ext>
            </a:extLst>
          </p:cNvPr>
          <p:cNvGraphicFramePr>
            <a:graphicFrameLocks noGrp="1"/>
          </p:cNvGraphicFramePr>
          <p:nvPr/>
        </p:nvGraphicFramePr>
        <p:xfrm>
          <a:off x="1755297" y="4748354"/>
          <a:ext cx="6773660" cy="1427444"/>
        </p:xfrm>
        <a:graphic>
          <a:graphicData uri="http://schemas.openxmlformats.org/drawingml/2006/table">
            <a:tbl>
              <a:tblPr firstRow="1" bandRow="1">
                <a:tableStyleId>{5C22544A-7EE6-4342-B048-85BDC9FD1C3A}</a:tableStyleId>
              </a:tblPr>
              <a:tblGrid>
                <a:gridCol w="1693415">
                  <a:extLst>
                    <a:ext uri="{9D8B030D-6E8A-4147-A177-3AD203B41FA5}">
                      <a16:colId xmlns:a16="http://schemas.microsoft.com/office/drawing/2014/main" val="2428161969"/>
                    </a:ext>
                  </a:extLst>
                </a:gridCol>
                <a:gridCol w="1693415">
                  <a:extLst>
                    <a:ext uri="{9D8B030D-6E8A-4147-A177-3AD203B41FA5}">
                      <a16:colId xmlns:a16="http://schemas.microsoft.com/office/drawing/2014/main" val="3603756632"/>
                    </a:ext>
                  </a:extLst>
                </a:gridCol>
                <a:gridCol w="1693415">
                  <a:extLst>
                    <a:ext uri="{9D8B030D-6E8A-4147-A177-3AD203B41FA5}">
                      <a16:colId xmlns:a16="http://schemas.microsoft.com/office/drawing/2014/main" val="62231317"/>
                    </a:ext>
                  </a:extLst>
                </a:gridCol>
                <a:gridCol w="1693415">
                  <a:extLst>
                    <a:ext uri="{9D8B030D-6E8A-4147-A177-3AD203B41FA5}">
                      <a16:colId xmlns:a16="http://schemas.microsoft.com/office/drawing/2014/main" val="3494048439"/>
                    </a:ext>
                  </a:extLst>
                </a:gridCol>
              </a:tblGrid>
              <a:tr h="424162">
                <a:tc>
                  <a:txBody>
                    <a:bodyPr/>
                    <a:lstStyle/>
                    <a:p>
                      <a:pPr algn="ctr"/>
                      <a:r>
                        <a:rPr lang="en-US" dirty="0">
                          <a:solidFill>
                            <a:schemeClr val="tx1"/>
                          </a:solidFill>
                        </a:rPr>
                        <a:t>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Human</a:t>
                      </a: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Wildtype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Optimized</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197367"/>
                  </a:ext>
                </a:extLst>
              </a:tr>
              <a:tr h="424162">
                <a:tc>
                  <a:txBody>
                    <a:bodyPr/>
                    <a:lstStyle/>
                    <a:p>
                      <a:pPr algn="ctr"/>
                      <a:r>
                        <a:rPr lang="en-US" dirty="0">
                          <a:solidFill>
                            <a:schemeClr val="tx1"/>
                          </a:solidFill>
                        </a:rPr>
                        <a:t>hPDL1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523845"/>
                  </a:ext>
                </a:extLst>
              </a:tr>
              <a:tr h="424162">
                <a:tc>
                  <a:txBody>
                    <a:bodyPr/>
                    <a:lstStyle/>
                    <a:p>
                      <a:pPr algn="ctr"/>
                      <a:r>
                        <a:rPr lang="en-US" dirty="0">
                          <a:solidFill>
                            <a:schemeClr val="tx1"/>
                          </a:solidFill>
                        </a:rPr>
                        <a:t>hPD1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7801319"/>
                  </a:ext>
                </a:extLst>
              </a:tr>
            </a:tbl>
          </a:graphicData>
        </a:graphic>
      </p:graphicFrame>
      <p:sp>
        <p:nvSpPr>
          <p:cNvPr id="9" name="Title 1">
            <a:extLst>
              <a:ext uri="{FF2B5EF4-FFF2-40B4-BE49-F238E27FC236}">
                <a16:creationId xmlns:a16="http://schemas.microsoft.com/office/drawing/2014/main" id="{30DB72E1-3BAA-4833-AA4C-A0F8ABFBB8DE}"/>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ea typeface="Times" panose="02020603050405020304" pitchFamily="18" charset="0"/>
                <a:cs typeface="Times New Roman" panose="02020603050405020304" pitchFamily="18" charset="0"/>
              </a:rPr>
              <a:t>2.5 Results</a:t>
            </a:r>
            <a:br>
              <a:rPr lang="en-US" b="1" dirty="0">
                <a:ea typeface="Times" panose="02020603050405020304" pitchFamily="18" charset="0"/>
                <a:cs typeface="Times New Roman" panose="02020603050405020304" pitchFamily="18" charset="0"/>
              </a:rPr>
            </a:br>
            <a:r>
              <a:rPr lang="en-US" sz="3200" dirty="0"/>
              <a:t>Expression and codon optimization of full length PD1 and PDL1</a:t>
            </a:r>
          </a:p>
        </p:txBody>
      </p:sp>
      <p:sp>
        <p:nvSpPr>
          <p:cNvPr id="4" name="Slide Number Placeholder 3">
            <a:extLst>
              <a:ext uri="{FF2B5EF4-FFF2-40B4-BE49-F238E27FC236}">
                <a16:creationId xmlns:a16="http://schemas.microsoft.com/office/drawing/2014/main" id="{2BF5490F-077B-4782-85D3-365638AD44D3}"/>
              </a:ext>
            </a:extLst>
          </p:cNvPr>
          <p:cNvSpPr>
            <a:spLocks noGrp="1"/>
          </p:cNvSpPr>
          <p:nvPr>
            <p:ph type="sldNum" sz="quarter" idx="12"/>
          </p:nvPr>
        </p:nvSpPr>
        <p:spPr/>
        <p:txBody>
          <a:bodyPr/>
          <a:lstStyle/>
          <a:p>
            <a:fld id="{8F5CE88E-89A4-4243-AB1D-44322647EED2}" type="slidenum">
              <a:rPr lang="en-US" smtClean="0"/>
              <a:t>56</a:t>
            </a:fld>
            <a:endParaRPr lang="en-US"/>
          </a:p>
        </p:txBody>
      </p:sp>
    </p:spTree>
    <p:extLst>
      <p:ext uri="{BB962C8B-B14F-4D97-AF65-F5344CB8AC3E}">
        <p14:creationId xmlns:p14="http://schemas.microsoft.com/office/powerpoint/2010/main" val="91759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8">
            <a:extLst>
              <a:ext uri="{FF2B5EF4-FFF2-40B4-BE49-F238E27FC236}">
                <a16:creationId xmlns:a16="http://schemas.microsoft.com/office/drawing/2014/main" id="{7F2FBA93-F724-4C2D-B9E5-D519C30CA0BF}"/>
              </a:ext>
            </a:extLst>
          </p:cNvPr>
          <p:cNvGraphicFramePr>
            <a:graphicFrameLocks noGrp="1"/>
          </p:cNvGraphicFramePr>
          <p:nvPr/>
        </p:nvGraphicFramePr>
        <p:xfrm>
          <a:off x="584042" y="1481856"/>
          <a:ext cx="3032850" cy="5241637"/>
        </p:xfrm>
        <a:graphic>
          <a:graphicData uri="http://schemas.openxmlformats.org/drawingml/2006/table">
            <a:tbl>
              <a:tblPr firstRow="1" bandRow="1">
                <a:tableStyleId>{5C22544A-7EE6-4342-B048-85BDC9FD1C3A}</a:tableStyleId>
              </a:tblPr>
              <a:tblGrid>
                <a:gridCol w="1341849">
                  <a:extLst>
                    <a:ext uri="{9D8B030D-6E8A-4147-A177-3AD203B41FA5}">
                      <a16:colId xmlns:a16="http://schemas.microsoft.com/office/drawing/2014/main" val="3481379131"/>
                    </a:ext>
                  </a:extLst>
                </a:gridCol>
                <a:gridCol w="1691001">
                  <a:extLst>
                    <a:ext uri="{9D8B030D-6E8A-4147-A177-3AD203B41FA5}">
                      <a16:colId xmlns:a16="http://schemas.microsoft.com/office/drawing/2014/main" val="1647892880"/>
                    </a:ext>
                  </a:extLst>
                </a:gridCol>
              </a:tblGrid>
              <a:tr h="74034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mn-ea"/>
                          <a:cs typeface="Times New Roman" panose="02020603050405020304" pitchFamily="18" charset="0"/>
                        </a:rPr>
                        <a:t>Sentrin/SUMO-specific </a:t>
                      </a:r>
                      <a:r>
                        <a:rPr lang="en-US" sz="1200" b="0" i="0" kern="1200" dirty="0">
                          <a:solidFill>
                            <a:schemeClr val="tx1"/>
                          </a:solidFill>
                          <a:effectLst/>
                          <a:latin typeface="Times New Roman" panose="02020603050405020304" pitchFamily="18" charset="0"/>
                          <a:ea typeface="+mn-ea"/>
                          <a:cs typeface="Times New Roman" panose="02020603050405020304" pitchFamily="18" charset="0"/>
                        </a:rPr>
                        <a:t>protease </a:t>
                      </a:r>
                      <a:r>
                        <a:rPr lang="en-US" sz="1200" b="0" dirty="0">
                          <a:solidFill>
                            <a:schemeClr val="tx1"/>
                          </a:solidFill>
                          <a:effectLst/>
                          <a:latin typeface="Times New Roman" panose="02020603050405020304" pitchFamily="18" charset="0"/>
                          <a:cs typeface="Times New Roman" panose="02020603050405020304" pitchFamily="18" charset="0"/>
                        </a:rPr>
                        <a:t>SENP1 (</a:t>
                      </a:r>
                      <a:r>
                        <a:rPr lang="en-US" sz="1200" b="0" i="0" kern="1200" dirty="0">
                          <a:solidFill>
                            <a:schemeClr val="tx1"/>
                          </a:solidFill>
                          <a:effectLst/>
                          <a:latin typeface="Times New Roman" panose="02020603050405020304" pitchFamily="18" charset="0"/>
                          <a:ea typeface="+mn-ea"/>
                          <a:cs typeface="Times New Roman" panose="02020603050405020304" pitchFamily="18" charset="0"/>
                        </a:rPr>
                        <a:t>2CKG)</a:t>
                      </a:r>
                      <a:endParaRPr lang="en-US" sz="1200" b="0" i="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36617"/>
                  </a:ext>
                </a:extLst>
              </a:tr>
              <a:tr h="67510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Activated-hSUMO1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(PDB:1A5R)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644693"/>
                  </a:ext>
                </a:extLst>
              </a:tr>
              <a:tr h="98837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Enzyme Activating Complex 1 (EA1):(Uba2.AOS1.hSUMO)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(PDB: 3KYC)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386994"/>
                  </a:ext>
                </a:extLst>
              </a:tr>
              <a:tr h="80866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Conjugating Enzyme (E2): hUbc9.hSUMO1 (PDB:2PE6)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6813625"/>
                  </a:ext>
                </a:extLst>
              </a:tr>
              <a:tr h="98837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E3 Ligase: Protein Inhibitor Of Activated STAT1 (hPIAS1) (PDB:</a:t>
                      </a:r>
                      <a:r>
                        <a:rPr lang="en-US" sz="12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1V66 *)</a:t>
                      </a:r>
                      <a:endParaRPr lang="en-US" sz="1200" b="0" i="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4491563"/>
                  </a:ext>
                </a:extLst>
              </a:tr>
              <a:tr h="80866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Times New Roman" panose="02020603050405020304" pitchFamily="18" charset="0"/>
                          <a:cs typeface="Times New Roman" panose="02020603050405020304" pitchFamily="18" charset="0"/>
                        </a:rPr>
                        <a:t>Target Protein: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2328774"/>
                  </a:ext>
                </a:extLst>
              </a:tr>
            </a:tbl>
          </a:graphicData>
        </a:graphic>
      </p:graphicFrame>
      <p:sp>
        <p:nvSpPr>
          <p:cNvPr id="20" name="Flowchart: Alternate Process 19">
            <a:extLst>
              <a:ext uri="{FF2B5EF4-FFF2-40B4-BE49-F238E27FC236}">
                <a16:creationId xmlns:a16="http://schemas.microsoft.com/office/drawing/2014/main" id="{37D221F3-B1A3-4001-99C6-228582232C9A}"/>
              </a:ext>
            </a:extLst>
          </p:cNvPr>
          <p:cNvSpPr/>
          <p:nvPr/>
        </p:nvSpPr>
        <p:spPr>
          <a:xfrm rot="5400000">
            <a:off x="1851215" y="5095788"/>
            <a:ext cx="901315"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3" name="Picture 22">
            <a:extLst>
              <a:ext uri="{FF2B5EF4-FFF2-40B4-BE49-F238E27FC236}">
                <a16:creationId xmlns:a16="http://schemas.microsoft.com/office/drawing/2014/main" id="{6743419B-E057-4216-BE74-2AC38B1B23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3204662">
            <a:off x="2206101" y="2029932"/>
            <a:ext cx="684560" cy="81625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a:extLst>
              <a:ext uri="{FF2B5EF4-FFF2-40B4-BE49-F238E27FC236}">
                <a16:creationId xmlns:a16="http://schemas.microsoft.com/office/drawing/2014/main" id="{F40311EA-A0D0-4DF1-BFCE-AEF714E26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34306">
            <a:off x="1889203" y="2785947"/>
            <a:ext cx="1204955" cy="114078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D83F3AA-FF99-4B22-B8CA-0847D2656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06407">
            <a:off x="1916882" y="4048341"/>
            <a:ext cx="660827" cy="6249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6DAC1E-CC21-44C0-A270-E03AF30B67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693415">
            <a:off x="2012667" y="5133522"/>
            <a:ext cx="622500" cy="50288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EE06B23-CC04-4523-8ACE-36898368A1A3}"/>
              </a:ext>
            </a:extLst>
          </p:cNvPr>
          <p:cNvCxnSpPr>
            <a:cxnSpLocks/>
          </p:cNvCxnSpPr>
          <p:nvPr/>
        </p:nvCxnSpPr>
        <p:spPr>
          <a:xfrm flipV="1">
            <a:off x="4861778" y="3813313"/>
            <a:ext cx="708848" cy="282"/>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0D655FB8-0AD7-45EF-B22B-E8DDAC8C27E0}"/>
              </a:ext>
            </a:extLst>
          </p:cNvPr>
          <p:cNvSpPr/>
          <p:nvPr/>
        </p:nvSpPr>
        <p:spPr>
          <a:xfrm flipH="1">
            <a:off x="4949371" y="3812131"/>
            <a:ext cx="533368" cy="409242"/>
          </a:xfrm>
          <a:prstGeom prst="arc">
            <a:avLst>
              <a:gd name="adj1" fmla="val 15888047"/>
              <a:gd name="adj2" fmla="val 210997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28" name="Arc 27">
            <a:extLst>
              <a:ext uri="{FF2B5EF4-FFF2-40B4-BE49-F238E27FC236}">
                <a16:creationId xmlns:a16="http://schemas.microsoft.com/office/drawing/2014/main" id="{B996507E-37B5-4F91-AF1B-82E8FD00121A}"/>
              </a:ext>
            </a:extLst>
          </p:cNvPr>
          <p:cNvSpPr/>
          <p:nvPr/>
        </p:nvSpPr>
        <p:spPr>
          <a:xfrm rot="8208517">
            <a:off x="4934024" y="3356042"/>
            <a:ext cx="539001" cy="435460"/>
          </a:xfrm>
          <a:prstGeom prst="arc">
            <a:avLst>
              <a:gd name="adj1" fmla="val 14230915"/>
              <a:gd name="adj2" fmla="val 1463169"/>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5810A57C-9FF6-40DA-9C0D-2D60078B9721}"/>
              </a:ext>
            </a:extLst>
          </p:cNvPr>
          <p:cNvSpPr txBox="1"/>
          <p:nvPr/>
        </p:nvSpPr>
        <p:spPr>
          <a:xfrm>
            <a:off x="4668803" y="3372244"/>
            <a:ext cx="66567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ATP</a:t>
            </a:r>
          </a:p>
        </p:txBody>
      </p:sp>
      <p:sp>
        <p:nvSpPr>
          <p:cNvPr id="30" name="TextBox 29">
            <a:extLst>
              <a:ext uri="{FF2B5EF4-FFF2-40B4-BE49-F238E27FC236}">
                <a16:creationId xmlns:a16="http://schemas.microsoft.com/office/drawing/2014/main" id="{D6737F20-8EAF-4626-B42D-1034B9F8C630}"/>
              </a:ext>
            </a:extLst>
          </p:cNvPr>
          <p:cNvSpPr txBox="1"/>
          <p:nvPr/>
        </p:nvSpPr>
        <p:spPr>
          <a:xfrm>
            <a:off x="5271313" y="3381752"/>
            <a:ext cx="81144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PP</a:t>
            </a:r>
            <a:r>
              <a:rPr lang="en-US" sz="1400" b="1" baseline="-25000" dirty="0">
                <a:latin typeface="Times New Roman" panose="02020603050405020304" pitchFamily="18" charset="0"/>
                <a:cs typeface="Times New Roman" panose="02020603050405020304" pitchFamily="18" charset="0"/>
              </a:rPr>
              <a:t>i</a:t>
            </a:r>
            <a:endParaRPr lang="en-US" sz="1400" b="1" dirty="0">
              <a:latin typeface="Times New Roman" panose="02020603050405020304" pitchFamily="18" charset="0"/>
              <a:cs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id="{F7513DA1-26E4-45A8-81A5-7A5694D5A9B2}"/>
              </a:ext>
            </a:extLst>
          </p:cNvPr>
          <p:cNvCxnSpPr>
            <a:cxnSpLocks/>
          </p:cNvCxnSpPr>
          <p:nvPr/>
        </p:nvCxnSpPr>
        <p:spPr>
          <a:xfrm>
            <a:off x="9182649" y="3874280"/>
            <a:ext cx="718705" cy="0"/>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FFBFECFD-C915-4F90-9BD0-DA7976843AC6}"/>
              </a:ext>
            </a:extLst>
          </p:cNvPr>
          <p:cNvSpPr/>
          <p:nvPr/>
        </p:nvSpPr>
        <p:spPr>
          <a:xfrm flipH="1">
            <a:off x="9129227" y="3874280"/>
            <a:ext cx="746846" cy="4487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40" name="Arc 39">
            <a:extLst>
              <a:ext uri="{FF2B5EF4-FFF2-40B4-BE49-F238E27FC236}">
                <a16:creationId xmlns:a16="http://schemas.microsoft.com/office/drawing/2014/main" id="{1468BE96-B0D6-453C-94FE-09D632400C34}"/>
              </a:ext>
            </a:extLst>
          </p:cNvPr>
          <p:cNvSpPr/>
          <p:nvPr/>
        </p:nvSpPr>
        <p:spPr>
          <a:xfrm rot="8208517">
            <a:off x="8992557" y="3420167"/>
            <a:ext cx="661247" cy="423748"/>
          </a:xfrm>
          <a:prstGeom prst="arc">
            <a:avLst>
              <a:gd name="adj1" fmla="val 11428360"/>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41" name="Arc 40">
            <a:extLst>
              <a:ext uri="{FF2B5EF4-FFF2-40B4-BE49-F238E27FC236}">
                <a16:creationId xmlns:a16="http://schemas.microsoft.com/office/drawing/2014/main" id="{C8305D94-3B1E-47F7-A285-0E082B79E781}"/>
              </a:ext>
            </a:extLst>
          </p:cNvPr>
          <p:cNvSpPr/>
          <p:nvPr/>
        </p:nvSpPr>
        <p:spPr>
          <a:xfrm rot="8208517">
            <a:off x="9238089" y="3420064"/>
            <a:ext cx="661247" cy="423748"/>
          </a:xfrm>
          <a:prstGeom prst="arc">
            <a:avLst>
              <a:gd name="adj1" fmla="val 11351447"/>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23" name="Picture 16">
            <a:extLst>
              <a:ext uri="{FF2B5EF4-FFF2-40B4-BE49-F238E27FC236}">
                <a16:creationId xmlns:a16="http://schemas.microsoft.com/office/drawing/2014/main" id="{E1CB8F3A-6431-473F-95EE-A91A2BB80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107" y="2676453"/>
            <a:ext cx="2105305" cy="19931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3AF100-6573-4DA4-90FB-358D54344577}"/>
              </a:ext>
            </a:extLst>
          </p:cNvPr>
          <p:cNvSpPr txBox="1"/>
          <p:nvPr/>
        </p:nvSpPr>
        <p:spPr>
          <a:xfrm>
            <a:off x="4933432" y="3494846"/>
            <a:ext cx="66567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Mg</a:t>
            </a:r>
            <a:r>
              <a:rPr lang="en-US" sz="1400" b="1" baseline="30000" dirty="0">
                <a:latin typeface="Times New Roman" panose="02020603050405020304" pitchFamily="18" charset="0"/>
                <a:cs typeface="Times New Roman" panose="02020603050405020304" pitchFamily="18" charset="0"/>
              </a:rPr>
              <a:t>2+</a:t>
            </a:r>
          </a:p>
        </p:txBody>
      </p:sp>
      <p:sp>
        <p:nvSpPr>
          <p:cNvPr id="31" name="TextBox 30">
            <a:extLst>
              <a:ext uri="{FF2B5EF4-FFF2-40B4-BE49-F238E27FC236}">
                <a16:creationId xmlns:a16="http://schemas.microsoft.com/office/drawing/2014/main" id="{CC6C7FD1-784E-4986-88AD-D6FCA6569D2B}"/>
              </a:ext>
            </a:extLst>
          </p:cNvPr>
          <p:cNvSpPr txBox="1"/>
          <p:nvPr/>
        </p:nvSpPr>
        <p:spPr>
          <a:xfrm>
            <a:off x="11004783" y="3470070"/>
            <a:ext cx="39422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a:t>
            </a:r>
          </a:p>
        </p:txBody>
      </p:sp>
      <p:cxnSp>
        <p:nvCxnSpPr>
          <p:cNvPr id="33" name="Straight Connector 32">
            <a:extLst>
              <a:ext uri="{FF2B5EF4-FFF2-40B4-BE49-F238E27FC236}">
                <a16:creationId xmlns:a16="http://schemas.microsoft.com/office/drawing/2014/main" id="{F461AD85-DA02-47DF-962F-E2E8F0FC2677}"/>
              </a:ext>
            </a:extLst>
          </p:cNvPr>
          <p:cNvCxnSpPr>
            <a:cxnSpLocks/>
          </p:cNvCxnSpPr>
          <p:nvPr/>
        </p:nvCxnSpPr>
        <p:spPr>
          <a:xfrm flipV="1">
            <a:off x="11272762" y="3509656"/>
            <a:ext cx="191533" cy="19159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8902535-E06F-4326-8220-CA5ED27EB960}"/>
              </a:ext>
            </a:extLst>
          </p:cNvPr>
          <p:cNvCxnSpPr>
            <a:cxnSpLocks/>
          </p:cNvCxnSpPr>
          <p:nvPr/>
        </p:nvCxnSpPr>
        <p:spPr>
          <a:xfrm flipV="1">
            <a:off x="7558868" y="3855516"/>
            <a:ext cx="697513" cy="283"/>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Arc 54">
            <a:extLst>
              <a:ext uri="{FF2B5EF4-FFF2-40B4-BE49-F238E27FC236}">
                <a16:creationId xmlns:a16="http://schemas.microsoft.com/office/drawing/2014/main" id="{B25BFECA-CE19-4FFF-907E-6AD8A5BA7B33}"/>
              </a:ext>
            </a:extLst>
          </p:cNvPr>
          <p:cNvSpPr/>
          <p:nvPr/>
        </p:nvSpPr>
        <p:spPr>
          <a:xfrm flipH="1">
            <a:off x="7609012" y="3855183"/>
            <a:ext cx="540971" cy="33183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6" name="Arc 55">
            <a:extLst>
              <a:ext uri="{FF2B5EF4-FFF2-40B4-BE49-F238E27FC236}">
                <a16:creationId xmlns:a16="http://schemas.microsoft.com/office/drawing/2014/main" id="{EDE72099-BE4E-4492-8784-FDD5837D631C}"/>
              </a:ext>
            </a:extLst>
          </p:cNvPr>
          <p:cNvSpPr/>
          <p:nvPr/>
        </p:nvSpPr>
        <p:spPr>
          <a:xfrm rot="8208517">
            <a:off x="7633386" y="3454402"/>
            <a:ext cx="619586" cy="375718"/>
          </a:xfrm>
          <a:custGeom>
            <a:avLst/>
            <a:gdLst>
              <a:gd name="connsiteX0" fmla="*/ 103407 w 619586"/>
              <a:gd name="connsiteY0" fmla="*/ 47760 h 375718"/>
              <a:gd name="connsiteX1" fmla="*/ 285818 w 619586"/>
              <a:gd name="connsiteY1" fmla="*/ 563 h 375718"/>
              <a:gd name="connsiteX2" fmla="*/ 455217 w 619586"/>
              <a:gd name="connsiteY2" fmla="*/ 21984 h 375718"/>
              <a:gd name="connsiteX3" fmla="*/ 309793 w 619586"/>
              <a:gd name="connsiteY3" fmla="*/ 187859 h 375718"/>
              <a:gd name="connsiteX4" fmla="*/ 103407 w 619586"/>
              <a:gd name="connsiteY4" fmla="*/ 47760 h 375718"/>
              <a:gd name="connsiteX0" fmla="*/ 103407 w 619586"/>
              <a:gd name="connsiteY0" fmla="*/ 47760 h 375718"/>
              <a:gd name="connsiteX1" fmla="*/ 285818 w 619586"/>
              <a:gd name="connsiteY1" fmla="*/ 563 h 375718"/>
              <a:gd name="connsiteX2" fmla="*/ 455217 w 619586"/>
              <a:gd name="connsiteY2" fmla="*/ 21984 h 375718"/>
            </a:gdLst>
            <a:ahLst/>
            <a:cxnLst>
              <a:cxn ang="0">
                <a:pos x="connsiteX0" y="connsiteY0"/>
              </a:cxn>
              <a:cxn ang="0">
                <a:pos x="connsiteX1" y="connsiteY1"/>
              </a:cxn>
              <a:cxn ang="0">
                <a:pos x="connsiteX2" y="connsiteY2"/>
              </a:cxn>
            </a:cxnLst>
            <a:rect l="l" t="t" r="r" b="b"/>
            <a:pathLst>
              <a:path w="619586" h="375718" stroke="0" extrusionOk="0">
                <a:moveTo>
                  <a:pt x="103407" y="47760"/>
                </a:moveTo>
                <a:cubicBezTo>
                  <a:pt x="142509" y="13220"/>
                  <a:pt x="215316" y="4806"/>
                  <a:pt x="285818" y="563"/>
                </a:cubicBezTo>
                <a:cubicBezTo>
                  <a:pt x="357770" y="596"/>
                  <a:pt x="396461" y="5447"/>
                  <a:pt x="455217" y="21984"/>
                </a:cubicBezTo>
                <a:cubicBezTo>
                  <a:pt x="409153" y="95942"/>
                  <a:pt x="334124" y="121125"/>
                  <a:pt x="309793" y="187859"/>
                </a:cubicBezTo>
                <a:cubicBezTo>
                  <a:pt x="231340" y="147654"/>
                  <a:pt x="190545" y="95486"/>
                  <a:pt x="103407" y="47760"/>
                </a:cubicBezTo>
                <a:close/>
              </a:path>
              <a:path w="619586" h="375718" fill="none" extrusionOk="0">
                <a:moveTo>
                  <a:pt x="103407" y="47760"/>
                </a:moveTo>
                <a:cubicBezTo>
                  <a:pt x="150075" y="25841"/>
                  <a:pt x="234691" y="13022"/>
                  <a:pt x="285818" y="563"/>
                </a:cubicBezTo>
                <a:cubicBezTo>
                  <a:pt x="353174" y="-112"/>
                  <a:pt x="390605" y="3185"/>
                  <a:pt x="455217" y="21984"/>
                </a:cubicBezTo>
              </a:path>
              <a:path w="619586" h="375718" fill="none" stroke="0" extrusionOk="0">
                <a:moveTo>
                  <a:pt x="103407" y="47760"/>
                </a:moveTo>
                <a:cubicBezTo>
                  <a:pt x="161824" y="4311"/>
                  <a:pt x="214268" y="3159"/>
                  <a:pt x="285818" y="563"/>
                </a:cubicBezTo>
                <a:cubicBezTo>
                  <a:pt x="338035" y="3881"/>
                  <a:pt x="402965" y="2494"/>
                  <a:pt x="455217" y="21984"/>
                </a:cubicBezTo>
              </a:path>
            </a:pathLst>
          </a:custGeom>
          <a:ln w="28575">
            <a:solidFill>
              <a:schemeClr val="tx1"/>
            </a:solidFill>
            <a:headEnd type="triangle"/>
            <a:tailEnd type="none"/>
            <a:extLst>
              <a:ext uri="{C807C97D-BFC1-408E-A445-0C87EB9F89A2}">
                <ask:lineSketchStyleProps xmlns:ask="http://schemas.microsoft.com/office/drawing/2018/sketchyshapes" sd="1219033472">
                  <a:prstGeom prst="arc">
                    <a:avLst>
                      <a:gd name="adj1" fmla="val 12850163"/>
                      <a:gd name="adj2" fmla="val 18674483"/>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51008873-487E-40D6-B2F7-DB083343D2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8092318" y="3297189"/>
            <a:ext cx="961914" cy="909692"/>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E47E51E1-F506-45E2-8794-101873564051}"/>
              </a:ext>
            </a:extLst>
          </p:cNvPr>
          <p:cNvGrpSpPr/>
          <p:nvPr/>
        </p:nvGrpSpPr>
        <p:grpSpPr>
          <a:xfrm>
            <a:off x="4936404" y="1955117"/>
            <a:ext cx="2923338" cy="783177"/>
            <a:chOff x="1940325" y="2384998"/>
            <a:chExt cx="4186050" cy="1293974"/>
          </a:xfrm>
        </p:grpSpPr>
        <p:cxnSp>
          <p:nvCxnSpPr>
            <p:cNvPr id="60" name="Straight Connector 59">
              <a:extLst>
                <a:ext uri="{FF2B5EF4-FFF2-40B4-BE49-F238E27FC236}">
                  <a16:creationId xmlns:a16="http://schemas.microsoft.com/office/drawing/2014/main" id="{83383D05-2D1A-4A8A-A23C-3FCEBB29AE29}"/>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29F55E-2C88-4A9D-AFE7-B694466E324A}"/>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B987B13-A6DA-45C1-A1F2-19162F641DB4}"/>
                </a:ext>
              </a:extLst>
            </p:cNvPr>
            <p:cNvSpPr/>
            <p:nvPr/>
          </p:nvSpPr>
          <p:spPr>
            <a:xfrm>
              <a:off x="4101366" y="3080911"/>
              <a:ext cx="2025009" cy="559363"/>
            </a:xfrm>
            <a:prstGeom prst="rect">
              <a:avLst/>
            </a:prstGeom>
            <a:noFill/>
          </p:spPr>
          <p:txBody>
            <a:bodyPr wrap="none" lIns="91440" tIns="45720" rIns="91440" bIns="45720">
              <a:spAutoFit/>
            </a:bodyPr>
            <a:lstStyle/>
            <a:p>
              <a:pPr algn="ctr"/>
              <a:r>
                <a:rPr lang="en-US" sz="1600" b="0" cap="none" spc="0" dirty="0">
                  <a:ln w="0"/>
                  <a:solidFill>
                    <a:schemeClr val="tx1"/>
                  </a:solidFill>
                  <a:latin typeface="Times New Roman" panose="02020603050405020304" pitchFamily="18" charset="0"/>
                  <a:cs typeface="Times New Roman" panose="02020603050405020304" pitchFamily="18" charset="0"/>
                </a:rPr>
                <a:t>Cys173-UBA2</a:t>
              </a:r>
              <a:endParaRPr 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977F12A9-20A0-462D-8FBA-BBF2294E9A32}"/>
                </a:ext>
              </a:extLst>
            </p:cNvPr>
            <p:cNvSpPr/>
            <p:nvPr/>
          </p:nvSpPr>
          <p:spPr>
            <a:xfrm>
              <a:off x="3875696" y="3004014"/>
              <a:ext cx="448063" cy="610215"/>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S</a:t>
              </a:r>
            </a:p>
          </p:txBody>
        </p:sp>
        <p:cxnSp>
          <p:nvCxnSpPr>
            <p:cNvPr id="64" name="Straight Connector 63">
              <a:extLst>
                <a:ext uri="{FF2B5EF4-FFF2-40B4-BE49-F238E27FC236}">
                  <a16:creationId xmlns:a16="http://schemas.microsoft.com/office/drawing/2014/main" id="{5C7497A1-B197-4F1F-9B5B-EBDAC5CA63A6}"/>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714F61-42A9-4477-BFF2-D61F7A3BA8A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7A73930-700A-41AB-AA4E-C9E48F48972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409AEB-9B97-4C66-BE50-DFA8EE2A1533}"/>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C3D7CDB-F384-47EA-A452-BA1D3A909145}"/>
                </a:ext>
              </a:extLst>
            </p:cNvPr>
            <p:cNvSpPr/>
            <p:nvPr/>
          </p:nvSpPr>
          <p:spPr>
            <a:xfrm>
              <a:off x="3541992" y="2384998"/>
              <a:ext cx="503154" cy="610215"/>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O</a:t>
              </a:r>
            </a:p>
          </p:txBody>
        </p:sp>
        <p:sp>
          <p:nvSpPr>
            <p:cNvPr id="69" name="Rectangle 68">
              <a:extLst>
                <a:ext uri="{FF2B5EF4-FFF2-40B4-BE49-F238E27FC236}">
                  <a16:creationId xmlns:a16="http://schemas.microsoft.com/office/drawing/2014/main" id="{4B61A32E-2DB4-4E9B-9F1A-E07CB93F2331}"/>
                </a:ext>
              </a:extLst>
            </p:cNvPr>
            <p:cNvSpPr/>
            <p:nvPr/>
          </p:nvSpPr>
          <p:spPr>
            <a:xfrm>
              <a:off x="1940325" y="3119609"/>
              <a:ext cx="2238480" cy="559363"/>
            </a:xfrm>
            <a:prstGeom prst="rect">
              <a:avLst/>
            </a:prstGeom>
            <a:noFill/>
          </p:spPr>
          <p:txBody>
            <a:bodyPr wrap="none" lIns="91440" tIns="45720" rIns="91440" bIns="45720">
              <a:spAutoFit/>
            </a:bodyPr>
            <a:lstStyle/>
            <a:p>
              <a:pPr algn="ctr"/>
              <a:r>
                <a:rPr lang="en-US" sz="1600" cap="none" spc="0" dirty="0">
                  <a:ln w="0"/>
                  <a:solidFill>
                    <a:schemeClr val="tx1"/>
                  </a:solidFill>
                  <a:latin typeface="Times New Roman" panose="02020603050405020304" pitchFamily="18" charset="0"/>
                  <a:cs typeface="Times New Roman" panose="02020603050405020304" pitchFamily="18" charset="0"/>
                </a:rPr>
                <a:t>Gly98-hSUMO1</a:t>
              </a:r>
            </a:p>
          </p:txBody>
        </p:sp>
      </p:grpSp>
      <p:grpSp>
        <p:nvGrpSpPr>
          <p:cNvPr id="70" name="Group 69">
            <a:extLst>
              <a:ext uri="{FF2B5EF4-FFF2-40B4-BE49-F238E27FC236}">
                <a16:creationId xmlns:a16="http://schemas.microsoft.com/office/drawing/2014/main" id="{FE637B95-10E9-49AC-9563-10CB99AEB822}"/>
              </a:ext>
            </a:extLst>
          </p:cNvPr>
          <p:cNvGrpSpPr/>
          <p:nvPr/>
        </p:nvGrpSpPr>
        <p:grpSpPr>
          <a:xfrm>
            <a:off x="7213018" y="2533508"/>
            <a:ext cx="2849601" cy="783177"/>
            <a:chOff x="1940325" y="2384998"/>
            <a:chExt cx="4080463" cy="1293974"/>
          </a:xfrm>
        </p:grpSpPr>
        <p:cxnSp>
          <p:nvCxnSpPr>
            <p:cNvPr id="71" name="Straight Connector 70">
              <a:extLst>
                <a:ext uri="{FF2B5EF4-FFF2-40B4-BE49-F238E27FC236}">
                  <a16:creationId xmlns:a16="http://schemas.microsoft.com/office/drawing/2014/main" id="{D9B94ADD-51EA-4B9B-951F-D676DDDCBCC1}"/>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BD5FA7-50D5-4C39-8155-D5037C3B5955}"/>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BEBFCA6-EC03-4384-8553-ED4170CF4BA5}"/>
                </a:ext>
              </a:extLst>
            </p:cNvPr>
            <p:cNvSpPr/>
            <p:nvPr/>
          </p:nvSpPr>
          <p:spPr>
            <a:xfrm>
              <a:off x="4206957" y="3080911"/>
              <a:ext cx="1813831" cy="559363"/>
            </a:xfrm>
            <a:prstGeom prst="rect">
              <a:avLst/>
            </a:prstGeom>
            <a:noFill/>
          </p:spPr>
          <p:txBody>
            <a:bodyPr wrap="none" lIns="91440" tIns="45720" rIns="91440" bIns="45720">
              <a:spAutoFit/>
            </a:bodyPr>
            <a:lstStyle/>
            <a:p>
              <a:pPr algn="ctr"/>
              <a:r>
                <a:rPr lang="en-US" sz="1600" b="0" cap="none" spc="0" dirty="0">
                  <a:ln w="0"/>
                  <a:solidFill>
                    <a:schemeClr val="tx1"/>
                  </a:solidFill>
                  <a:latin typeface="Times New Roman" panose="02020603050405020304" pitchFamily="18" charset="0"/>
                  <a:cs typeface="Times New Roman" panose="02020603050405020304" pitchFamily="18" charset="0"/>
                </a:rPr>
                <a:t>Cys93-UbC9</a:t>
              </a:r>
              <a:endParaRPr 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C4C644E4-D4B8-44D9-BF29-96B4C7EF3E16}"/>
                </a:ext>
              </a:extLst>
            </p:cNvPr>
            <p:cNvSpPr/>
            <p:nvPr/>
          </p:nvSpPr>
          <p:spPr>
            <a:xfrm>
              <a:off x="3875696" y="3004014"/>
              <a:ext cx="448063" cy="610215"/>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S</a:t>
              </a:r>
            </a:p>
          </p:txBody>
        </p:sp>
        <p:cxnSp>
          <p:nvCxnSpPr>
            <p:cNvPr id="75" name="Straight Connector 74">
              <a:extLst>
                <a:ext uri="{FF2B5EF4-FFF2-40B4-BE49-F238E27FC236}">
                  <a16:creationId xmlns:a16="http://schemas.microsoft.com/office/drawing/2014/main" id="{65F2A013-4A6C-4497-9421-2444E393C2E2}"/>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247925-FDA2-4489-8A73-570AEBF4387C}"/>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587AA-1C86-4FBB-B553-9381EB05711C}"/>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9676E9-ACAC-4599-BEF9-D80B945A0524}"/>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2EA5EA5-30E5-4534-9CA7-6976AD4C49A7}"/>
                </a:ext>
              </a:extLst>
            </p:cNvPr>
            <p:cNvSpPr/>
            <p:nvPr/>
          </p:nvSpPr>
          <p:spPr>
            <a:xfrm>
              <a:off x="3541992" y="2384998"/>
              <a:ext cx="503154" cy="610215"/>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O</a:t>
              </a:r>
            </a:p>
          </p:txBody>
        </p:sp>
        <p:sp>
          <p:nvSpPr>
            <p:cNvPr id="80" name="Rectangle 79">
              <a:extLst>
                <a:ext uri="{FF2B5EF4-FFF2-40B4-BE49-F238E27FC236}">
                  <a16:creationId xmlns:a16="http://schemas.microsoft.com/office/drawing/2014/main" id="{14E3D88F-5819-4102-9A23-FF4090451C4C}"/>
                </a:ext>
              </a:extLst>
            </p:cNvPr>
            <p:cNvSpPr/>
            <p:nvPr/>
          </p:nvSpPr>
          <p:spPr>
            <a:xfrm>
              <a:off x="1940325" y="3119609"/>
              <a:ext cx="2238480" cy="559363"/>
            </a:xfrm>
            <a:prstGeom prst="rect">
              <a:avLst/>
            </a:prstGeom>
            <a:noFill/>
          </p:spPr>
          <p:txBody>
            <a:bodyPr wrap="none" lIns="91440" tIns="45720" rIns="91440" bIns="45720">
              <a:spAutoFit/>
            </a:bodyPr>
            <a:lstStyle/>
            <a:p>
              <a:pPr algn="ctr"/>
              <a:r>
                <a:rPr lang="en-US" sz="1600" cap="none" spc="0" dirty="0">
                  <a:ln w="0"/>
                  <a:solidFill>
                    <a:schemeClr val="tx1"/>
                  </a:solidFill>
                  <a:latin typeface="Times New Roman" panose="02020603050405020304" pitchFamily="18" charset="0"/>
                  <a:cs typeface="Times New Roman" panose="02020603050405020304" pitchFamily="18" charset="0"/>
                </a:rPr>
                <a:t>Gly98-hSUMO1</a:t>
              </a:r>
            </a:p>
          </p:txBody>
        </p:sp>
      </p:grpSp>
      <p:grpSp>
        <p:nvGrpSpPr>
          <p:cNvPr id="81" name="Group 80">
            <a:extLst>
              <a:ext uri="{FF2B5EF4-FFF2-40B4-BE49-F238E27FC236}">
                <a16:creationId xmlns:a16="http://schemas.microsoft.com/office/drawing/2014/main" id="{CDB939BE-98B7-4115-A63A-35AF73857C73}"/>
              </a:ext>
            </a:extLst>
          </p:cNvPr>
          <p:cNvGrpSpPr/>
          <p:nvPr/>
        </p:nvGrpSpPr>
        <p:grpSpPr>
          <a:xfrm>
            <a:off x="9301592" y="1791877"/>
            <a:ext cx="2797690" cy="783176"/>
            <a:chOff x="8907667" y="5786085"/>
            <a:chExt cx="2797690" cy="783176"/>
          </a:xfrm>
        </p:grpSpPr>
        <p:grpSp>
          <p:nvGrpSpPr>
            <p:cNvPr id="82" name="Group 81">
              <a:extLst>
                <a:ext uri="{FF2B5EF4-FFF2-40B4-BE49-F238E27FC236}">
                  <a16:creationId xmlns:a16="http://schemas.microsoft.com/office/drawing/2014/main" id="{7867FBD0-888A-4A18-ADDA-7177E582EB83}"/>
                </a:ext>
              </a:extLst>
            </p:cNvPr>
            <p:cNvGrpSpPr/>
            <p:nvPr/>
          </p:nvGrpSpPr>
          <p:grpSpPr>
            <a:xfrm>
              <a:off x="8907667" y="5786085"/>
              <a:ext cx="1835615" cy="783176"/>
              <a:chOff x="1940325" y="2384998"/>
              <a:chExt cx="2628494" cy="1293973"/>
            </a:xfrm>
          </p:grpSpPr>
          <p:cxnSp>
            <p:nvCxnSpPr>
              <p:cNvPr id="87" name="Straight Connector 86">
                <a:extLst>
                  <a:ext uri="{FF2B5EF4-FFF2-40B4-BE49-F238E27FC236}">
                    <a16:creationId xmlns:a16="http://schemas.microsoft.com/office/drawing/2014/main" id="{286F6588-6516-4699-A3EA-9827C0DE3C82}"/>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7CA06C-1C69-4D27-9237-8079F64CD2BB}"/>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EBF73751-1E76-4FE0-B035-0608A9357041}"/>
                  </a:ext>
                </a:extLst>
              </p:cNvPr>
              <p:cNvSpPr/>
              <p:nvPr/>
            </p:nvSpPr>
            <p:spPr>
              <a:xfrm>
                <a:off x="3785657" y="2992872"/>
                <a:ext cx="636288" cy="508513"/>
              </a:xfrm>
              <a:prstGeom prst="rect">
                <a:avLst/>
              </a:prstGeom>
              <a:noFill/>
            </p:spPr>
            <p:txBody>
              <a:bodyPr wrap="none" lIns="91440" tIns="45720" rIns="91440" bIns="45720">
                <a:spAutoFit/>
              </a:bodyPr>
              <a:lstStyle/>
              <a:p>
                <a:pPr algn="ctr"/>
                <a:r>
                  <a:rPr lang="en-US" sz="1400" b="0" cap="none" spc="0" dirty="0">
                    <a:ln w="0"/>
                    <a:solidFill>
                      <a:schemeClr val="tx1"/>
                    </a:solidFill>
                    <a:latin typeface="Times New Roman" panose="02020603050405020304" pitchFamily="18" charset="0"/>
                    <a:cs typeface="Times New Roman" panose="02020603050405020304" pitchFamily="18" charset="0"/>
                  </a:rPr>
                  <a:t>NH</a:t>
                </a:r>
              </a:p>
            </p:txBody>
          </p:sp>
          <p:cxnSp>
            <p:nvCxnSpPr>
              <p:cNvPr id="90" name="Straight Connector 89">
                <a:extLst>
                  <a:ext uri="{FF2B5EF4-FFF2-40B4-BE49-F238E27FC236}">
                    <a16:creationId xmlns:a16="http://schemas.microsoft.com/office/drawing/2014/main" id="{DA00D847-AB6A-4DC4-B0BA-5A610D8EF7BD}"/>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0988FA-218B-4597-A244-D58868EFE20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315B97-109D-4B19-80AA-DA661C1FC36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0166DE5-B6E7-46F0-9459-95B7F5D35636}"/>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B220554-6DCE-492F-868D-49BB53534731}"/>
                  </a:ext>
                </a:extLst>
              </p:cNvPr>
              <p:cNvSpPr/>
              <p:nvPr/>
            </p:nvSpPr>
            <p:spPr>
              <a:xfrm>
                <a:off x="3541992" y="2384998"/>
                <a:ext cx="503154" cy="610215"/>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O</a:t>
                </a:r>
              </a:p>
            </p:txBody>
          </p:sp>
          <p:sp>
            <p:nvSpPr>
              <p:cNvPr id="95" name="Rectangle 94">
                <a:extLst>
                  <a:ext uri="{FF2B5EF4-FFF2-40B4-BE49-F238E27FC236}">
                    <a16:creationId xmlns:a16="http://schemas.microsoft.com/office/drawing/2014/main" id="{E8629348-C07C-4E44-B607-067DFA3C5A86}"/>
                  </a:ext>
                </a:extLst>
              </p:cNvPr>
              <p:cNvSpPr/>
              <p:nvPr/>
            </p:nvSpPr>
            <p:spPr>
              <a:xfrm>
                <a:off x="1940325" y="3119608"/>
                <a:ext cx="2238481" cy="559363"/>
              </a:xfrm>
              <a:prstGeom prst="rect">
                <a:avLst/>
              </a:prstGeom>
              <a:noFill/>
            </p:spPr>
            <p:txBody>
              <a:bodyPr wrap="none" lIns="91440" tIns="45720" rIns="91440" bIns="45720">
                <a:spAutoFit/>
              </a:bodyPr>
              <a:lstStyle/>
              <a:p>
                <a:pPr algn="ctr"/>
                <a:r>
                  <a:rPr lang="en-US" sz="1600" cap="none" spc="0" dirty="0">
                    <a:ln w="0"/>
                    <a:solidFill>
                      <a:schemeClr val="tx1"/>
                    </a:solidFill>
                    <a:latin typeface="Times New Roman" panose="02020603050405020304" pitchFamily="18" charset="0"/>
                    <a:cs typeface="Times New Roman" panose="02020603050405020304" pitchFamily="18" charset="0"/>
                  </a:rPr>
                  <a:t>Gly98-hSUMO1</a:t>
                </a:r>
              </a:p>
            </p:txBody>
          </p:sp>
        </p:grpSp>
        <p:grpSp>
          <p:nvGrpSpPr>
            <p:cNvPr id="83" name="Group 82">
              <a:extLst>
                <a:ext uri="{FF2B5EF4-FFF2-40B4-BE49-F238E27FC236}">
                  <a16:creationId xmlns:a16="http://schemas.microsoft.com/office/drawing/2014/main" id="{D4607488-EA13-4DAF-9498-A787B4B65C60}"/>
                </a:ext>
              </a:extLst>
            </p:cNvPr>
            <p:cNvGrpSpPr/>
            <p:nvPr/>
          </p:nvGrpSpPr>
          <p:grpSpPr>
            <a:xfrm>
              <a:off x="10636345" y="6157526"/>
              <a:ext cx="1069012" cy="367291"/>
              <a:chOff x="10636345" y="6157526"/>
              <a:chExt cx="1069012" cy="367291"/>
            </a:xfrm>
          </p:grpSpPr>
          <p:cxnSp>
            <p:nvCxnSpPr>
              <p:cNvPr id="84" name="Straight Connector 83">
                <a:extLst>
                  <a:ext uri="{FF2B5EF4-FFF2-40B4-BE49-F238E27FC236}">
                    <a16:creationId xmlns:a16="http://schemas.microsoft.com/office/drawing/2014/main" id="{4C120F7F-F9BA-428B-B3C2-C57FB356DE3D}"/>
                  </a:ext>
                </a:extLst>
              </p:cNvPr>
              <p:cNvCxnSpPr>
                <a:cxnSpLocks/>
              </p:cNvCxnSpPr>
              <p:nvPr/>
            </p:nvCxnSpPr>
            <p:spPr>
              <a:xfrm flipV="1">
                <a:off x="10720662" y="6157526"/>
                <a:ext cx="131475" cy="1049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38EB5EE-3E88-4509-91AB-9993F84129FC}"/>
                  </a:ext>
                </a:extLst>
              </p:cNvPr>
              <p:cNvCxnSpPr>
                <a:cxnSpLocks/>
              </p:cNvCxnSpPr>
              <p:nvPr/>
            </p:nvCxnSpPr>
            <p:spPr>
              <a:xfrm flipH="1" flipV="1">
                <a:off x="10839388" y="6157683"/>
                <a:ext cx="161204" cy="99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AE77FE4-B0FC-46B3-AFA9-E7C1AE138D76}"/>
                  </a:ext>
                </a:extLst>
              </p:cNvPr>
              <p:cNvSpPr/>
              <p:nvPr/>
            </p:nvSpPr>
            <p:spPr>
              <a:xfrm>
                <a:off x="10636345" y="6186263"/>
                <a:ext cx="1069012" cy="338554"/>
              </a:xfrm>
              <a:prstGeom prst="rect">
                <a:avLst/>
              </a:prstGeom>
              <a:noFill/>
            </p:spPr>
            <p:txBody>
              <a:bodyPr wrap="none" lIns="91440" tIns="45720" rIns="91440" bIns="45720">
                <a:spAutoFit/>
              </a:bodyPr>
              <a:lstStyle/>
              <a:p>
                <a:pPr algn="ctr"/>
                <a:r>
                  <a:rPr lang="en-US" sz="1600" dirty="0">
                    <a:ln w="0"/>
                    <a:latin typeface="Times New Roman" panose="02020603050405020304" pitchFamily="18" charset="0"/>
                    <a:cs typeface="Times New Roman" panose="02020603050405020304" pitchFamily="18" charset="0"/>
                  </a:rPr>
                  <a:t>Lys-Target</a:t>
                </a:r>
                <a:endParaRPr lang="en-US" b="0" cap="none" spc="0" dirty="0">
                  <a:ln w="0"/>
                  <a:solidFill>
                    <a:schemeClr val="tx1"/>
                  </a:solidFill>
                  <a:latin typeface="Times New Roman" panose="02020603050405020304" pitchFamily="18" charset="0"/>
                  <a:cs typeface="Times New Roman" panose="02020603050405020304" pitchFamily="18" charset="0"/>
                </a:endParaRPr>
              </a:p>
            </p:txBody>
          </p:sp>
        </p:grpSp>
      </p:grpSp>
      <p:pic>
        <p:nvPicPr>
          <p:cNvPr id="2064" name="Picture 22">
            <a:extLst>
              <a:ext uri="{FF2B5EF4-FFF2-40B4-BE49-F238E27FC236}">
                <a16:creationId xmlns:a16="http://schemas.microsoft.com/office/drawing/2014/main" id="{8E653BD1-7B02-4BBB-A13A-458EAF8E9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4067984" y="3287497"/>
            <a:ext cx="738129" cy="880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a:extLst>
              <a:ext uri="{FF2B5EF4-FFF2-40B4-BE49-F238E27FC236}">
                <a16:creationId xmlns:a16="http://schemas.microsoft.com/office/drawing/2014/main" id="{38707EE8-A08E-4288-85A0-90A7F9A11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11386200" y="2581626"/>
            <a:ext cx="738129" cy="88013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DB2AD91-8322-485C-AEFF-5C52823F18FF}"/>
              </a:ext>
            </a:extLst>
          </p:cNvPr>
          <p:cNvSpPr txBox="1"/>
          <p:nvPr/>
        </p:nvSpPr>
        <p:spPr>
          <a:xfrm>
            <a:off x="11272762" y="3236615"/>
            <a:ext cx="5683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GG</a:t>
            </a:r>
          </a:p>
        </p:txBody>
      </p:sp>
      <p:sp>
        <p:nvSpPr>
          <p:cNvPr id="17" name="Flowchart: Alternate Process 16">
            <a:extLst>
              <a:ext uri="{FF2B5EF4-FFF2-40B4-BE49-F238E27FC236}">
                <a16:creationId xmlns:a16="http://schemas.microsoft.com/office/drawing/2014/main" id="{484A9405-5B59-4341-8296-74985533D491}"/>
              </a:ext>
            </a:extLst>
          </p:cNvPr>
          <p:cNvSpPr/>
          <p:nvPr/>
        </p:nvSpPr>
        <p:spPr>
          <a:xfrm rot="16200000">
            <a:off x="9608009" y="4379213"/>
            <a:ext cx="1026564"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2">
            <a:extLst>
              <a:ext uri="{FF2B5EF4-FFF2-40B4-BE49-F238E27FC236}">
                <a16:creationId xmlns:a16="http://schemas.microsoft.com/office/drawing/2014/main" id="{D3A36BD5-293A-484B-B8E2-E94AE280C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493415">
            <a:off x="9850659" y="4392886"/>
            <a:ext cx="558822" cy="5028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407E8C8D-3AD8-4110-AD22-75EF0D2165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8095916" y="3305160"/>
            <a:ext cx="961914" cy="9096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5FB094D-8CA8-4B47-B95E-CC32C63997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4583" y="1318650"/>
            <a:ext cx="1089167" cy="983940"/>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B9890BB8-1D66-44A3-BD1B-E1C37D840FE6}"/>
              </a:ext>
            </a:extLst>
          </p:cNvPr>
          <p:cNvSpPr/>
          <p:nvPr/>
        </p:nvSpPr>
        <p:spPr>
          <a:xfrm>
            <a:off x="1954583" y="5946287"/>
            <a:ext cx="1209102" cy="786874"/>
          </a:xfrm>
          <a:custGeom>
            <a:avLst/>
            <a:gdLst>
              <a:gd name="connsiteX0" fmla="*/ 0 w 1209102"/>
              <a:gd name="connsiteY0" fmla="*/ 393437 h 786874"/>
              <a:gd name="connsiteX1" fmla="*/ 604551 w 1209102"/>
              <a:gd name="connsiteY1" fmla="*/ 0 h 786874"/>
              <a:gd name="connsiteX2" fmla="*/ 1209102 w 1209102"/>
              <a:gd name="connsiteY2" fmla="*/ 393437 h 786874"/>
              <a:gd name="connsiteX3" fmla="*/ 604551 w 1209102"/>
              <a:gd name="connsiteY3" fmla="*/ 786874 h 786874"/>
              <a:gd name="connsiteX4" fmla="*/ 0 w 1209102"/>
              <a:gd name="connsiteY4" fmla="*/ 393437 h 78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102" h="786874" fill="none" extrusionOk="0">
                <a:moveTo>
                  <a:pt x="0" y="393437"/>
                </a:moveTo>
                <a:cubicBezTo>
                  <a:pt x="95870" y="187521"/>
                  <a:pt x="276071" y="-11121"/>
                  <a:pt x="604551" y="0"/>
                </a:cubicBezTo>
                <a:cubicBezTo>
                  <a:pt x="901564" y="-5646"/>
                  <a:pt x="1199725" y="184976"/>
                  <a:pt x="1209102" y="393437"/>
                </a:cubicBezTo>
                <a:cubicBezTo>
                  <a:pt x="1199757" y="521604"/>
                  <a:pt x="903568" y="835329"/>
                  <a:pt x="604551" y="786874"/>
                </a:cubicBezTo>
                <a:cubicBezTo>
                  <a:pt x="306650" y="807019"/>
                  <a:pt x="28332" y="617538"/>
                  <a:pt x="0" y="393437"/>
                </a:cubicBezTo>
                <a:close/>
              </a:path>
              <a:path w="1209102" h="786874" stroke="0" extrusionOk="0">
                <a:moveTo>
                  <a:pt x="0" y="393437"/>
                </a:moveTo>
                <a:cubicBezTo>
                  <a:pt x="-64071" y="136628"/>
                  <a:pt x="218446" y="19599"/>
                  <a:pt x="604551" y="0"/>
                </a:cubicBezTo>
                <a:cubicBezTo>
                  <a:pt x="1001313" y="13237"/>
                  <a:pt x="1196574" y="176546"/>
                  <a:pt x="1209102" y="393437"/>
                </a:cubicBezTo>
                <a:cubicBezTo>
                  <a:pt x="1146353" y="672003"/>
                  <a:pt x="926170" y="854666"/>
                  <a:pt x="604551" y="786874"/>
                </a:cubicBezTo>
                <a:cubicBezTo>
                  <a:pt x="237914" y="768954"/>
                  <a:pt x="53729" y="636398"/>
                  <a:pt x="0" y="393437"/>
                </a:cubicBezTo>
                <a:close/>
              </a:path>
            </a:pathLst>
          </a:custGeom>
          <a:solidFill>
            <a:schemeClr val="bg2">
              <a:lumMod val="75000"/>
              <a:alpha val="33000"/>
            </a:schemeClr>
          </a:solidFill>
          <a:ln w="19050">
            <a:solidFill>
              <a:schemeClr val="bg2">
                <a:lumMod val="2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00" name="Picture 2">
            <a:extLst>
              <a:ext uri="{FF2B5EF4-FFF2-40B4-BE49-F238E27FC236}">
                <a16:creationId xmlns:a16="http://schemas.microsoft.com/office/drawing/2014/main" id="{782344EC-0322-425C-9742-127FD88657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91455">
            <a:off x="6850825" y="4850145"/>
            <a:ext cx="1089167" cy="983940"/>
          </a:xfrm>
          <a:prstGeom prst="rect">
            <a:avLst/>
          </a:prstGeom>
          <a:noFill/>
          <a:extLst>
            <a:ext uri="{909E8E84-426E-40DD-AFC4-6F175D3DCCD1}">
              <a14:hiddenFill xmlns:a14="http://schemas.microsoft.com/office/drawing/2010/main">
                <a:solidFill>
                  <a:srgbClr val="FFFFFF"/>
                </a:solidFill>
              </a14:hiddenFill>
            </a:ext>
          </a:extLst>
        </p:spPr>
      </p:pic>
      <p:sp>
        <p:nvSpPr>
          <p:cNvPr id="101" name="Oval 100">
            <a:extLst>
              <a:ext uri="{FF2B5EF4-FFF2-40B4-BE49-F238E27FC236}">
                <a16:creationId xmlns:a16="http://schemas.microsoft.com/office/drawing/2014/main" id="{520419C8-45E6-4565-B873-C868062FCFE9}"/>
              </a:ext>
            </a:extLst>
          </p:cNvPr>
          <p:cNvSpPr/>
          <p:nvPr/>
        </p:nvSpPr>
        <p:spPr>
          <a:xfrm>
            <a:off x="9087480" y="4086640"/>
            <a:ext cx="901557" cy="761527"/>
          </a:xfrm>
          <a:custGeom>
            <a:avLst/>
            <a:gdLst>
              <a:gd name="connsiteX0" fmla="*/ 0 w 901557"/>
              <a:gd name="connsiteY0" fmla="*/ 380764 h 761527"/>
              <a:gd name="connsiteX1" fmla="*/ 450779 w 901557"/>
              <a:gd name="connsiteY1" fmla="*/ 0 h 761527"/>
              <a:gd name="connsiteX2" fmla="*/ 901558 w 901557"/>
              <a:gd name="connsiteY2" fmla="*/ 380764 h 761527"/>
              <a:gd name="connsiteX3" fmla="*/ 450779 w 901557"/>
              <a:gd name="connsiteY3" fmla="*/ 761528 h 761527"/>
              <a:gd name="connsiteX4" fmla="*/ 0 w 901557"/>
              <a:gd name="connsiteY4" fmla="*/ 380764 h 76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557" h="761527" fill="none" extrusionOk="0">
                <a:moveTo>
                  <a:pt x="0" y="380764"/>
                </a:moveTo>
                <a:cubicBezTo>
                  <a:pt x="37033" y="174867"/>
                  <a:pt x="212446" y="-21866"/>
                  <a:pt x="450779" y="0"/>
                </a:cubicBezTo>
                <a:cubicBezTo>
                  <a:pt x="654875" y="-6870"/>
                  <a:pt x="891103" y="180317"/>
                  <a:pt x="901558" y="380764"/>
                </a:cubicBezTo>
                <a:cubicBezTo>
                  <a:pt x="895629" y="534517"/>
                  <a:pt x="684214" y="783100"/>
                  <a:pt x="450779" y="761528"/>
                </a:cubicBezTo>
                <a:cubicBezTo>
                  <a:pt x="236174" y="780760"/>
                  <a:pt x="34707" y="599399"/>
                  <a:pt x="0" y="380764"/>
                </a:cubicBezTo>
                <a:close/>
              </a:path>
              <a:path w="901557" h="761527" stroke="0" extrusionOk="0">
                <a:moveTo>
                  <a:pt x="0" y="380764"/>
                </a:moveTo>
                <a:cubicBezTo>
                  <a:pt x="-39686" y="145995"/>
                  <a:pt x="139560" y="23368"/>
                  <a:pt x="450779" y="0"/>
                </a:cubicBezTo>
                <a:cubicBezTo>
                  <a:pt x="707671" y="1670"/>
                  <a:pt x="875843" y="171292"/>
                  <a:pt x="901558" y="380764"/>
                </a:cubicBezTo>
                <a:cubicBezTo>
                  <a:pt x="868363" y="623470"/>
                  <a:pt x="694694" y="789403"/>
                  <a:pt x="450779" y="761528"/>
                </a:cubicBezTo>
                <a:cubicBezTo>
                  <a:pt x="161322" y="739370"/>
                  <a:pt x="26130" y="603539"/>
                  <a:pt x="0" y="380764"/>
                </a:cubicBezTo>
                <a:close/>
              </a:path>
            </a:pathLst>
          </a:custGeom>
          <a:solidFill>
            <a:schemeClr val="bg2">
              <a:lumMod val="75000"/>
              <a:alpha val="33000"/>
            </a:schemeClr>
          </a:solidFill>
          <a:ln w="19050">
            <a:solidFill>
              <a:schemeClr val="bg2">
                <a:lumMod val="2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2" name="Oval 101">
            <a:extLst>
              <a:ext uri="{FF2B5EF4-FFF2-40B4-BE49-F238E27FC236}">
                <a16:creationId xmlns:a16="http://schemas.microsoft.com/office/drawing/2014/main" id="{AC9936ED-4F4B-41E3-A7EF-8800931D037D}"/>
              </a:ext>
            </a:extLst>
          </p:cNvPr>
          <p:cNvSpPr/>
          <p:nvPr/>
        </p:nvSpPr>
        <p:spPr>
          <a:xfrm>
            <a:off x="10426358" y="3509655"/>
            <a:ext cx="946556" cy="693235"/>
          </a:xfrm>
          <a:custGeom>
            <a:avLst/>
            <a:gdLst>
              <a:gd name="connsiteX0" fmla="*/ 0 w 946556"/>
              <a:gd name="connsiteY0" fmla="*/ 346618 h 693235"/>
              <a:gd name="connsiteX1" fmla="*/ 473278 w 946556"/>
              <a:gd name="connsiteY1" fmla="*/ 0 h 693235"/>
              <a:gd name="connsiteX2" fmla="*/ 946556 w 946556"/>
              <a:gd name="connsiteY2" fmla="*/ 346618 h 693235"/>
              <a:gd name="connsiteX3" fmla="*/ 473278 w 946556"/>
              <a:gd name="connsiteY3" fmla="*/ 693236 h 693235"/>
              <a:gd name="connsiteX4" fmla="*/ 0 w 946556"/>
              <a:gd name="connsiteY4" fmla="*/ 346618 h 693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56" h="693235" fill="none" extrusionOk="0">
                <a:moveTo>
                  <a:pt x="0" y="346618"/>
                </a:moveTo>
                <a:cubicBezTo>
                  <a:pt x="52535" y="161418"/>
                  <a:pt x="224878" y="-26720"/>
                  <a:pt x="473278" y="0"/>
                </a:cubicBezTo>
                <a:cubicBezTo>
                  <a:pt x="719066" y="-2388"/>
                  <a:pt x="930147" y="170635"/>
                  <a:pt x="946556" y="346618"/>
                </a:cubicBezTo>
                <a:cubicBezTo>
                  <a:pt x="939189" y="467797"/>
                  <a:pt x="727942" y="702575"/>
                  <a:pt x="473278" y="693236"/>
                </a:cubicBezTo>
                <a:cubicBezTo>
                  <a:pt x="258518" y="719338"/>
                  <a:pt x="12353" y="541020"/>
                  <a:pt x="0" y="346618"/>
                </a:cubicBezTo>
                <a:close/>
              </a:path>
              <a:path w="946556" h="693235" stroke="0" extrusionOk="0">
                <a:moveTo>
                  <a:pt x="0" y="346618"/>
                </a:moveTo>
                <a:cubicBezTo>
                  <a:pt x="-36028" y="132963"/>
                  <a:pt x="156065" y="20954"/>
                  <a:pt x="473278" y="0"/>
                </a:cubicBezTo>
                <a:cubicBezTo>
                  <a:pt x="773754" y="8230"/>
                  <a:pt x="914347" y="156210"/>
                  <a:pt x="946556" y="346618"/>
                </a:cubicBezTo>
                <a:cubicBezTo>
                  <a:pt x="892181" y="591150"/>
                  <a:pt x="723066" y="757329"/>
                  <a:pt x="473278" y="693236"/>
                </a:cubicBezTo>
                <a:cubicBezTo>
                  <a:pt x="199691" y="686559"/>
                  <a:pt x="30957" y="552841"/>
                  <a:pt x="0" y="346618"/>
                </a:cubicBezTo>
                <a:close/>
              </a:path>
            </a:pathLst>
          </a:custGeom>
          <a:solidFill>
            <a:schemeClr val="bg2">
              <a:lumMod val="75000"/>
              <a:alpha val="33000"/>
            </a:schemeClr>
          </a:solidFill>
          <a:ln w="19050">
            <a:solidFill>
              <a:schemeClr val="bg2">
                <a:lumMod val="2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18" name="Picture 22">
            <a:extLst>
              <a:ext uri="{FF2B5EF4-FFF2-40B4-BE49-F238E27FC236}">
                <a16:creationId xmlns:a16="http://schemas.microsoft.com/office/drawing/2014/main" id="{370EFD2B-379E-41F1-BEEF-572ED20480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514864" flipH="1" flipV="1">
            <a:off x="3226065" y="3248962"/>
            <a:ext cx="748919" cy="892997"/>
          </a:xfrm>
          <a:prstGeom prst="rect">
            <a:avLst/>
          </a:prstGeom>
          <a:noFill/>
          <a:extLst>
            <a:ext uri="{909E8E84-426E-40DD-AFC4-6F175D3DCCD1}">
              <a14:hiddenFill xmlns:a14="http://schemas.microsoft.com/office/drawing/2010/main">
                <a:solidFill>
                  <a:srgbClr val="FFFFFF"/>
                </a:solidFill>
              </a14:hiddenFill>
            </a:ext>
          </a:extLst>
        </p:spPr>
      </p:pic>
      <p:sp>
        <p:nvSpPr>
          <p:cNvPr id="2066" name="Arrow: Bent-Up 2065">
            <a:extLst>
              <a:ext uri="{FF2B5EF4-FFF2-40B4-BE49-F238E27FC236}">
                <a16:creationId xmlns:a16="http://schemas.microsoft.com/office/drawing/2014/main" id="{E6F1286A-62EC-496C-A43C-BC2EA4FC07D1}"/>
              </a:ext>
            </a:extLst>
          </p:cNvPr>
          <p:cNvSpPr/>
          <p:nvPr/>
        </p:nvSpPr>
        <p:spPr>
          <a:xfrm>
            <a:off x="8018133" y="3841193"/>
            <a:ext cx="3578331" cy="1564914"/>
          </a:xfrm>
          <a:custGeom>
            <a:avLst/>
            <a:gdLst>
              <a:gd name="connsiteX0" fmla="*/ 0 w 3578331"/>
              <a:gd name="connsiteY0" fmla="*/ 1533804 h 1564914"/>
              <a:gd name="connsiteX1" fmla="*/ 583413 w 3578331"/>
              <a:gd name="connsiteY1" fmla="*/ 1533804 h 1564914"/>
              <a:gd name="connsiteX2" fmla="*/ 1096816 w 3578331"/>
              <a:gd name="connsiteY2" fmla="*/ 1533804 h 1564914"/>
              <a:gd name="connsiteX3" fmla="*/ 1750239 w 3578331"/>
              <a:gd name="connsiteY3" fmla="*/ 1533804 h 1564914"/>
              <a:gd name="connsiteX4" fmla="*/ 2298647 w 3578331"/>
              <a:gd name="connsiteY4" fmla="*/ 1533804 h 1564914"/>
              <a:gd name="connsiteX5" fmla="*/ 2777045 w 3578331"/>
              <a:gd name="connsiteY5" fmla="*/ 1533804 h 1564914"/>
              <a:gd name="connsiteX6" fmla="*/ 3500477 w 3578331"/>
              <a:gd name="connsiteY6" fmla="*/ 1533804 h 1564914"/>
              <a:gd name="connsiteX7" fmla="*/ 3500477 w 3578331"/>
              <a:gd name="connsiteY7" fmla="*/ 874482 h 1564914"/>
              <a:gd name="connsiteX8" fmla="*/ 3500477 w 3578331"/>
              <a:gd name="connsiteY8" fmla="*/ 160216 h 1564914"/>
              <a:gd name="connsiteX9" fmla="*/ 3453733 w 3578331"/>
              <a:gd name="connsiteY9" fmla="*/ 160216 h 1564914"/>
              <a:gd name="connsiteX10" fmla="*/ 3516032 w 3578331"/>
              <a:gd name="connsiteY10" fmla="*/ 0 h 1564914"/>
              <a:gd name="connsiteX11" fmla="*/ 3578331 w 3578331"/>
              <a:gd name="connsiteY11" fmla="*/ 160216 h 1564914"/>
              <a:gd name="connsiteX12" fmla="*/ 3531587 w 3578331"/>
              <a:gd name="connsiteY12" fmla="*/ 160216 h 1564914"/>
              <a:gd name="connsiteX13" fmla="*/ 3531587 w 3578331"/>
              <a:gd name="connsiteY13" fmla="*/ 600355 h 1564914"/>
              <a:gd name="connsiteX14" fmla="*/ 3531587 w 3578331"/>
              <a:gd name="connsiteY14" fmla="*/ 1040493 h 1564914"/>
              <a:gd name="connsiteX15" fmla="*/ 3531587 w 3578331"/>
              <a:gd name="connsiteY15" fmla="*/ 1564914 h 1564914"/>
              <a:gd name="connsiteX16" fmla="*/ 2942989 w 3578331"/>
              <a:gd name="connsiteY16" fmla="*/ 1564914 h 1564914"/>
              <a:gd name="connsiteX17" fmla="*/ 2283760 w 3578331"/>
              <a:gd name="connsiteY17" fmla="*/ 1564914 h 1564914"/>
              <a:gd name="connsiteX18" fmla="*/ 1730478 w 3578331"/>
              <a:gd name="connsiteY18" fmla="*/ 1564914 h 1564914"/>
              <a:gd name="connsiteX19" fmla="*/ 1177196 w 3578331"/>
              <a:gd name="connsiteY19" fmla="*/ 1564914 h 1564914"/>
              <a:gd name="connsiteX20" fmla="*/ 588598 w 3578331"/>
              <a:gd name="connsiteY20" fmla="*/ 1564914 h 1564914"/>
              <a:gd name="connsiteX21" fmla="*/ 0 w 3578331"/>
              <a:gd name="connsiteY21" fmla="*/ 1564914 h 1564914"/>
              <a:gd name="connsiteX22" fmla="*/ 0 w 3578331"/>
              <a:gd name="connsiteY22" fmla="*/ 1533804 h 156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8331" h="1564914" fill="none" extrusionOk="0">
                <a:moveTo>
                  <a:pt x="0" y="1533804"/>
                </a:moveTo>
                <a:cubicBezTo>
                  <a:pt x="195444" y="1544131"/>
                  <a:pt x="359868" y="1516719"/>
                  <a:pt x="583413" y="1533804"/>
                </a:cubicBezTo>
                <a:cubicBezTo>
                  <a:pt x="806958" y="1550889"/>
                  <a:pt x="973086" y="1540801"/>
                  <a:pt x="1096816" y="1533804"/>
                </a:cubicBezTo>
                <a:cubicBezTo>
                  <a:pt x="1220546" y="1526807"/>
                  <a:pt x="1591539" y="1505322"/>
                  <a:pt x="1750239" y="1533804"/>
                </a:cubicBezTo>
                <a:cubicBezTo>
                  <a:pt x="1908939" y="1562286"/>
                  <a:pt x="2187872" y="1506576"/>
                  <a:pt x="2298647" y="1533804"/>
                </a:cubicBezTo>
                <a:cubicBezTo>
                  <a:pt x="2409422" y="1561032"/>
                  <a:pt x="2620359" y="1549985"/>
                  <a:pt x="2777045" y="1533804"/>
                </a:cubicBezTo>
                <a:cubicBezTo>
                  <a:pt x="2933731" y="1517623"/>
                  <a:pt x="3276223" y="1525064"/>
                  <a:pt x="3500477" y="1533804"/>
                </a:cubicBezTo>
                <a:cubicBezTo>
                  <a:pt x="3493722" y="1243065"/>
                  <a:pt x="3504860" y="1093448"/>
                  <a:pt x="3500477" y="874482"/>
                </a:cubicBezTo>
                <a:cubicBezTo>
                  <a:pt x="3496094" y="655516"/>
                  <a:pt x="3480842" y="323997"/>
                  <a:pt x="3500477" y="160216"/>
                </a:cubicBezTo>
                <a:cubicBezTo>
                  <a:pt x="3488305" y="161835"/>
                  <a:pt x="3463863" y="158789"/>
                  <a:pt x="3453733" y="160216"/>
                </a:cubicBezTo>
                <a:cubicBezTo>
                  <a:pt x="3465062" y="107617"/>
                  <a:pt x="3501586" y="35318"/>
                  <a:pt x="3516032" y="0"/>
                </a:cubicBezTo>
                <a:cubicBezTo>
                  <a:pt x="3532657" y="57523"/>
                  <a:pt x="3548827" y="81450"/>
                  <a:pt x="3578331" y="160216"/>
                </a:cubicBezTo>
                <a:cubicBezTo>
                  <a:pt x="3566279" y="159689"/>
                  <a:pt x="3551523" y="160817"/>
                  <a:pt x="3531587" y="160216"/>
                </a:cubicBezTo>
                <a:cubicBezTo>
                  <a:pt x="3530650" y="324088"/>
                  <a:pt x="3549654" y="490329"/>
                  <a:pt x="3531587" y="600355"/>
                </a:cubicBezTo>
                <a:cubicBezTo>
                  <a:pt x="3513520" y="710381"/>
                  <a:pt x="3533375" y="835453"/>
                  <a:pt x="3531587" y="1040493"/>
                </a:cubicBezTo>
                <a:cubicBezTo>
                  <a:pt x="3529799" y="1245533"/>
                  <a:pt x="3526709" y="1304500"/>
                  <a:pt x="3531587" y="1564914"/>
                </a:cubicBezTo>
                <a:cubicBezTo>
                  <a:pt x="3242868" y="1570803"/>
                  <a:pt x="3224715" y="1560373"/>
                  <a:pt x="2942989" y="1564914"/>
                </a:cubicBezTo>
                <a:cubicBezTo>
                  <a:pt x="2661263" y="1569455"/>
                  <a:pt x="2588035" y="1534499"/>
                  <a:pt x="2283760" y="1564914"/>
                </a:cubicBezTo>
                <a:cubicBezTo>
                  <a:pt x="1979485" y="1595329"/>
                  <a:pt x="1895501" y="1566787"/>
                  <a:pt x="1730478" y="1564914"/>
                </a:cubicBezTo>
                <a:cubicBezTo>
                  <a:pt x="1565455" y="1563041"/>
                  <a:pt x="1394558" y="1590261"/>
                  <a:pt x="1177196" y="1564914"/>
                </a:cubicBezTo>
                <a:cubicBezTo>
                  <a:pt x="959834" y="1539567"/>
                  <a:pt x="792479" y="1561169"/>
                  <a:pt x="588598" y="1564914"/>
                </a:cubicBezTo>
                <a:cubicBezTo>
                  <a:pt x="384717" y="1568659"/>
                  <a:pt x="235558" y="1588851"/>
                  <a:pt x="0" y="1564914"/>
                </a:cubicBezTo>
                <a:cubicBezTo>
                  <a:pt x="-47" y="1552361"/>
                  <a:pt x="-1312" y="1547677"/>
                  <a:pt x="0" y="1533804"/>
                </a:cubicBezTo>
                <a:close/>
              </a:path>
              <a:path w="3578331" h="1564914" stroke="0" extrusionOk="0">
                <a:moveTo>
                  <a:pt x="0" y="1533804"/>
                </a:moveTo>
                <a:cubicBezTo>
                  <a:pt x="112861" y="1538558"/>
                  <a:pt x="368054" y="1526627"/>
                  <a:pt x="548408" y="1533804"/>
                </a:cubicBezTo>
                <a:cubicBezTo>
                  <a:pt x="728762" y="1540981"/>
                  <a:pt x="852499" y="1540208"/>
                  <a:pt x="1026807" y="1533804"/>
                </a:cubicBezTo>
                <a:cubicBezTo>
                  <a:pt x="1201115" y="1527400"/>
                  <a:pt x="1485417" y="1542211"/>
                  <a:pt x="1680229" y="1533804"/>
                </a:cubicBezTo>
                <a:cubicBezTo>
                  <a:pt x="1875041" y="1525397"/>
                  <a:pt x="2006246" y="1557081"/>
                  <a:pt x="2228637" y="1533804"/>
                </a:cubicBezTo>
                <a:cubicBezTo>
                  <a:pt x="2451028" y="1510527"/>
                  <a:pt x="2519094" y="1541717"/>
                  <a:pt x="2777045" y="1533804"/>
                </a:cubicBezTo>
                <a:cubicBezTo>
                  <a:pt x="3034996" y="1525891"/>
                  <a:pt x="3177046" y="1540549"/>
                  <a:pt x="3500477" y="1533804"/>
                </a:cubicBezTo>
                <a:cubicBezTo>
                  <a:pt x="3507518" y="1265497"/>
                  <a:pt x="3483734" y="1093025"/>
                  <a:pt x="3500477" y="874482"/>
                </a:cubicBezTo>
                <a:cubicBezTo>
                  <a:pt x="3517220" y="655939"/>
                  <a:pt x="3475190" y="491230"/>
                  <a:pt x="3500477" y="160216"/>
                </a:cubicBezTo>
                <a:cubicBezTo>
                  <a:pt x="3481845" y="159951"/>
                  <a:pt x="3469528" y="161078"/>
                  <a:pt x="3453733" y="160216"/>
                </a:cubicBezTo>
                <a:cubicBezTo>
                  <a:pt x="3475476" y="114453"/>
                  <a:pt x="3496678" y="64597"/>
                  <a:pt x="3516032" y="0"/>
                </a:cubicBezTo>
                <a:cubicBezTo>
                  <a:pt x="3528610" y="43509"/>
                  <a:pt x="3551235" y="97928"/>
                  <a:pt x="3578331" y="160216"/>
                </a:cubicBezTo>
                <a:cubicBezTo>
                  <a:pt x="3557738" y="160093"/>
                  <a:pt x="3550696" y="158287"/>
                  <a:pt x="3531587" y="160216"/>
                </a:cubicBezTo>
                <a:cubicBezTo>
                  <a:pt x="3552291" y="254201"/>
                  <a:pt x="3511494" y="411852"/>
                  <a:pt x="3531587" y="600355"/>
                </a:cubicBezTo>
                <a:cubicBezTo>
                  <a:pt x="3551680" y="788858"/>
                  <a:pt x="3531968" y="882717"/>
                  <a:pt x="3531587" y="1068587"/>
                </a:cubicBezTo>
                <a:cubicBezTo>
                  <a:pt x="3531206" y="1254457"/>
                  <a:pt x="3546212" y="1433757"/>
                  <a:pt x="3531587" y="1564914"/>
                </a:cubicBezTo>
                <a:cubicBezTo>
                  <a:pt x="3388833" y="1577856"/>
                  <a:pt x="3216735" y="1566714"/>
                  <a:pt x="3048937" y="1564914"/>
                </a:cubicBezTo>
                <a:cubicBezTo>
                  <a:pt x="2881139" y="1563115"/>
                  <a:pt x="2740182" y="1563004"/>
                  <a:pt x="2530971" y="1564914"/>
                </a:cubicBezTo>
                <a:cubicBezTo>
                  <a:pt x="2321760" y="1566824"/>
                  <a:pt x="2161202" y="1583733"/>
                  <a:pt x="1907057" y="1564914"/>
                </a:cubicBezTo>
                <a:cubicBezTo>
                  <a:pt x="1652912" y="1546095"/>
                  <a:pt x="1518192" y="1584271"/>
                  <a:pt x="1353775" y="1564914"/>
                </a:cubicBezTo>
                <a:cubicBezTo>
                  <a:pt x="1189358" y="1545557"/>
                  <a:pt x="1018105" y="1561279"/>
                  <a:pt x="835809" y="1564914"/>
                </a:cubicBezTo>
                <a:cubicBezTo>
                  <a:pt x="653513" y="1568549"/>
                  <a:pt x="169859" y="1556910"/>
                  <a:pt x="0" y="1564914"/>
                </a:cubicBezTo>
                <a:cubicBezTo>
                  <a:pt x="-704" y="1553400"/>
                  <a:pt x="935" y="1549286"/>
                  <a:pt x="0" y="1533804"/>
                </a:cubicBezTo>
                <a:close/>
              </a:path>
            </a:pathLst>
          </a:custGeom>
          <a:solidFill>
            <a:schemeClr val="tx1"/>
          </a:solidFill>
          <a:ln>
            <a:solidFill>
              <a:schemeClr val="tx1"/>
            </a:solidFill>
            <a:extLst>
              <a:ext uri="{C807C97D-BFC1-408E-A445-0C87EB9F89A2}">
                <ask:lineSketchStyleProps xmlns:ask="http://schemas.microsoft.com/office/drawing/2018/sketchyshapes" sd="1219033472">
                  <a:prstGeom prst="bentUpArrow">
                    <a:avLst>
                      <a:gd name="adj1" fmla="val 1988"/>
                      <a:gd name="adj2" fmla="val 3981"/>
                      <a:gd name="adj3" fmla="val 1023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Bent-Up 136">
            <a:extLst>
              <a:ext uri="{FF2B5EF4-FFF2-40B4-BE49-F238E27FC236}">
                <a16:creationId xmlns:a16="http://schemas.microsoft.com/office/drawing/2014/main" id="{01BC530F-933F-4956-96F3-8B1389622DF1}"/>
              </a:ext>
            </a:extLst>
          </p:cNvPr>
          <p:cNvSpPr/>
          <p:nvPr/>
        </p:nvSpPr>
        <p:spPr>
          <a:xfrm flipH="1">
            <a:off x="3139603" y="4191293"/>
            <a:ext cx="3691016" cy="1240403"/>
          </a:xfrm>
          <a:custGeom>
            <a:avLst/>
            <a:gdLst>
              <a:gd name="connsiteX0" fmla="*/ 0 w 3691016"/>
              <a:gd name="connsiteY0" fmla="*/ 1215744 h 1240403"/>
              <a:gd name="connsiteX1" fmla="*/ 496005 w 3691016"/>
              <a:gd name="connsiteY1" fmla="*/ 1215744 h 1240403"/>
              <a:gd name="connsiteX2" fmla="*/ 1137183 w 3691016"/>
              <a:gd name="connsiteY2" fmla="*/ 1215744 h 1240403"/>
              <a:gd name="connsiteX3" fmla="*/ 1669481 w 3691016"/>
              <a:gd name="connsiteY3" fmla="*/ 1215744 h 1240403"/>
              <a:gd name="connsiteX4" fmla="*/ 2346951 w 3691016"/>
              <a:gd name="connsiteY4" fmla="*/ 1215744 h 1240403"/>
              <a:gd name="connsiteX5" fmla="*/ 2915542 w 3691016"/>
              <a:gd name="connsiteY5" fmla="*/ 1215744 h 1240403"/>
              <a:gd name="connsiteX6" fmla="*/ 3629306 w 3691016"/>
              <a:gd name="connsiteY6" fmla="*/ 1215744 h 1240403"/>
              <a:gd name="connsiteX7" fmla="*/ 3629306 w 3691016"/>
              <a:gd name="connsiteY7" fmla="*/ 665611 h 1240403"/>
              <a:gd name="connsiteX8" fmla="*/ 3629306 w 3691016"/>
              <a:gd name="connsiteY8" fmla="*/ 137052 h 1240403"/>
              <a:gd name="connsiteX9" fmla="*/ 3592255 w 3691016"/>
              <a:gd name="connsiteY9" fmla="*/ 137052 h 1240403"/>
              <a:gd name="connsiteX10" fmla="*/ 3641636 w 3691016"/>
              <a:gd name="connsiteY10" fmla="*/ 0 h 1240403"/>
              <a:gd name="connsiteX11" fmla="*/ 3691016 w 3691016"/>
              <a:gd name="connsiteY11" fmla="*/ 137052 h 1240403"/>
              <a:gd name="connsiteX12" fmla="*/ 3653965 w 3691016"/>
              <a:gd name="connsiteY12" fmla="*/ 137052 h 1240403"/>
              <a:gd name="connsiteX13" fmla="*/ 3653965 w 3691016"/>
              <a:gd name="connsiteY13" fmla="*/ 688728 h 1240403"/>
              <a:gd name="connsiteX14" fmla="*/ 3653965 w 3691016"/>
              <a:gd name="connsiteY14" fmla="*/ 1240403 h 1240403"/>
              <a:gd name="connsiteX15" fmla="*/ 3118050 w 3691016"/>
              <a:gd name="connsiteY15" fmla="*/ 1240403 h 1240403"/>
              <a:gd name="connsiteX16" fmla="*/ 2618675 w 3691016"/>
              <a:gd name="connsiteY16" fmla="*/ 1240403 h 1240403"/>
              <a:gd name="connsiteX17" fmla="*/ 2009681 w 3691016"/>
              <a:gd name="connsiteY17" fmla="*/ 1240403 h 1240403"/>
              <a:gd name="connsiteX18" fmla="*/ 1327607 w 3691016"/>
              <a:gd name="connsiteY18" fmla="*/ 1240403 h 1240403"/>
              <a:gd name="connsiteX19" fmla="*/ 755153 w 3691016"/>
              <a:gd name="connsiteY19" fmla="*/ 1240403 h 1240403"/>
              <a:gd name="connsiteX20" fmla="*/ 0 w 3691016"/>
              <a:gd name="connsiteY20" fmla="*/ 1240403 h 1240403"/>
              <a:gd name="connsiteX21" fmla="*/ 0 w 3691016"/>
              <a:gd name="connsiteY21" fmla="*/ 1215744 h 124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1016" h="1240403" fill="none" extrusionOk="0">
                <a:moveTo>
                  <a:pt x="0" y="1215744"/>
                </a:moveTo>
                <a:cubicBezTo>
                  <a:pt x="125123" y="1195385"/>
                  <a:pt x="269302" y="1236864"/>
                  <a:pt x="496005" y="1215744"/>
                </a:cubicBezTo>
                <a:cubicBezTo>
                  <a:pt x="722709" y="1194624"/>
                  <a:pt x="890346" y="1237433"/>
                  <a:pt x="1137183" y="1215744"/>
                </a:cubicBezTo>
                <a:cubicBezTo>
                  <a:pt x="1384020" y="1194055"/>
                  <a:pt x="1496121" y="1197733"/>
                  <a:pt x="1669481" y="1215744"/>
                </a:cubicBezTo>
                <a:cubicBezTo>
                  <a:pt x="1842841" y="1233755"/>
                  <a:pt x="2132735" y="1236587"/>
                  <a:pt x="2346951" y="1215744"/>
                </a:cubicBezTo>
                <a:cubicBezTo>
                  <a:pt x="2561167" y="1194902"/>
                  <a:pt x="2670997" y="1238521"/>
                  <a:pt x="2915542" y="1215744"/>
                </a:cubicBezTo>
                <a:cubicBezTo>
                  <a:pt x="3160087" y="1192967"/>
                  <a:pt x="3462746" y="1245714"/>
                  <a:pt x="3629306" y="1215744"/>
                </a:cubicBezTo>
                <a:cubicBezTo>
                  <a:pt x="3638324" y="1080080"/>
                  <a:pt x="3622186" y="805606"/>
                  <a:pt x="3629306" y="665611"/>
                </a:cubicBezTo>
                <a:cubicBezTo>
                  <a:pt x="3636426" y="525616"/>
                  <a:pt x="3611065" y="329065"/>
                  <a:pt x="3629306" y="137052"/>
                </a:cubicBezTo>
                <a:cubicBezTo>
                  <a:pt x="3618841" y="136691"/>
                  <a:pt x="3609224" y="138287"/>
                  <a:pt x="3592255" y="137052"/>
                </a:cubicBezTo>
                <a:cubicBezTo>
                  <a:pt x="3613394" y="81842"/>
                  <a:pt x="3624785" y="29404"/>
                  <a:pt x="3641636" y="0"/>
                </a:cubicBezTo>
                <a:cubicBezTo>
                  <a:pt x="3655531" y="27233"/>
                  <a:pt x="3673508" y="93820"/>
                  <a:pt x="3691016" y="137052"/>
                </a:cubicBezTo>
                <a:cubicBezTo>
                  <a:pt x="3678293" y="137974"/>
                  <a:pt x="3671992" y="136595"/>
                  <a:pt x="3653965" y="137052"/>
                </a:cubicBezTo>
                <a:cubicBezTo>
                  <a:pt x="3668190" y="331756"/>
                  <a:pt x="3640428" y="425011"/>
                  <a:pt x="3653965" y="688728"/>
                </a:cubicBezTo>
                <a:cubicBezTo>
                  <a:pt x="3667502" y="952445"/>
                  <a:pt x="3641772" y="1056557"/>
                  <a:pt x="3653965" y="1240403"/>
                </a:cubicBezTo>
                <a:cubicBezTo>
                  <a:pt x="3532114" y="1245450"/>
                  <a:pt x="3284839" y="1231046"/>
                  <a:pt x="3118050" y="1240403"/>
                </a:cubicBezTo>
                <a:cubicBezTo>
                  <a:pt x="2951262" y="1249760"/>
                  <a:pt x="2851563" y="1248629"/>
                  <a:pt x="2618675" y="1240403"/>
                </a:cubicBezTo>
                <a:cubicBezTo>
                  <a:pt x="2385788" y="1232177"/>
                  <a:pt x="2204933" y="1232546"/>
                  <a:pt x="2009681" y="1240403"/>
                </a:cubicBezTo>
                <a:cubicBezTo>
                  <a:pt x="1814429" y="1248260"/>
                  <a:pt x="1553437" y="1221817"/>
                  <a:pt x="1327607" y="1240403"/>
                </a:cubicBezTo>
                <a:cubicBezTo>
                  <a:pt x="1101777" y="1258989"/>
                  <a:pt x="969493" y="1238024"/>
                  <a:pt x="755153" y="1240403"/>
                </a:cubicBezTo>
                <a:cubicBezTo>
                  <a:pt x="540813" y="1242782"/>
                  <a:pt x="212048" y="1268140"/>
                  <a:pt x="0" y="1240403"/>
                </a:cubicBezTo>
                <a:cubicBezTo>
                  <a:pt x="976" y="1234041"/>
                  <a:pt x="-250" y="1223049"/>
                  <a:pt x="0" y="1215744"/>
                </a:cubicBezTo>
                <a:close/>
              </a:path>
              <a:path w="3691016" h="1240403" stroke="0" extrusionOk="0">
                <a:moveTo>
                  <a:pt x="0" y="1215744"/>
                </a:moveTo>
                <a:cubicBezTo>
                  <a:pt x="252677" y="1208170"/>
                  <a:pt x="353975" y="1198454"/>
                  <a:pt x="568591" y="1215744"/>
                </a:cubicBezTo>
                <a:cubicBezTo>
                  <a:pt x="783207" y="1233034"/>
                  <a:pt x="938362" y="1212298"/>
                  <a:pt x="1064596" y="1215744"/>
                </a:cubicBezTo>
                <a:cubicBezTo>
                  <a:pt x="1190831" y="1219190"/>
                  <a:pt x="1500970" y="1199616"/>
                  <a:pt x="1742067" y="1215744"/>
                </a:cubicBezTo>
                <a:cubicBezTo>
                  <a:pt x="1983164" y="1231872"/>
                  <a:pt x="2122391" y="1187617"/>
                  <a:pt x="2310658" y="1215744"/>
                </a:cubicBezTo>
                <a:cubicBezTo>
                  <a:pt x="2498925" y="1243871"/>
                  <a:pt x="2720191" y="1201656"/>
                  <a:pt x="2879249" y="1215744"/>
                </a:cubicBezTo>
                <a:cubicBezTo>
                  <a:pt x="3038307" y="1229832"/>
                  <a:pt x="3403060" y="1185955"/>
                  <a:pt x="3629306" y="1215744"/>
                </a:cubicBezTo>
                <a:cubicBezTo>
                  <a:pt x="3648629" y="1077659"/>
                  <a:pt x="3643281" y="938901"/>
                  <a:pt x="3629306" y="697972"/>
                </a:cubicBezTo>
                <a:cubicBezTo>
                  <a:pt x="3615331" y="457043"/>
                  <a:pt x="3621129" y="330787"/>
                  <a:pt x="3629306" y="137052"/>
                </a:cubicBezTo>
                <a:cubicBezTo>
                  <a:pt x="3616804" y="137484"/>
                  <a:pt x="3604763" y="135775"/>
                  <a:pt x="3592255" y="137052"/>
                </a:cubicBezTo>
                <a:cubicBezTo>
                  <a:pt x="3614601" y="94462"/>
                  <a:pt x="3634267" y="39266"/>
                  <a:pt x="3641636" y="0"/>
                </a:cubicBezTo>
                <a:cubicBezTo>
                  <a:pt x="3661245" y="42517"/>
                  <a:pt x="3666742" y="84974"/>
                  <a:pt x="3691016" y="137052"/>
                </a:cubicBezTo>
                <a:cubicBezTo>
                  <a:pt x="3682368" y="136297"/>
                  <a:pt x="3662841" y="136242"/>
                  <a:pt x="3653965" y="137052"/>
                </a:cubicBezTo>
                <a:cubicBezTo>
                  <a:pt x="3657954" y="316733"/>
                  <a:pt x="3658971" y="458470"/>
                  <a:pt x="3653965" y="666660"/>
                </a:cubicBezTo>
                <a:cubicBezTo>
                  <a:pt x="3648959" y="874850"/>
                  <a:pt x="3637928" y="1037194"/>
                  <a:pt x="3653965" y="1240403"/>
                </a:cubicBezTo>
                <a:cubicBezTo>
                  <a:pt x="3368430" y="1239602"/>
                  <a:pt x="3215718" y="1230765"/>
                  <a:pt x="3081510" y="1240403"/>
                </a:cubicBezTo>
                <a:cubicBezTo>
                  <a:pt x="2947303" y="1250041"/>
                  <a:pt x="2826551" y="1223679"/>
                  <a:pt x="2582135" y="1240403"/>
                </a:cubicBezTo>
                <a:cubicBezTo>
                  <a:pt x="2337719" y="1257127"/>
                  <a:pt x="2172548" y="1226621"/>
                  <a:pt x="2046220" y="1240403"/>
                </a:cubicBezTo>
                <a:cubicBezTo>
                  <a:pt x="1919892" y="1254185"/>
                  <a:pt x="1585648" y="1270566"/>
                  <a:pt x="1400687" y="1240403"/>
                </a:cubicBezTo>
                <a:cubicBezTo>
                  <a:pt x="1215726" y="1210240"/>
                  <a:pt x="1110518" y="1258466"/>
                  <a:pt x="828232" y="1240403"/>
                </a:cubicBezTo>
                <a:cubicBezTo>
                  <a:pt x="545947" y="1222340"/>
                  <a:pt x="356871" y="1240546"/>
                  <a:pt x="0" y="1240403"/>
                </a:cubicBezTo>
                <a:cubicBezTo>
                  <a:pt x="-1141" y="1228627"/>
                  <a:pt x="-985" y="1224645"/>
                  <a:pt x="0" y="1215744"/>
                </a:cubicBezTo>
                <a:close/>
              </a:path>
            </a:pathLst>
          </a:custGeom>
          <a:solidFill>
            <a:schemeClr val="tx1"/>
          </a:solidFill>
          <a:ln>
            <a:solidFill>
              <a:schemeClr val="tx1"/>
            </a:solidFill>
            <a:extLst>
              <a:ext uri="{C807C97D-BFC1-408E-A445-0C87EB9F89A2}">
                <ask:lineSketchStyleProps xmlns:ask="http://schemas.microsoft.com/office/drawing/2018/sketchyshapes" sd="1219033472">
                  <a:prstGeom prst="bentUpArrow">
                    <a:avLst>
                      <a:gd name="adj1" fmla="val 1988"/>
                      <a:gd name="adj2" fmla="val 3981"/>
                      <a:gd name="adj3" fmla="val 1104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1" name="Straight Connector 2070">
            <a:extLst>
              <a:ext uri="{FF2B5EF4-FFF2-40B4-BE49-F238E27FC236}">
                <a16:creationId xmlns:a16="http://schemas.microsoft.com/office/drawing/2014/main" id="{7C72A563-4CE1-4EB2-899E-172697892035}"/>
              </a:ext>
            </a:extLst>
          </p:cNvPr>
          <p:cNvCxnSpPr/>
          <p:nvPr/>
        </p:nvCxnSpPr>
        <p:spPr>
          <a:xfrm>
            <a:off x="2990469" y="4102675"/>
            <a:ext cx="374381" cy="0"/>
          </a:xfrm>
          <a:prstGeom prst="line">
            <a:avLst/>
          </a:prstGeom>
          <a:ln w="539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136097-FF46-45F4-AB5D-5C9717046C2A}"/>
              </a:ext>
            </a:extLst>
          </p:cNvPr>
          <p:cNvCxnSpPr>
            <a:cxnSpLocks/>
          </p:cNvCxnSpPr>
          <p:nvPr/>
        </p:nvCxnSpPr>
        <p:spPr>
          <a:xfrm>
            <a:off x="3844444" y="3793946"/>
            <a:ext cx="287598" cy="4772"/>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5" name="TextBox 2074">
            <a:extLst>
              <a:ext uri="{FF2B5EF4-FFF2-40B4-BE49-F238E27FC236}">
                <a16:creationId xmlns:a16="http://schemas.microsoft.com/office/drawing/2014/main" id="{DBF82B3F-625B-4ECE-B4A9-9B1FAAC18D2F}"/>
              </a:ext>
            </a:extLst>
          </p:cNvPr>
          <p:cNvSpPr txBox="1"/>
          <p:nvPr/>
        </p:nvSpPr>
        <p:spPr>
          <a:xfrm>
            <a:off x="3190360" y="2933685"/>
            <a:ext cx="412424" cy="369332"/>
          </a:xfrm>
          <a:prstGeom prst="rect">
            <a:avLst/>
          </a:prstGeom>
          <a:noFill/>
        </p:spPr>
        <p:txBody>
          <a:bodyPr wrap="square" rtlCol="0">
            <a:spAutoFit/>
          </a:bodyPr>
          <a:lstStyle/>
          <a:p>
            <a:r>
              <a:rPr lang="en-US" dirty="0"/>
              <a:t>A</a:t>
            </a:r>
          </a:p>
        </p:txBody>
      </p:sp>
      <p:sp>
        <p:nvSpPr>
          <p:cNvPr id="148" name="TextBox 147">
            <a:extLst>
              <a:ext uri="{FF2B5EF4-FFF2-40B4-BE49-F238E27FC236}">
                <a16:creationId xmlns:a16="http://schemas.microsoft.com/office/drawing/2014/main" id="{9EE090DB-2590-4C6C-B73D-CF28AF77E910}"/>
              </a:ext>
            </a:extLst>
          </p:cNvPr>
          <p:cNvSpPr txBox="1"/>
          <p:nvPr/>
        </p:nvSpPr>
        <p:spPr>
          <a:xfrm>
            <a:off x="6079665" y="1626913"/>
            <a:ext cx="412424" cy="369332"/>
          </a:xfrm>
          <a:prstGeom prst="rect">
            <a:avLst/>
          </a:prstGeom>
          <a:noFill/>
        </p:spPr>
        <p:txBody>
          <a:bodyPr wrap="square" rtlCol="0">
            <a:spAutoFit/>
          </a:bodyPr>
          <a:lstStyle/>
          <a:p>
            <a:r>
              <a:rPr lang="en-US" dirty="0"/>
              <a:t>B</a:t>
            </a:r>
          </a:p>
        </p:txBody>
      </p:sp>
      <p:sp>
        <p:nvSpPr>
          <p:cNvPr id="149" name="TextBox 148">
            <a:extLst>
              <a:ext uri="{FF2B5EF4-FFF2-40B4-BE49-F238E27FC236}">
                <a16:creationId xmlns:a16="http://schemas.microsoft.com/office/drawing/2014/main" id="{76D6DA55-6977-4483-B68E-C616EB735E89}"/>
              </a:ext>
            </a:extLst>
          </p:cNvPr>
          <p:cNvSpPr txBox="1"/>
          <p:nvPr/>
        </p:nvSpPr>
        <p:spPr>
          <a:xfrm>
            <a:off x="8324079" y="2250100"/>
            <a:ext cx="412424" cy="369332"/>
          </a:xfrm>
          <a:prstGeom prst="rect">
            <a:avLst/>
          </a:prstGeom>
          <a:noFill/>
        </p:spPr>
        <p:txBody>
          <a:bodyPr wrap="square" rtlCol="0">
            <a:spAutoFit/>
          </a:bodyPr>
          <a:lstStyle/>
          <a:p>
            <a:r>
              <a:rPr lang="en-US" dirty="0"/>
              <a:t>C</a:t>
            </a:r>
          </a:p>
        </p:txBody>
      </p:sp>
      <p:sp>
        <p:nvSpPr>
          <p:cNvPr id="150" name="TextBox 149">
            <a:extLst>
              <a:ext uri="{FF2B5EF4-FFF2-40B4-BE49-F238E27FC236}">
                <a16:creationId xmlns:a16="http://schemas.microsoft.com/office/drawing/2014/main" id="{0C494904-6468-4F72-B8C7-F52CDB93490E}"/>
              </a:ext>
            </a:extLst>
          </p:cNvPr>
          <p:cNvSpPr txBox="1"/>
          <p:nvPr/>
        </p:nvSpPr>
        <p:spPr>
          <a:xfrm>
            <a:off x="8873637" y="4726723"/>
            <a:ext cx="412424" cy="369332"/>
          </a:xfrm>
          <a:prstGeom prst="rect">
            <a:avLst/>
          </a:prstGeom>
          <a:noFill/>
        </p:spPr>
        <p:txBody>
          <a:bodyPr wrap="square" rtlCol="0">
            <a:spAutoFit/>
          </a:bodyPr>
          <a:lstStyle/>
          <a:p>
            <a:r>
              <a:rPr lang="en-US" dirty="0"/>
              <a:t>D</a:t>
            </a:r>
          </a:p>
        </p:txBody>
      </p:sp>
      <p:sp>
        <p:nvSpPr>
          <p:cNvPr id="151" name="TextBox 150">
            <a:extLst>
              <a:ext uri="{FF2B5EF4-FFF2-40B4-BE49-F238E27FC236}">
                <a16:creationId xmlns:a16="http://schemas.microsoft.com/office/drawing/2014/main" id="{FEF24DC7-DF6C-40C3-8E39-0B03D85205CE}"/>
              </a:ext>
            </a:extLst>
          </p:cNvPr>
          <p:cNvSpPr txBox="1"/>
          <p:nvPr/>
        </p:nvSpPr>
        <p:spPr>
          <a:xfrm>
            <a:off x="10421157" y="1474381"/>
            <a:ext cx="412424" cy="369332"/>
          </a:xfrm>
          <a:prstGeom prst="rect">
            <a:avLst/>
          </a:prstGeom>
          <a:noFill/>
        </p:spPr>
        <p:txBody>
          <a:bodyPr wrap="square" rtlCol="0">
            <a:spAutoFit/>
          </a:bodyPr>
          <a:lstStyle/>
          <a:p>
            <a:r>
              <a:rPr lang="en-US" dirty="0"/>
              <a:t>E</a:t>
            </a:r>
          </a:p>
        </p:txBody>
      </p:sp>
      <p:sp>
        <p:nvSpPr>
          <p:cNvPr id="97" name="Title 1">
            <a:extLst>
              <a:ext uri="{FF2B5EF4-FFF2-40B4-BE49-F238E27FC236}">
                <a16:creationId xmlns:a16="http://schemas.microsoft.com/office/drawing/2014/main" id="{647A5895-5B61-4029-A8DD-C36189FB3B1D}"/>
              </a:ext>
            </a:extLst>
          </p:cNvPr>
          <p:cNvSpPr>
            <a:spLocks noGrp="1"/>
          </p:cNvSpPr>
          <p:nvPr>
            <p:ph type="title"/>
          </p:nvPr>
        </p:nvSpPr>
        <p:spPr>
          <a:xfrm>
            <a:off x="838200" y="365125"/>
            <a:ext cx="10515600" cy="1325563"/>
          </a:xfrm>
        </p:spPr>
        <p:txBody>
          <a:bodyPr anchor="t">
            <a:noAutofit/>
          </a:bodyPr>
          <a:lstStyle/>
          <a:p>
            <a:r>
              <a:rPr lang="en-US" sz="3200" b="1" dirty="0"/>
              <a:t>Introduction to qFRET Technology</a:t>
            </a:r>
            <a:br>
              <a:rPr lang="en-US" sz="3200" dirty="0"/>
            </a:br>
            <a:r>
              <a:rPr lang="en-US" sz="3200" dirty="0"/>
              <a:t>Background and Significance </a:t>
            </a:r>
            <a:endParaRPr lang="en-US" sz="3200" b="1" dirty="0"/>
          </a:p>
        </p:txBody>
      </p:sp>
      <p:sp>
        <p:nvSpPr>
          <p:cNvPr id="98" name="TextBox 97">
            <a:extLst>
              <a:ext uri="{FF2B5EF4-FFF2-40B4-BE49-F238E27FC236}">
                <a16:creationId xmlns:a16="http://schemas.microsoft.com/office/drawing/2014/main" id="{CE8D881B-E058-409D-A623-BDB32DF545B7}"/>
              </a:ext>
            </a:extLst>
          </p:cNvPr>
          <p:cNvSpPr txBox="1"/>
          <p:nvPr/>
        </p:nvSpPr>
        <p:spPr>
          <a:xfrm>
            <a:off x="3299956" y="6545461"/>
            <a:ext cx="8938464" cy="261610"/>
          </a:xfrm>
          <a:prstGeom prst="rect">
            <a:avLst/>
          </a:prstGeom>
          <a:noFill/>
        </p:spPr>
        <p:txBody>
          <a:bodyPr wrap="square">
            <a:spAutoFit/>
          </a:bodyPr>
          <a:lstStyle/>
          <a:p>
            <a:r>
              <a:rPr lang="en-US" sz="1100" dirty="0" err="1">
                <a:effectLst/>
                <a:latin typeface="Times New Roman" panose="02020603050405020304" pitchFamily="18" charset="0"/>
                <a:ea typeface="Times" panose="02020603050405020304" pitchFamily="18" charset="0"/>
              </a:rPr>
              <a:t>Goodsell</a:t>
            </a:r>
            <a:r>
              <a:rPr lang="en-US" sz="1100" dirty="0">
                <a:effectLst/>
                <a:latin typeface="Times New Roman" panose="02020603050405020304" pitchFamily="18" charset="0"/>
                <a:ea typeface="Times" panose="02020603050405020304" pitchFamily="18" charset="0"/>
              </a:rPr>
              <a:t>, D. S., </a:t>
            </a:r>
            <a:r>
              <a:rPr lang="en-US" sz="1100" dirty="0" err="1">
                <a:effectLst/>
                <a:latin typeface="Times New Roman" panose="02020603050405020304" pitchFamily="18" charset="0"/>
                <a:ea typeface="Times" panose="02020603050405020304" pitchFamily="18" charset="0"/>
              </a:rPr>
              <a:t>Autin</a:t>
            </a:r>
            <a:r>
              <a:rPr lang="en-US" sz="1100" dirty="0">
                <a:effectLst/>
                <a:latin typeface="Times New Roman" panose="02020603050405020304" pitchFamily="18" charset="0"/>
                <a:ea typeface="Times" panose="02020603050405020304" pitchFamily="18" charset="0"/>
              </a:rPr>
              <a:t>, L. &amp; Olson, A. J. Illustrate: Software for Biomolecular Illustration. Structure </a:t>
            </a:r>
            <a:r>
              <a:rPr lang="en-US" sz="1100" b="1" dirty="0">
                <a:effectLst/>
                <a:latin typeface="Times New Roman" panose="02020603050405020304" pitchFamily="18" charset="0"/>
                <a:ea typeface="Times" panose="02020603050405020304" pitchFamily="18" charset="0"/>
              </a:rPr>
              <a:t>27</a:t>
            </a:r>
            <a:r>
              <a:rPr lang="en-US" sz="1100" dirty="0">
                <a:effectLst/>
                <a:latin typeface="Times New Roman" panose="02020603050405020304" pitchFamily="18" charset="0"/>
                <a:ea typeface="Times" panose="02020603050405020304" pitchFamily="18" charset="0"/>
              </a:rPr>
              <a:t>, 1716-1720.e1 (2019).</a:t>
            </a:r>
            <a:endParaRPr lang="en-US" sz="1100" dirty="0"/>
          </a:p>
        </p:txBody>
      </p:sp>
      <p:sp>
        <p:nvSpPr>
          <p:cNvPr id="3" name="Slide Number Placeholder 2">
            <a:extLst>
              <a:ext uri="{FF2B5EF4-FFF2-40B4-BE49-F238E27FC236}">
                <a16:creationId xmlns:a16="http://schemas.microsoft.com/office/drawing/2014/main" id="{13109EAB-1BE5-418B-92EC-523DD8CD9518}"/>
              </a:ext>
            </a:extLst>
          </p:cNvPr>
          <p:cNvSpPr>
            <a:spLocks noGrp="1"/>
          </p:cNvSpPr>
          <p:nvPr>
            <p:ph type="sldNum" sz="quarter" idx="12"/>
          </p:nvPr>
        </p:nvSpPr>
        <p:spPr/>
        <p:txBody>
          <a:bodyPr/>
          <a:lstStyle/>
          <a:p>
            <a:fld id="{8F5CE88E-89A4-4243-AB1D-44322647EED2}" type="slidenum">
              <a:rPr lang="en-US" smtClean="0"/>
              <a:t>57</a:t>
            </a:fld>
            <a:endParaRPr lang="en-US"/>
          </a:p>
        </p:txBody>
      </p:sp>
    </p:spTree>
    <p:extLst>
      <p:ext uri="{BB962C8B-B14F-4D97-AF65-F5344CB8AC3E}">
        <p14:creationId xmlns:p14="http://schemas.microsoft.com/office/powerpoint/2010/main" val="374437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8"/>
                                        </p:tgtEl>
                                        <p:attrNameLst>
                                          <p:attrName>r</p:attrName>
                                        </p:attrNameLst>
                                      </p:cBhvr>
                                    </p:animRot>
                                    <p:animRot by="-240000">
                                      <p:cBhvr>
                                        <p:cTn id="7" dur="200" fill="hold">
                                          <p:stCondLst>
                                            <p:cond delay="200"/>
                                          </p:stCondLst>
                                        </p:cTn>
                                        <p:tgtEl>
                                          <p:spTgt spid="118"/>
                                        </p:tgtEl>
                                        <p:attrNameLst>
                                          <p:attrName>r</p:attrName>
                                        </p:attrNameLst>
                                      </p:cBhvr>
                                    </p:animRot>
                                    <p:animRot by="240000">
                                      <p:cBhvr>
                                        <p:cTn id="8" dur="200" fill="hold">
                                          <p:stCondLst>
                                            <p:cond delay="400"/>
                                          </p:stCondLst>
                                        </p:cTn>
                                        <p:tgtEl>
                                          <p:spTgt spid="118"/>
                                        </p:tgtEl>
                                        <p:attrNameLst>
                                          <p:attrName>r</p:attrName>
                                        </p:attrNameLst>
                                      </p:cBhvr>
                                    </p:animRot>
                                    <p:animRot by="-240000">
                                      <p:cBhvr>
                                        <p:cTn id="9" dur="200" fill="hold">
                                          <p:stCondLst>
                                            <p:cond delay="600"/>
                                          </p:stCondLst>
                                        </p:cTn>
                                        <p:tgtEl>
                                          <p:spTgt spid="118"/>
                                        </p:tgtEl>
                                        <p:attrNameLst>
                                          <p:attrName>r</p:attrName>
                                        </p:attrNameLst>
                                      </p:cBhvr>
                                    </p:animRot>
                                    <p:animRot by="120000">
                                      <p:cBhvr>
                                        <p:cTn id="10" dur="200" fill="hold">
                                          <p:stCondLst>
                                            <p:cond delay="800"/>
                                          </p:stCondLst>
                                        </p:cTn>
                                        <p:tgtEl>
                                          <p:spTgt spid="1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064"/>
                                        </p:tgtEl>
                                        <p:attrNameLst>
                                          <p:attrName>r</p:attrName>
                                        </p:attrNameLst>
                                      </p:cBhvr>
                                    </p:animRot>
                                    <p:animRot by="-240000">
                                      <p:cBhvr>
                                        <p:cTn id="15" dur="200" fill="hold">
                                          <p:stCondLst>
                                            <p:cond delay="200"/>
                                          </p:stCondLst>
                                        </p:cTn>
                                        <p:tgtEl>
                                          <p:spTgt spid="2064"/>
                                        </p:tgtEl>
                                        <p:attrNameLst>
                                          <p:attrName>r</p:attrName>
                                        </p:attrNameLst>
                                      </p:cBhvr>
                                    </p:animRot>
                                    <p:animRot by="240000">
                                      <p:cBhvr>
                                        <p:cTn id="16" dur="200" fill="hold">
                                          <p:stCondLst>
                                            <p:cond delay="400"/>
                                          </p:stCondLst>
                                        </p:cTn>
                                        <p:tgtEl>
                                          <p:spTgt spid="2064"/>
                                        </p:tgtEl>
                                        <p:attrNameLst>
                                          <p:attrName>r</p:attrName>
                                        </p:attrNameLst>
                                      </p:cBhvr>
                                    </p:animRot>
                                    <p:animRot by="-240000">
                                      <p:cBhvr>
                                        <p:cTn id="17" dur="200" fill="hold">
                                          <p:stCondLst>
                                            <p:cond delay="600"/>
                                          </p:stCondLst>
                                        </p:cTn>
                                        <p:tgtEl>
                                          <p:spTgt spid="2064"/>
                                        </p:tgtEl>
                                        <p:attrNameLst>
                                          <p:attrName>r</p:attrName>
                                        </p:attrNameLst>
                                      </p:cBhvr>
                                    </p:animRot>
                                    <p:animRot by="120000">
                                      <p:cBhvr>
                                        <p:cTn id="18" dur="200" fill="hold">
                                          <p:stCondLst>
                                            <p:cond delay="800"/>
                                          </p:stCondLst>
                                        </p:cTn>
                                        <p:tgtEl>
                                          <p:spTgt spid="206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23"/>
                                        </p:tgtEl>
                                      </p:cBhvr>
                                    </p:animEffect>
                                    <p:animScale>
                                      <p:cBhvr>
                                        <p:cTn id="23" dur="250" autoRev="1" fill="hold"/>
                                        <p:tgtEl>
                                          <p:spTgt spid="23"/>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96"/>
                                        </p:tgtEl>
                                        <p:attrNameLst>
                                          <p:attrName>r</p:attrName>
                                        </p:attrNameLst>
                                      </p:cBhvr>
                                    </p:animRot>
                                    <p:animRot by="-240000">
                                      <p:cBhvr>
                                        <p:cTn id="28" dur="200" fill="hold">
                                          <p:stCondLst>
                                            <p:cond delay="200"/>
                                          </p:stCondLst>
                                        </p:cTn>
                                        <p:tgtEl>
                                          <p:spTgt spid="96"/>
                                        </p:tgtEl>
                                        <p:attrNameLst>
                                          <p:attrName>r</p:attrName>
                                        </p:attrNameLst>
                                      </p:cBhvr>
                                    </p:animRot>
                                    <p:animRot by="240000">
                                      <p:cBhvr>
                                        <p:cTn id="29" dur="200" fill="hold">
                                          <p:stCondLst>
                                            <p:cond delay="400"/>
                                          </p:stCondLst>
                                        </p:cTn>
                                        <p:tgtEl>
                                          <p:spTgt spid="96"/>
                                        </p:tgtEl>
                                        <p:attrNameLst>
                                          <p:attrName>r</p:attrName>
                                        </p:attrNameLst>
                                      </p:cBhvr>
                                    </p:animRot>
                                    <p:animRot by="-240000">
                                      <p:cBhvr>
                                        <p:cTn id="30" dur="200" fill="hold">
                                          <p:stCondLst>
                                            <p:cond delay="600"/>
                                          </p:stCondLst>
                                        </p:cTn>
                                        <p:tgtEl>
                                          <p:spTgt spid="96"/>
                                        </p:tgtEl>
                                        <p:attrNameLst>
                                          <p:attrName>r</p:attrName>
                                        </p:attrNameLst>
                                      </p:cBhvr>
                                    </p:animRot>
                                    <p:animRot by="120000">
                                      <p:cBhvr>
                                        <p:cTn id="31" dur="200" fill="hold">
                                          <p:stCondLst>
                                            <p:cond delay="800"/>
                                          </p:stCondLst>
                                        </p:cTn>
                                        <p:tgtEl>
                                          <p:spTgt spid="96"/>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2" presetClass="emph" presetSubtype="0" fill="hold" nodeType="clickEffect">
                                  <p:stCondLst>
                                    <p:cond delay="0"/>
                                  </p:stCondLst>
                                  <p:childTnLst>
                                    <p:animRot by="120000">
                                      <p:cBhvr>
                                        <p:cTn id="35" dur="100" fill="hold">
                                          <p:stCondLst>
                                            <p:cond delay="0"/>
                                          </p:stCondLst>
                                        </p:cTn>
                                        <p:tgtEl>
                                          <p:spTgt spid="18"/>
                                        </p:tgtEl>
                                        <p:attrNameLst>
                                          <p:attrName>r</p:attrName>
                                        </p:attrNameLst>
                                      </p:cBhvr>
                                    </p:animRot>
                                    <p:animRot by="-240000">
                                      <p:cBhvr>
                                        <p:cTn id="36" dur="200" fill="hold">
                                          <p:stCondLst>
                                            <p:cond delay="200"/>
                                          </p:stCondLst>
                                        </p:cTn>
                                        <p:tgtEl>
                                          <p:spTgt spid="18"/>
                                        </p:tgtEl>
                                        <p:attrNameLst>
                                          <p:attrName>r</p:attrName>
                                        </p:attrNameLst>
                                      </p:cBhvr>
                                    </p:animRot>
                                    <p:animRot by="240000">
                                      <p:cBhvr>
                                        <p:cTn id="37" dur="200" fill="hold">
                                          <p:stCondLst>
                                            <p:cond delay="400"/>
                                          </p:stCondLst>
                                        </p:cTn>
                                        <p:tgtEl>
                                          <p:spTgt spid="18"/>
                                        </p:tgtEl>
                                        <p:attrNameLst>
                                          <p:attrName>r</p:attrName>
                                        </p:attrNameLst>
                                      </p:cBhvr>
                                    </p:animRot>
                                    <p:animRot by="-240000">
                                      <p:cBhvr>
                                        <p:cTn id="38" dur="200" fill="hold">
                                          <p:stCondLst>
                                            <p:cond delay="600"/>
                                          </p:stCondLst>
                                        </p:cTn>
                                        <p:tgtEl>
                                          <p:spTgt spid="18"/>
                                        </p:tgtEl>
                                        <p:attrNameLst>
                                          <p:attrName>r</p:attrName>
                                        </p:attrNameLst>
                                      </p:cBhvr>
                                    </p:animRot>
                                    <p:animRot by="120000">
                                      <p:cBhvr>
                                        <p:cTn id="39" dur="200" fill="hold">
                                          <p:stCondLst>
                                            <p:cond delay="800"/>
                                          </p:stCondLst>
                                        </p:cTn>
                                        <p:tgtEl>
                                          <p:spTgt spid="18"/>
                                        </p:tgtEl>
                                        <p:attrNameLst>
                                          <p:attrName>r</p:attrName>
                                        </p:attrNameLst>
                                      </p:cBhvr>
                                    </p:animRot>
                                  </p:childTnLst>
                                </p:cTn>
                              </p:par>
                              <p:par>
                                <p:cTn id="40" presetID="32" presetClass="emph" presetSubtype="0" fill="hold" grpId="0" nodeType="withEffect">
                                  <p:stCondLst>
                                    <p:cond delay="0"/>
                                  </p:stCondLst>
                                  <p:childTnLst>
                                    <p:animRot by="120000">
                                      <p:cBhvr>
                                        <p:cTn id="41" dur="100" fill="hold">
                                          <p:stCondLst>
                                            <p:cond delay="0"/>
                                          </p:stCondLst>
                                        </p:cTn>
                                        <p:tgtEl>
                                          <p:spTgt spid="17"/>
                                        </p:tgtEl>
                                        <p:attrNameLst>
                                          <p:attrName>r</p:attrName>
                                        </p:attrNameLst>
                                      </p:cBhvr>
                                    </p:animRot>
                                    <p:animRot by="-240000">
                                      <p:cBhvr>
                                        <p:cTn id="42" dur="200" fill="hold">
                                          <p:stCondLst>
                                            <p:cond delay="200"/>
                                          </p:stCondLst>
                                        </p:cTn>
                                        <p:tgtEl>
                                          <p:spTgt spid="17"/>
                                        </p:tgtEl>
                                        <p:attrNameLst>
                                          <p:attrName>r</p:attrName>
                                        </p:attrNameLst>
                                      </p:cBhvr>
                                    </p:animRot>
                                    <p:animRot by="240000">
                                      <p:cBhvr>
                                        <p:cTn id="43" dur="200" fill="hold">
                                          <p:stCondLst>
                                            <p:cond delay="400"/>
                                          </p:stCondLst>
                                        </p:cTn>
                                        <p:tgtEl>
                                          <p:spTgt spid="17"/>
                                        </p:tgtEl>
                                        <p:attrNameLst>
                                          <p:attrName>r</p:attrName>
                                        </p:attrNameLst>
                                      </p:cBhvr>
                                    </p:animRot>
                                    <p:animRot by="-240000">
                                      <p:cBhvr>
                                        <p:cTn id="44" dur="200" fill="hold">
                                          <p:stCondLst>
                                            <p:cond delay="600"/>
                                          </p:stCondLst>
                                        </p:cTn>
                                        <p:tgtEl>
                                          <p:spTgt spid="17"/>
                                        </p:tgtEl>
                                        <p:attrNameLst>
                                          <p:attrName>r</p:attrName>
                                        </p:attrNameLst>
                                      </p:cBhvr>
                                    </p:animRot>
                                    <p:animRot by="120000">
                                      <p:cBhvr>
                                        <p:cTn id="45" dur="200" fill="hold">
                                          <p:stCondLst>
                                            <p:cond delay="800"/>
                                          </p:stCondLst>
                                        </p:cTn>
                                        <p:tgtEl>
                                          <p:spTgt spid="17"/>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32" presetClass="emph" presetSubtype="0" fill="hold" grpId="0" nodeType="clickEffect">
                                  <p:stCondLst>
                                    <p:cond delay="0"/>
                                  </p:stCondLst>
                                  <p:childTnLst>
                                    <p:animRot by="120000">
                                      <p:cBhvr>
                                        <p:cTn id="49" dur="100" fill="hold">
                                          <p:stCondLst>
                                            <p:cond delay="0"/>
                                          </p:stCondLst>
                                        </p:cTn>
                                        <p:tgtEl>
                                          <p:spTgt spid="37"/>
                                        </p:tgtEl>
                                        <p:attrNameLst>
                                          <p:attrName>r</p:attrName>
                                        </p:attrNameLst>
                                      </p:cBhvr>
                                    </p:animRot>
                                    <p:animRot by="-240000">
                                      <p:cBhvr>
                                        <p:cTn id="50" dur="200" fill="hold">
                                          <p:stCondLst>
                                            <p:cond delay="200"/>
                                          </p:stCondLst>
                                        </p:cTn>
                                        <p:tgtEl>
                                          <p:spTgt spid="37"/>
                                        </p:tgtEl>
                                        <p:attrNameLst>
                                          <p:attrName>r</p:attrName>
                                        </p:attrNameLst>
                                      </p:cBhvr>
                                    </p:animRot>
                                    <p:animRot by="240000">
                                      <p:cBhvr>
                                        <p:cTn id="51" dur="200" fill="hold">
                                          <p:stCondLst>
                                            <p:cond delay="400"/>
                                          </p:stCondLst>
                                        </p:cTn>
                                        <p:tgtEl>
                                          <p:spTgt spid="37"/>
                                        </p:tgtEl>
                                        <p:attrNameLst>
                                          <p:attrName>r</p:attrName>
                                        </p:attrNameLst>
                                      </p:cBhvr>
                                    </p:animRot>
                                    <p:animRot by="-240000">
                                      <p:cBhvr>
                                        <p:cTn id="52" dur="200" fill="hold">
                                          <p:stCondLst>
                                            <p:cond delay="600"/>
                                          </p:stCondLst>
                                        </p:cTn>
                                        <p:tgtEl>
                                          <p:spTgt spid="37"/>
                                        </p:tgtEl>
                                        <p:attrNameLst>
                                          <p:attrName>r</p:attrName>
                                        </p:attrNameLst>
                                      </p:cBhvr>
                                    </p:animRot>
                                    <p:animRot by="120000">
                                      <p:cBhvr>
                                        <p:cTn id="53" dur="200" fill="hold">
                                          <p:stCondLst>
                                            <p:cond delay="800"/>
                                          </p:stCondLst>
                                        </p:cTn>
                                        <p:tgtEl>
                                          <p:spTgt spid="37"/>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15"/>
                                        </p:tgtEl>
                                        <p:attrNameLst>
                                          <p:attrName>r</p:attrName>
                                        </p:attrNameLst>
                                      </p:cBhvr>
                                    </p:animRot>
                                    <p:animRot by="-240000">
                                      <p:cBhvr>
                                        <p:cTn id="56" dur="200" fill="hold">
                                          <p:stCondLst>
                                            <p:cond delay="200"/>
                                          </p:stCondLst>
                                        </p:cTn>
                                        <p:tgtEl>
                                          <p:spTgt spid="15"/>
                                        </p:tgtEl>
                                        <p:attrNameLst>
                                          <p:attrName>r</p:attrName>
                                        </p:attrNameLst>
                                      </p:cBhvr>
                                    </p:animRot>
                                    <p:animRot by="240000">
                                      <p:cBhvr>
                                        <p:cTn id="57" dur="200" fill="hold">
                                          <p:stCondLst>
                                            <p:cond delay="400"/>
                                          </p:stCondLst>
                                        </p:cTn>
                                        <p:tgtEl>
                                          <p:spTgt spid="15"/>
                                        </p:tgtEl>
                                        <p:attrNameLst>
                                          <p:attrName>r</p:attrName>
                                        </p:attrNameLst>
                                      </p:cBhvr>
                                    </p:animRot>
                                    <p:animRot by="-240000">
                                      <p:cBhvr>
                                        <p:cTn id="58" dur="200" fill="hold">
                                          <p:stCondLst>
                                            <p:cond delay="600"/>
                                          </p:stCondLst>
                                        </p:cTn>
                                        <p:tgtEl>
                                          <p:spTgt spid="15"/>
                                        </p:tgtEl>
                                        <p:attrNameLst>
                                          <p:attrName>r</p:attrName>
                                        </p:attrNameLst>
                                      </p:cBhvr>
                                    </p:animRot>
                                    <p:animRot by="120000">
                                      <p:cBhvr>
                                        <p:cTn id="59" dur="200" fill="hold">
                                          <p:stCondLst>
                                            <p:cond delay="800"/>
                                          </p:stCondLst>
                                        </p:cTn>
                                        <p:tgtEl>
                                          <p:spTgt spid="15"/>
                                        </p:tgtEl>
                                        <p:attrNameLst>
                                          <p:attrName>r</p:attrName>
                                        </p:attrNameLst>
                                      </p:cBhvr>
                                    </p:animRot>
                                  </p:childTnLst>
                                </p:cTn>
                              </p:par>
                              <p:par>
                                <p:cTn id="60" presetID="32" presetClass="emph" presetSubtype="0" fill="hold" grpId="0" nodeType="withEffect">
                                  <p:stCondLst>
                                    <p:cond delay="0"/>
                                  </p:stCondLst>
                                  <p:childTnLst>
                                    <p:animRot by="120000">
                                      <p:cBhvr>
                                        <p:cTn id="61" dur="100" fill="hold">
                                          <p:stCondLst>
                                            <p:cond delay="0"/>
                                          </p:stCondLst>
                                        </p:cTn>
                                        <p:tgtEl>
                                          <p:spTgt spid="102"/>
                                        </p:tgtEl>
                                        <p:attrNameLst>
                                          <p:attrName>r</p:attrName>
                                        </p:attrNameLst>
                                      </p:cBhvr>
                                    </p:animRot>
                                    <p:animRot by="-240000">
                                      <p:cBhvr>
                                        <p:cTn id="62" dur="200" fill="hold">
                                          <p:stCondLst>
                                            <p:cond delay="200"/>
                                          </p:stCondLst>
                                        </p:cTn>
                                        <p:tgtEl>
                                          <p:spTgt spid="102"/>
                                        </p:tgtEl>
                                        <p:attrNameLst>
                                          <p:attrName>r</p:attrName>
                                        </p:attrNameLst>
                                      </p:cBhvr>
                                    </p:animRot>
                                    <p:animRot by="240000">
                                      <p:cBhvr>
                                        <p:cTn id="63" dur="200" fill="hold">
                                          <p:stCondLst>
                                            <p:cond delay="400"/>
                                          </p:stCondLst>
                                        </p:cTn>
                                        <p:tgtEl>
                                          <p:spTgt spid="102"/>
                                        </p:tgtEl>
                                        <p:attrNameLst>
                                          <p:attrName>r</p:attrName>
                                        </p:attrNameLst>
                                      </p:cBhvr>
                                    </p:animRot>
                                    <p:animRot by="-240000">
                                      <p:cBhvr>
                                        <p:cTn id="64" dur="200" fill="hold">
                                          <p:stCondLst>
                                            <p:cond delay="600"/>
                                          </p:stCondLst>
                                        </p:cTn>
                                        <p:tgtEl>
                                          <p:spTgt spid="102"/>
                                        </p:tgtEl>
                                        <p:attrNameLst>
                                          <p:attrName>r</p:attrName>
                                        </p:attrNameLst>
                                      </p:cBhvr>
                                    </p:animRot>
                                    <p:animRot by="120000">
                                      <p:cBhvr>
                                        <p:cTn id="65" dur="200" fill="hold">
                                          <p:stCondLst>
                                            <p:cond delay="80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animBg="1"/>
      <p:bldP spid="1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07CB-26C4-4C7D-95EE-23268DC86901}"/>
              </a:ext>
            </a:extLst>
          </p:cNvPr>
          <p:cNvSpPr>
            <a:spLocks noGrp="1"/>
          </p:cNvSpPr>
          <p:nvPr>
            <p:ph type="title"/>
          </p:nvPr>
        </p:nvSpPr>
        <p:spPr/>
        <p:txBody>
          <a:bodyPr anchor="t">
            <a:normAutofit/>
          </a:bodyPr>
          <a:lstStyle/>
          <a:p>
            <a:r>
              <a:rPr lang="en-US" sz="3200" b="1" dirty="0">
                <a:ea typeface="Times" panose="02020603050405020304" pitchFamily="18" charset="0"/>
                <a:cs typeface="Times New Roman" panose="02020603050405020304" pitchFamily="18" charset="0"/>
              </a:rPr>
              <a:t>2.5 Results</a:t>
            </a:r>
            <a:br>
              <a:rPr lang="en-US" sz="3200" b="1" dirty="0">
                <a:ea typeface="Times" panose="02020603050405020304" pitchFamily="18" charset="0"/>
                <a:cs typeface="Times New Roman" panose="02020603050405020304" pitchFamily="18" charset="0"/>
              </a:rPr>
            </a:br>
            <a:r>
              <a:rPr lang="en-US" sz="3200" dirty="0">
                <a:ea typeface="Times" panose="02020603050405020304" pitchFamily="18" charset="0"/>
                <a:cs typeface="Times New Roman" panose="02020603050405020304" pitchFamily="18" charset="0"/>
              </a:rPr>
              <a:t>Refolding of the External Domain of hPD1 and hPDL1</a:t>
            </a:r>
            <a:endParaRPr lang="en-US" sz="3200" dirty="0"/>
          </a:p>
        </p:txBody>
      </p:sp>
      <p:sp>
        <p:nvSpPr>
          <p:cNvPr id="164" name="Content Placeholder 163">
            <a:extLst>
              <a:ext uri="{FF2B5EF4-FFF2-40B4-BE49-F238E27FC236}">
                <a16:creationId xmlns:a16="http://schemas.microsoft.com/office/drawing/2014/main" id="{7F562A07-E7C4-4836-A3EB-B64BE96CD932}"/>
              </a:ext>
            </a:extLst>
          </p:cNvPr>
          <p:cNvSpPr>
            <a:spLocks noGrp="1"/>
          </p:cNvSpPr>
          <p:nvPr>
            <p:ph idx="1"/>
          </p:nvPr>
        </p:nvSpPr>
        <p:spPr/>
        <p:txBody>
          <a:bodyPr>
            <a:normAutofit/>
          </a:bodyPr>
          <a:lstStyle/>
          <a:p>
            <a:r>
              <a:rPr lang="en-US" sz="2400" dirty="0"/>
              <a:t>Refolding inclusion body by stepwise dialysis</a:t>
            </a:r>
          </a:p>
          <a:p>
            <a:pPr marL="914400" lvl="1" indent="-457200">
              <a:buFont typeface="+mj-lt"/>
              <a:buAutoNum type="arabicPeriod"/>
            </a:pPr>
            <a:r>
              <a:rPr lang="en-US" dirty="0"/>
              <a:t>Denature Inclusion body in denaturant</a:t>
            </a:r>
          </a:p>
          <a:p>
            <a:pPr marL="914400" lvl="1" indent="-457200">
              <a:buFont typeface="+mj-lt"/>
              <a:buAutoNum type="arabicPeriod"/>
            </a:pPr>
            <a:r>
              <a:rPr lang="en-US" dirty="0"/>
              <a:t>Stepwise dilute denaturant allow amino acids to fold slowly</a:t>
            </a:r>
          </a:p>
          <a:p>
            <a:endParaRPr lang="en-US" sz="2400" dirty="0"/>
          </a:p>
        </p:txBody>
      </p:sp>
      <p:grpSp>
        <p:nvGrpSpPr>
          <p:cNvPr id="168" name="Group 167">
            <a:extLst>
              <a:ext uri="{FF2B5EF4-FFF2-40B4-BE49-F238E27FC236}">
                <a16:creationId xmlns:a16="http://schemas.microsoft.com/office/drawing/2014/main" id="{2D050481-9B2A-413B-B2D5-8EAC45983A00}"/>
              </a:ext>
            </a:extLst>
          </p:cNvPr>
          <p:cNvGrpSpPr/>
          <p:nvPr/>
        </p:nvGrpSpPr>
        <p:grpSpPr>
          <a:xfrm>
            <a:off x="1781915" y="3182152"/>
            <a:ext cx="3167274" cy="2799177"/>
            <a:chOff x="1457026" y="3116616"/>
            <a:chExt cx="3167274" cy="2799177"/>
          </a:xfrm>
        </p:grpSpPr>
        <p:sp>
          <p:nvSpPr>
            <p:cNvPr id="129" name="TextBox 128">
              <a:extLst>
                <a:ext uri="{FF2B5EF4-FFF2-40B4-BE49-F238E27FC236}">
                  <a16:creationId xmlns:a16="http://schemas.microsoft.com/office/drawing/2014/main" id="{3B7FF308-AA2F-43C1-A8BF-86C18589FD07}"/>
                </a:ext>
              </a:extLst>
            </p:cNvPr>
            <p:cNvSpPr txBox="1"/>
            <p:nvPr/>
          </p:nvSpPr>
          <p:spPr>
            <a:xfrm>
              <a:off x="1823209" y="3116616"/>
              <a:ext cx="1996619" cy="923330"/>
            </a:xfrm>
            <a:prstGeom prst="rect">
              <a:avLst/>
            </a:prstGeom>
            <a:noFill/>
          </p:spPr>
          <p:txBody>
            <a:bodyPr wrap="square">
              <a:spAutoFit/>
            </a:bodyPr>
            <a:lstStyle/>
            <a:p>
              <a:pPr algn="ctr"/>
              <a:r>
                <a:rPr lang="en-US" b="1" dirty="0"/>
                <a:t>Dissolve inclusion body in denaturant</a:t>
              </a:r>
            </a:p>
          </p:txBody>
        </p:sp>
        <p:grpSp>
          <p:nvGrpSpPr>
            <p:cNvPr id="127" name="Group 126">
              <a:extLst>
                <a:ext uri="{FF2B5EF4-FFF2-40B4-BE49-F238E27FC236}">
                  <a16:creationId xmlns:a16="http://schemas.microsoft.com/office/drawing/2014/main" id="{3B23504C-83CE-453A-AB69-718509A5AD87}"/>
                </a:ext>
              </a:extLst>
            </p:cNvPr>
            <p:cNvGrpSpPr/>
            <p:nvPr/>
          </p:nvGrpSpPr>
          <p:grpSpPr>
            <a:xfrm>
              <a:off x="1652272" y="3948978"/>
              <a:ext cx="2972028" cy="1862881"/>
              <a:chOff x="1701924" y="4363968"/>
              <a:chExt cx="2972028" cy="1862881"/>
            </a:xfrm>
          </p:grpSpPr>
          <p:grpSp>
            <p:nvGrpSpPr>
              <p:cNvPr id="126" name="Group 125">
                <a:extLst>
                  <a:ext uri="{FF2B5EF4-FFF2-40B4-BE49-F238E27FC236}">
                    <a16:creationId xmlns:a16="http://schemas.microsoft.com/office/drawing/2014/main" id="{E901D05E-2D42-480B-9E1B-EAA30894BA8D}"/>
                  </a:ext>
                </a:extLst>
              </p:cNvPr>
              <p:cNvGrpSpPr/>
              <p:nvPr/>
            </p:nvGrpSpPr>
            <p:grpSpPr>
              <a:xfrm>
                <a:off x="1925238" y="4458023"/>
                <a:ext cx="1764828" cy="1768826"/>
                <a:chOff x="1925238" y="4458023"/>
                <a:chExt cx="1764828" cy="1768826"/>
              </a:xfrm>
            </p:grpSpPr>
            <p:sp>
              <p:nvSpPr>
                <p:cNvPr id="54" name="Freeform: Shape 53">
                  <a:extLst>
                    <a:ext uri="{FF2B5EF4-FFF2-40B4-BE49-F238E27FC236}">
                      <a16:creationId xmlns:a16="http://schemas.microsoft.com/office/drawing/2014/main" id="{D6FD2CBD-783C-4814-AB86-19EBE686CF31}"/>
                    </a:ext>
                  </a:extLst>
                </p:cNvPr>
                <p:cNvSpPr/>
                <p:nvPr/>
              </p:nvSpPr>
              <p:spPr>
                <a:xfrm>
                  <a:off x="1930220" y="4458023"/>
                  <a:ext cx="1759846" cy="1755228"/>
                </a:xfrm>
                <a:custGeom>
                  <a:avLst/>
                  <a:gdLst>
                    <a:gd name="connsiteX0" fmla="*/ 445951 w 1759846"/>
                    <a:gd name="connsiteY0" fmla="*/ 0 h 1755228"/>
                    <a:gd name="connsiteX1" fmla="*/ 1066062 w 1759846"/>
                    <a:gd name="connsiteY1" fmla="*/ 725214 h 1755228"/>
                    <a:gd name="connsiteX2" fmla="*/ 1433924 w 1759846"/>
                    <a:gd name="connsiteY2" fmla="*/ 714703 h 1755228"/>
                    <a:gd name="connsiteX3" fmla="*/ 1444434 w 1759846"/>
                    <a:gd name="connsiteY3" fmla="*/ 536028 h 1755228"/>
                    <a:gd name="connsiteX4" fmla="*/ 908407 w 1759846"/>
                    <a:gd name="connsiteY4" fmla="*/ 105103 h 1755228"/>
                    <a:gd name="connsiteX5" fmla="*/ 740241 w 1759846"/>
                    <a:gd name="connsiteY5" fmla="*/ 94593 h 1755228"/>
                    <a:gd name="connsiteX6" fmla="*/ 656158 w 1759846"/>
                    <a:gd name="connsiteY6" fmla="*/ 115614 h 1755228"/>
                    <a:gd name="connsiteX7" fmla="*/ 519524 w 1759846"/>
                    <a:gd name="connsiteY7" fmla="*/ 231228 h 1755228"/>
                    <a:gd name="connsiteX8" fmla="*/ 403910 w 1759846"/>
                    <a:gd name="connsiteY8" fmla="*/ 409903 h 1755228"/>
                    <a:gd name="connsiteX9" fmla="*/ 435441 w 1759846"/>
                    <a:gd name="connsiteY9" fmla="*/ 924910 h 1755228"/>
                    <a:gd name="connsiteX10" fmla="*/ 771772 w 1759846"/>
                    <a:gd name="connsiteY10" fmla="*/ 1124607 h 1755228"/>
                    <a:gd name="connsiteX11" fmla="*/ 1118614 w 1759846"/>
                    <a:gd name="connsiteY11" fmla="*/ 1271752 h 1755228"/>
                    <a:gd name="connsiteX12" fmla="*/ 1539027 w 1759846"/>
                    <a:gd name="connsiteY12" fmla="*/ 1261241 h 1755228"/>
                    <a:gd name="connsiteX13" fmla="*/ 1486476 w 1759846"/>
                    <a:gd name="connsiteY13" fmla="*/ 1124607 h 1755228"/>
                    <a:gd name="connsiteX14" fmla="*/ 1370862 w 1759846"/>
                    <a:gd name="connsiteY14" fmla="*/ 966952 h 1755228"/>
                    <a:gd name="connsiteX15" fmla="*/ 1055551 w 1759846"/>
                    <a:gd name="connsiteY15" fmla="*/ 882869 h 1755228"/>
                    <a:gd name="connsiteX16" fmla="*/ 855855 w 1759846"/>
                    <a:gd name="connsiteY16" fmla="*/ 914400 h 1755228"/>
                    <a:gd name="connsiteX17" fmla="*/ 803303 w 1759846"/>
                    <a:gd name="connsiteY17" fmla="*/ 1198179 h 1755228"/>
                    <a:gd name="connsiteX18" fmla="*/ 834834 w 1759846"/>
                    <a:gd name="connsiteY18" fmla="*/ 1439917 h 1755228"/>
                    <a:gd name="connsiteX19" fmla="*/ 918917 w 1759846"/>
                    <a:gd name="connsiteY19" fmla="*/ 1545021 h 1755228"/>
                    <a:gd name="connsiteX20" fmla="*/ 1433924 w 1759846"/>
                    <a:gd name="connsiteY20" fmla="*/ 1755228 h 1755228"/>
                    <a:gd name="connsiteX21" fmla="*/ 1623110 w 1759846"/>
                    <a:gd name="connsiteY21" fmla="*/ 1723697 h 1755228"/>
                    <a:gd name="connsiteX22" fmla="*/ 1675662 w 1759846"/>
                    <a:gd name="connsiteY22" fmla="*/ 1629103 h 1755228"/>
                    <a:gd name="connsiteX23" fmla="*/ 1738724 w 1759846"/>
                    <a:gd name="connsiteY23" fmla="*/ 1439917 h 1755228"/>
                    <a:gd name="connsiteX24" fmla="*/ 1749234 w 1759846"/>
                    <a:gd name="connsiteY24" fmla="*/ 1376855 h 1755228"/>
                    <a:gd name="connsiteX25" fmla="*/ 1633620 w 1759846"/>
                    <a:gd name="connsiteY25" fmla="*/ 704193 h 1755228"/>
                    <a:gd name="connsiteX26" fmla="*/ 1465455 w 1759846"/>
                    <a:gd name="connsiteY26" fmla="*/ 620110 h 1755228"/>
                    <a:gd name="connsiteX27" fmla="*/ 1192186 w 1759846"/>
                    <a:gd name="connsiteY27" fmla="*/ 567559 h 1755228"/>
                    <a:gd name="connsiteX28" fmla="*/ 992489 w 1759846"/>
                    <a:gd name="connsiteY28" fmla="*/ 588579 h 1755228"/>
                    <a:gd name="connsiteX29" fmla="*/ 897896 w 1759846"/>
                    <a:gd name="connsiteY29" fmla="*/ 630621 h 1755228"/>
                    <a:gd name="connsiteX30" fmla="*/ 719220 w 1759846"/>
                    <a:gd name="connsiteY30" fmla="*/ 767255 h 1755228"/>
                    <a:gd name="connsiteX31" fmla="*/ 645648 w 1759846"/>
                    <a:gd name="connsiteY31" fmla="*/ 819807 h 1755228"/>
                    <a:gd name="connsiteX32" fmla="*/ 572076 w 1759846"/>
                    <a:gd name="connsiteY32" fmla="*/ 882869 h 1755228"/>
                    <a:gd name="connsiteX33" fmla="*/ 256765 w 1759846"/>
                    <a:gd name="connsiteY33" fmla="*/ 966952 h 1755228"/>
                    <a:gd name="connsiteX34" fmla="*/ 25538 w 1759846"/>
                    <a:gd name="connsiteY34" fmla="*/ 662152 h 1755228"/>
                    <a:gd name="connsiteX35" fmla="*/ 57069 w 1759846"/>
                    <a:gd name="connsiteY35" fmla="*/ 136635 h 1755228"/>
                    <a:gd name="connsiteX36" fmla="*/ 88600 w 1759846"/>
                    <a:gd name="connsiteY36" fmla="*/ 84083 h 1755228"/>
                    <a:gd name="connsiteX37" fmla="*/ 225234 w 1759846"/>
                    <a:gd name="connsiteY37" fmla="*/ 73572 h 1755228"/>
                    <a:gd name="connsiteX38" fmla="*/ 414420 w 1759846"/>
                    <a:gd name="connsiteY38" fmla="*/ 189186 h 1755228"/>
                    <a:gd name="connsiteX39" fmla="*/ 509014 w 1759846"/>
                    <a:gd name="connsiteY39" fmla="*/ 704193 h 1755228"/>
                    <a:gd name="connsiteX40" fmla="*/ 456462 w 1759846"/>
                    <a:gd name="connsiteY40" fmla="*/ 945931 h 1755228"/>
                    <a:gd name="connsiteX41" fmla="*/ 298807 w 1759846"/>
                    <a:gd name="connsiteY41" fmla="*/ 1450428 h 1755228"/>
                    <a:gd name="connsiteX42" fmla="*/ 298807 w 1759846"/>
                    <a:gd name="connsiteY42" fmla="*/ 1545021 h 1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59846" h="1755228" extrusionOk="0">
                      <a:moveTo>
                        <a:pt x="445951" y="0"/>
                      </a:moveTo>
                      <a:cubicBezTo>
                        <a:pt x="604012" y="224877"/>
                        <a:pt x="707855" y="730550"/>
                        <a:pt x="1066062" y="725214"/>
                      </a:cubicBezTo>
                      <a:cubicBezTo>
                        <a:pt x="1196923" y="726938"/>
                        <a:pt x="1275148" y="719357"/>
                        <a:pt x="1433924" y="714703"/>
                      </a:cubicBezTo>
                      <a:cubicBezTo>
                        <a:pt x="1436418" y="656130"/>
                        <a:pt x="1469222" y="601946"/>
                        <a:pt x="1444434" y="536028"/>
                      </a:cubicBezTo>
                      <a:cubicBezTo>
                        <a:pt x="1266284" y="201780"/>
                        <a:pt x="1219150" y="170265"/>
                        <a:pt x="908407" y="105103"/>
                      </a:cubicBezTo>
                      <a:cubicBezTo>
                        <a:pt x="859944" y="94872"/>
                        <a:pt x="801635" y="87109"/>
                        <a:pt x="740241" y="94593"/>
                      </a:cubicBezTo>
                      <a:cubicBezTo>
                        <a:pt x="707144" y="100824"/>
                        <a:pt x="681787" y="104824"/>
                        <a:pt x="656158" y="115614"/>
                      </a:cubicBezTo>
                      <a:cubicBezTo>
                        <a:pt x="589501" y="138450"/>
                        <a:pt x="554634" y="180545"/>
                        <a:pt x="519524" y="231228"/>
                      </a:cubicBezTo>
                      <a:cubicBezTo>
                        <a:pt x="479013" y="289462"/>
                        <a:pt x="403910" y="409903"/>
                        <a:pt x="403910" y="409903"/>
                      </a:cubicBezTo>
                      <a:cubicBezTo>
                        <a:pt x="313755" y="584930"/>
                        <a:pt x="306710" y="757341"/>
                        <a:pt x="435441" y="924910"/>
                      </a:cubicBezTo>
                      <a:cubicBezTo>
                        <a:pt x="531545" y="1046237"/>
                        <a:pt x="663602" y="1092675"/>
                        <a:pt x="771772" y="1124607"/>
                      </a:cubicBezTo>
                      <a:cubicBezTo>
                        <a:pt x="1025972" y="1298522"/>
                        <a:pt x="878720" y="1229782"/>
                        <a:pt x="1118614" y="1271752"/>
                      </a:cubicBezTo>
                      <a:cubicBezTo>
                        <a:pt x="1266580" y="1261395"/>
                        <a:pt x="1412111" y="1298066"/>
                        <a:pt x="1539027" y="1261241"/>
                      </a:cubicBezTo>
                      <a:cubicBezTo>
                        <a:pt x="1579500" y="1243912"/>
                        <a:pt x="1502887" y="1161594"/>
                        <a:pt x="1486476" y="1124607"/>
                      </a:cubicBezTo>
                      <a:cubicBezTo>
                        <a:pt x="1449854" y="1067720"/>
                        <a:pt x="1416885" y="1000967"/>
                        <a:pt x="1370862" y="966952"/>
                      </a:cubicBezTo>
                      <a:cubicBezTo>
                        <a:pt x="1287812" y="876070"/>
                        <a:pt x="1138692" y="905108"/>
                        <a:pt x="1055551" y="882869"/>
                      </a:cubicBezTo>
                      <a:cubicBezTo>
                        <a:pt x="981971" y="905922"/>
                        <a:pt x="930704" y="894450"/>
                        <a:pt x="855855" y="914400"/>
                      </a:cubicBezTo>
                      <a:cubicBezTo>
                        <a:pt x="794819" y="947131"/>
                        <a:pt x="804136" y="1194687"/>
                        <a:pt x="803303" y="1198179"/>
                      </a:cubicBezTo>
                      <a:cubicBezTo>
                        <a:pt x="809231" y="1286032"/>
                        <a:pt x="801324" y="1363242"/>
                        <a:pt x="834834" y="1439917"/>
                      </a:cubicBezTo>
                      <a:cubicBezTo>
                        <a:pt x="851281" y="1486954"/>
                        <a:pt x="883174" y="1516378"/>
                        <a:pt x="918917" y="1545021"/>
                      </a:cubicBezTo>
                      <a:cubicBezTo>
                        <a:pt x="1144501" y="1727574"/>
                        <a:pt x="1113834" y="1692002"/>
                        <a:pt x="1433924" y="1755228"/>
                      </a:cubicBezTo>
                      <a:cubicBezTo>
                        <a:pt x="1502634" y="1749581"/>
                        <a:pt x="1563132" y="1763227"/>
                        <a:pt x="1623110" y="1723697"/>
                      </a:cubicBezTo>
                      <a:cubicBezTo>
                        <a:pt x="1652301" y="1712611"/>
                        <a:pt x="1657805" y="1656871"/>
                        <a:pt x="1675662" y="1629103"/>
                      </a:cubicBezTo>
                      <a:cubicBezTo>
                        <a:pt x="1716186" y="1572382"/>
                        <a:pt x="1717081" y="1490077"/>
                        <a:pt x="1738724" y="1439917"/>
                      </a:cubicBezTo>
                      <a:cubicBezTo>
                        <a:pt x="1742609" y="1419137"/>
                        <a:pt x="1741965" y="1399275"/>
                        <a:pt x="1749234" y="1376855"/>
                      </a:cubicBezTo>
                      <a:cubicBezTo>
                        <a:pt x="1766248" y="1142013"/>
                        <a:pt x="1769935" y="970582"/>
                        <a:pt x="1633620" y="704193"/>
                      </a:cubicBezTo>
                      <a:cubicBezTo>
                        <a:pt x="1617616" y="639007"/>
                        <a:pt x="1530586" y="630285"/>
                        <a:pt x="1465455" y="620110"/>
                      </a:cubicBezTo>
                      <a:cubicBezTo>
                        <a:pt x="1369721" y="586479"/>
                        <a:pt x="1292678" y="566667"/>
                        <a:pt x="1192186" y="567559"/>
                      </a:cubicBezTo>
                      <a:cubicBezTo>
                        <a:pt x="1114978" y="580533"/>
                        <a:pt x="1063318" y="589134"/>
                        <a:pt x="992489" y="588579"/>
                      </a:cubicBezTo>
                      <a:cubicBezTo>
                        <a:pt x="962942" y="594977"/>
                        <a:pt x="925817" y="620597"/>
                        <a:pt x="897896" y="630621"/>
                      </a:cubicBezTo>
                      <a:cubicBezTo>
                        <a:pt x="798275" y="691254"/>
                        <a:pt x="803308" y="699535"/>
                        <a:pt x="719220" y="767255"/>
                      </a:cubicBezTo>
                      <a:cubicBezTo>
                        <a:pt x="700222" y="786024"/>
                        <a:pt x="671289" y="803201"/>
                        <a:pt x="645648" y="819807"/>
                      </a:cubicBezTo>
                      <a:cubicBezTo>
                        <a:pt x="625872" y="845146"/>
                        <a:pt x="601725" y="870830"/>
                        <a:pt x="572076" y="882869"/>
                      </a:cubicBezTo>
                      <a:cubicBezTo>
                        <a:pt x="473781" y="961684"/>
                        <a:pt x="380270" y="933866"/>
                        <a:pt x="256765" y="966952"/>
                      </a:cubicBezTo>
                      <a:cubicBezTo>
                        <a:pt x="153331" y="891518"/>
                        <a:pt x="96845" y="787766"/>
                        <a:pt x="25538" y="662152"/>
                      </a:cubicBezTo>
                      <a:cubicBezTo>
                        <a:pt x="-16678" y="511646"/>
                        <a:pt x="2536" y="273775"/>
                        <a:pt x="57069" y="136635"/>
                      </a:cubicBezTo>
                      <a:cubicBezTo>
                        <a:pt x="57753" y="119729"/>
                        <a:pt x="69812" y="96353"/>
                        <a:pt x="88600" y="84083"/>
                      </a:cubicBezTo>
                      <a:cubicBezTo>
                        <a:pt x="126955" y="62992"/>
                        <a:pt x="182316" y="74233"/>
                        <a:pt x="225234" y="73572"/>
                      </a:cubicBezTo>
                      <a:cubicBezTo>
                        <a:pt x="297221" y="123083"/>
                        <a:pt x="391058" y="129552"/>
                        <a:pt x="414420" y="189186"/>
                      </a:cubicBezTo>
                      <a:cubicBezTo>
                        <a:pt x="485807" y="335254"/>
                        <a:pt x="499387" y="503809"/>
                        <a:pt x="509014" y="704193"/>
                      </a:cubicBezTo>
                      <a:cubicBezTo>
                        <a:pt x="493624" y="763268"/>
                        <a:pt x="482938" y="857337"/>
                        <a:pt x="456462" y="945931"/>
                      </a:cubicBezTo>
                      <a:cubicBezTo>
                        <a:pt x="368900" y="1210470"/>
                        <a:pt x="342919" y="1204029"/>
                        <a:pt x="298807" y="1450428"/>
                      </a:cubicBezTo>
                      <a:cubicBezTo>
                        <a:pt x="294559" y="1480628"/>
                        <a:pt x="302872" y="1513175"/>
                        <a:pt x="298807" y="1545021"/>
                      </a:cubicBezTo>
                    </a:path>
                  </a:pathLst>
                </a:custGeom>
                <a:noFill/>
                <a:ln w="19050">
                  <a:solidFill>
                    <a:schemeClr val="bg2">
                      <a:lumMod val="50000"/>
                    </a:schemeClr>
                  </a:solidFill>
                  <a:extLst>
                    <a:ext uri="{C807C97D-BFC1-408E-A445-0C87EB9F89A2}">
                      <ask:lineSketchStyleProps xmlns:ask="http://schemas.microsoft.com/office/drawing/2018/sketchyshapes" sd="1219033472">
                        <a:custGeom>
                          <a:avLst/>
                          <a:gdLst>
                            <a:gd name="connsiteX0" fmla="*/ 445951 w 1759846"/>
                            <a:gd name="connsiteY0" fmla="*/ 0 h 1755228"/>
                            <a:gd name="connsiteX1" fmla="*/ 1066062 w 1759846"/>
                            <a:gd name="connsiteY1" fmla="*/ 725214 h 1755228"/>
                            <a:gd name="connsiteX2" fmla="*/ 1433924 w 1759846"/>
                            <a:gd name="connsiteY2" fmla="*/ 714703 h 1755228"/>
                            <a:gd name="connsiteX3" fmla="*/ 1444434 w 1759846"/>
                            <a:gd name="connsiteY3" fmla="*/ 536028 h 1755228"/>
                            <a:gd name="connsiteX4" fmla="*/ 908407 w 1759846"/>
                            <a:gd name="connsiteY4" fmla="*/ 105103 h 1755228"/>
                            <a:gd name="connsiteX5" fmla="*/ 740241 w 1759846"/>
                            <a:gd name="connsiteY5" fmla="*/ 94593 h 1755228"/>
                            <a:gd name="connsiteX6" fmla="*/ 656158 w 1759846"/>
                            <a:gd name="connsiteY6" fmla="*/ 115614 h 1755228"/>
                            <a:gd name="connsiteX7" fmla="*/ 519524 w 1759846"/>
                            <a:gd name="connsiteY7" fmla="*/ 231228 h 1755228"/>
                            <a:gd name="connsiteX8" fmla="*/ 403910 w 1759846"/>
                            <a:gd name="connsiteY8" fmla="*/ 409903 h 1755228"/>
                            <a:gd name="connsiteX9" fmla="*/ 435441 w 1759846"/>
                            <a:gd name="connsiteY9" fmla="*/ 924910 h 1755228"/>
                            <a:gd name="connsiteX10" fmla="*/ 771772 w 1759846"/>
                            <a:gd name="connsiteY10" fmla="*/ 1124607 h 1755228"/>
                            <a:gd name="connsiteX11" fmla="*/ 1118614 w 1759846"/>
                            <a:gd name="connsiteY11" fmla="*/ 1271752 h 1755228"/>
                            <a:gd name="connsiteX12" fmla="*/ 1539027 w 1759846"/>
                            <a:gd name="connsiteY12" fmla="*/ 1261241 h 1755228"/>
                            <a:gd name="connsiteX13" fmla="*/ 1486476 w 1759846"/>
                            <a:gd name="connsiteY13" fmla="*/ 1124607 h 1755228"/>
                            <a:gd name="connsiteX14" fmla="*/ 1370862 w 1759846"/>
                            <a:gd name="connsiteY14" fmla="*/ 966952 h 1755228"/>
                            <a:gd name="connsiteX15" fmla="*/ 1055551 w 1759846"/>
                            <a:gd name="connsiteY15" fmla="*/ 882869 h 1755228"/>
                            <a:gd name="connsiteX16" fmla="*/ 855855 w 1759846"/>
                            <a:gd name="connsiteY16" fmla="*/ 914400 h 1755228"/>
                            <a:gd name="connsiteX17" fmla="*/ 803303 w 1759846"/>
                            <a:gd name="connsiteY17" fmla="*/ 1198179 h 1755228"/>
                            <a:gd name="connsiteX18" fmla="*/ 834834 w 1759846"/>
                            <a:gd name="connsiteY18" fmla="*/ 1439917 h 1755228"/>
                            <a:gd name="connsiteX19" fmla="*/ 918917 w 1759846"/>
                            <a:gd name="connsiteY19" fmla="*/ 1545021 h 1755228"/>
                            <a:gd name="connsiteX20" fmla="*/ 1433924 w 1759846"/>
                            <a:gd name="connsiteY20" fmla="*/ 1755228 h 1755228"/>
                            <a:gd name="connsiteX21" fmla="*/ 1623110 w 1759846"/>
                            <a:gd name="connsiteY21" fmla="*/ 1723697 h 1755228"/>
                            <a:gd name="connsiteX22" fmla="*/ 1675662 w 1759846"/>
                            <a:gd name="connsiteY22" fmla="*/ 1629103 h 1755228"/>
                            <a:gd name="connsiteX23" fmla="*/ 1738724 w 1759846"/>
                            <a:gd name="connsiteY23" fmla="*/ 1439917 h 1755228"/>
                            <a:gd name="connsiteX24" fmla="*/ 1749234 w 1759846"/>
                            <a:gd name="connsiteY24" fmla="*/ 1376855 h 1755228"/>
                            <a:gd name="connsiteX25" fmla="*/ 1633620 w 1759846"/>
                            <a:gd name="connsiteY25" fmla="*/ 704193 h 1755228"/>
                            <a:gd name="connsiteX26" fmla="*/ 1465455 w 1759846"/>
                            <a:gd name="connsiteY26" fmla="*/ 620110 h 1755228"/>
                            <a:gd name="connsiteX27" fmla="*/ 1192186 w 1759846"/>
                            <a:gd name="connsiteY27" fmla="*/ 567559 h 1755228"/>
                            <a:gd name="connsiteX28" fmla="*/ 992489 w 1759846"/>
                            <a:gd name="connsiteY28" fmla="*/ 588579 h 1755228"/>
                            <a:gd name="connsiteX29" fmla="*/ 897896 w 1759846"/>
                            <a:gd name="connsiteY29" fmla="*/ 630621 h 1755228"/>
                            <a:gd name="connsiteX30" fmla="*/ 719220 w 1759846"/>
                            <a:gd name="connsiteY30" fmla="*/ 767255 h 1755228"/>
                            <a:gd name="connsiteX31" fmla="*/ 645648 w 1759846"/>
                            <a:gd name="connsiteY31" fmla="*/ 819807 h 1755228"/>
                            <a:gd name="connsiteX32" fmla="*/ 572076 w 1759846"/>
                            <a:gd name="connsiteY32" fmla="*/ 882869 h 1755228"/>
                            <a:gd name="connsiteX33" fmla="*/ 256765 w 1759846"/>
                            <a:gd name="connsiteY33" fmla="*/ 966952 h 1755228"/>
                            <a:gd name="connsiteX34" fmla="*/ 25538 w 1759846"/>
                            <a:gd name="connsiteY34" fmla="*/ 662152 h 1755228"/>
                            <a:gd name="connsiteX35" fmla="*/ 57069 w 1759846"/>
                            <a:gd name="connsiteY35" fmla="*/ 136635 h 1755228"/>
                            <a:gd name="connsiteX36" fmla="*/ 88600 w 1759846"/>
                            <a:gd name="connsiteY36" fmla="*/ 84083 h 1755228"/>
                            <a:gd name="connsiteX37" fmla="*/ 225234 w 1759846"/>
                            <a:gd name="connsiteY37" fmla="*/ 73572 h 1755228"/>
                            <a:gd name="connsiteX38" fmla="*/ 414420 w 1759846"/>
                            <a:gd name="connsiteY38" fmla="*/ 189186 h 1755228"/>
                            <a:gd name="connsiteX39" fmla="*/ 509014 w 1759846"/>
                            <a:gd name="connsiteY39" fmla="*/ 704193 h 1755228"/>
                            <a:gd name="connsiteX40" fmla="*/ 456462 w 1759846"/>
                            <a:gd name="connsiteY40" fmla="*/ 945931 h 1755228"/>
                            <a:gd name="connsiteX41" fmla="*/ 298807 w 1759846"/>
                            <a:gd name="connsiteY41" fmla="*/ 1450428 h 1755228"/>
                            <a:gd name="connsiteX42" fmla="*/ 298807 w 1759846"/>
                            <a:gd name="connsiteY42" fmla="*/ 1545021 h 1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59846" h="1755228">
                              <a:moveTo>
                                <a:pt x="445951" y="0"/>
                              </a:moveTo>
                              <a:cubicBezTo>
                                <a:pt x="623731" y="237040"/>
                                <a:pt x="722073" y="725214"/>
                                <a:pt x="1066062" y="725214"/>
                              </a:cubicBezTo>
                              <a:cubicBezTo>
                                <a:pt x="1188733" y="725214"/>
                                <a:pt x="1311303" y="718207"/>
                                <a:pt x="1433924" y="714703"/>
                              </a:cubicBezTo>
                              <a:cubicBezTo>
                                <a:pt x="1437427" y="655145"/>
                                <a:pt x="1471531" y="589181"/>
                                <a:pt x="1444434" y="536028"/>
                              </a:cubicBezTo>
                              <a:cubicBezTo>
                                <a:pt x="1277030" y="207659"/>
                                <a:pt x="1208304" y="165083"/>
                                <a:pt x="908407" y="105103"/>
                              </a:cubicBezTo>
                              <a:cubicBezTo>
                                <a:pt x="853333" y="94088"/>
                                <a:pt x="796296" y="98096"/>
                                <a:pt x="740241" y="94593"/>
                              </a:cubicBezTo>
                              <a:cubicBezTo>
                                <a:pt x="712213" y="101600"/>
                                <a:pt x="682626" y="104034"/>
                                <a:pt x="656158" y="115614"/>
                              </a:cubicBezTo>
                              <a:cubicBezTo>
                                <a:pt x="590135" y="144499"/>
                                <a:pt x="559074" y="174375"/>
                                <a:pt x="519524" y="231228"/>
                              </a:cubicBezTo>
                              <a:cubicBezTo>
                                <a:pt x="479013" y="289462"/>
                                <a:pt x="403910" y="409903"/>
                                <a:pt x="403910" y="409903"/>
                              </a:cubicBezTo>
                              <a:cubicBezTo>
                                <a:pt x="356050" y="591771"/>
                                <a:pt x="282460" y="737509"/>
                                <a:pt x="435441" y="924910"/>
                              </a:cubicBezTo>
                              <a:cubicBezTo>
                                <a:pt x="517892" y="1025913"/>
                                <a:pt x="660175" y="1057184"/>
                                <a:pt x="771772" y="1124607"/>
                              </a:cubicBezTo>
                              <a:cubicBezTo>
                                <a:pt x="1004249" y="1265062"/>
                                <a:pt x="864091" y="1211863"/>
                                <a:pt x="1118614" y="1271752"/>
                              </a:cubicBezTo>
                              <a:cubicBezTo>
                                <a:pt x="1258752" y="1268248"/>
                                <a:pt x="1408872" y="1313303"/>
                                <a:pt x="1539027" y="1261241"/>
                              </a:cubicBezTo>
                              <a:cubicBezTo>
                                <a:pt x="1584334" y="1243118"/>
                                <a:pt x="1510686" y="1166975"/>
                                <a:pt x="1486476" y="1124607"/>
                              </a:cubicBezTo>
                              <a:cubicBezTo>
                                <a:pt x="1454144" y="1068025"/>
                                <a:pt x="1420761" y="1008867"/>
                                <a:pt x="1370862" y="966952"/>
                              </a:cubicBezTo>
                              <a:cubicBezTo>
                                <a:pt x="1286342" y="895956"/>
                                <a:pt x="1155403" y="895351"/>
                                <a:pt x="1055551" y="882869"/>
                              </a:cubicBezTo>
                              <a:cubicBezTo>
                                <a:pt x="988986" y="893379"/>
                                <a:pt x="915602" y="883228"/>
                                <a:pt x="855855" y="914400"/>
                              </a:cubicBezTo>
                              <a:cubicBezTo>
                                <a:pt x="794857" y="946225"/>
                                <a:pt x="803475" y="1195079"/>
                                <a:pt x="803303" y="1198179"/>
                              </a:cubicBezTo>
                              <a:cubicBezTo>
                                <a:pt x="813813" y="1278758"/>
                                <a:pt x="809137" y="1362825"/>
                                <a:pt x="834834" y="1439917"/>
                              </a:cubicBezTo>
                              <a:cubicBezTo>
                                <a:pt x="849022" y="1482481"/>
                                <a:pt x="885384" y="1515213"/>
                                <a:pt x="918917" y="1545021"/>
                              </a:cubicBezTo>
                              <a:cubicBezTo>
                                <a:pt x="1141782" y="1743124"/>
                                <a:pt x="1119360" y="1692315"/>
                                <a:pt x="1433924" y="1755228"/>
                              </a:cubicBezTo>
                              <a:cubicBezTo>
                                <a:pt x="1496986" y="1744718"/>
                                <a:pt x="1566429" y="1753270"/>
                                <a:pt x="1623110" y="1723697"/>
                              </a:cubicBezTo>
                              <a:cubicBezTo>
                                <a:pt x="1655090" y="1707012"/>
                                <a:pt x="1662053" y="1662508"/>
                                <a:pt x="1675662" y="1629103"/>
                              </a:cubicBezTo>
                              <a:cubicBezTo>
                                <a:pt x="1700742" y="1567543"/>
                                <a:pt x="1717703" y="1502979"/>
                                <a:pt x="1738724" y="1439917"/>
                              </a:cubicBezTo>
                              <a:cubicBezTo>
                                <a:pt x="1742227" y="1418896"/>
                                <a:pt x="1747388" y="1398085"/>
                                <a:pt x="1749234" y="1376855"/>
                              </a:cubicBezTo>
                              <a:cubicBezTo>
                                <a:pt x="1770922" y="1127443"/>
                                <a:pt x="1771094" y="974231"/>
                                <a:pt x="1633620" y="704193"/>
                              </a:cubicBezTo>
                              <a:cubicBezTo>
                                <a:pt x="1605187" y="648343"/>
                                <a:pt x="1524739" y="640436"/>
                                <a:pt x="1465455" y="620110"/>
                              </a:cubicBezTo>
                              <a:cubicBezTo>
                                <a:pt x="1389686" y="594132"/>
                                <a:pt x="1279139" y="579981"/>
                                <a:pt x="1192186" y="567559"/>
                              </a:cubicBezTo>
                              <a:cubicBezTo>
                                <a:pt x="1125620" y="574566"/>
                                <a:pt x="1057937" y="574555"/>
                                <a:pt x="992489" y="588579"/>
                              </a:cubicBezTo>
                              <a:cubicBezTo>
                                <a:pt x="958750" y="595809"/>
                                <a:pt x="927758" y="613333"/>
                                <a:pt x="897896" y="630621"/>
                              </a:cubicBezTo>
                              <a:cubicBezTo>
                                <a:pt x="794859" y="690274"/>
                                <a:pt x="803716" y="700865"/>
                                <a:pt x="719220" y="767255"/>
                              </a:cubicBezTo>
                              <a:cubicBezTo>
                                <a:pt x="695522" y="785875"/>
                                <a:pt x="669346" y="801187"/>
                                <a:pt x="645648" y="819807"/>
                              </a:cubicBezTo>
                              <a:cubicBezTo>
                                <a:pt x="620250" y="839763"/>
                                <a:pt x="600029" y="866685"/>
                                <a:pt x="572076" y="882869"/>
                              </a:cubicBezTo>
                              <a:cubicBezTo>
                                <a:pt x="459811" y="947864"/>
                                <a:pt x="388583" y="944982"/>
                                <a:pt x="256765" y="966952"/>
                              </a:cubicBezTo>
                              <a:cubicBezTo>
                                <a:pt x="179689" y="865352"/>
                                <a:pt x="69893" y="781717"/>
                                <a:pt x="25538" y="662152"/>
                              </a:cubicBezTo>
                              <a:cubicBezTo>
                                <a:pt x="-26431" y="522061"/>
                                <a:pt x="9484" y="286186"/>
                                <a:pt x="57069" y="136635"/>
                              </a:cubicBezTo>
                              <a:cubicBezTo>
                                <a:pt x="63263" y="117168"/>
                                <a:pt x="69472" y="91256"/>
                                <a:pt x="88600" y="84083"/>
                              </a:cubicBezTo>
                              <a:cubicBezTo>
                                <a:pt x="131371" y="68044"/>
                                <a:pt x="179689" y="77076"/>
                                <a:pt x="225234" y="73572"/>
                              </a:cubicBezTo>
                              <a:cubicBezTo>
                                <a:pt x="288296" y="112110"/>
                                <a:pt x="374841" y="126772"/>
                                <a:pt x="414420" y="189186"/>
                              </a:cubicBezTo>
                              <a:cubicBezTo>
                                <a:pt x="503048" y="328946"/>
                                <a:pt x="500525" y="542915"/>
                                <a:pt x="509014" y="704193"/>
                              </a:cubicBezTo>
                              <a:cubicBezTo>
                                <a:pt x="491497" y="784772"/>
                                <a:pt x="479730" y="866820"/>
                                <a:pt x="456462" y="945931"/>
                              </a:cubicBezTo>
                              <a:cubicBezTo>
                                <a:pt x="378885" y="1209690"/>
                                <a:pt x="340691" y="1207497"/>
                                <a:pt x="298807" y="1450428"/>
                              </a:cubicBezTo>
                              <a:cubicBezTo>
                                <a:pt x="293450" y="1481501"/>
                                <a:pt x="298807" y="1513490"/>
                                <a:pt x="298807" y="154502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9386A661-36A3-4097-BCDE-BA40DE21F925}"/>
                    </a:ext>
                  </a:extLst>
                </p:cNvPr>
                <p:cNvSpPr/>
                <p:nvPr/>
              </p:nvSpPr>
              <p:spPr>
                <a:xfrm>
                  <a:off x="1925238" y="4471621"/>
                  <a:ext cx="1759846" cy="1755228"/>
                </a:xfrm>
                <a:custGeom>
                  <a:avLst/>
                  <a:gdLst>
                    <a:gd name="connsiteX0" fmla="*/ 445951 w 1759846"/>
                    <a:gd name="connsiteY0" fmla="*/ 0 h 1755228"/>
                    <a:gd name="connsiteX1" fmla="*/ 1066062 w 1759846"/>
                    <a:gd name="connsiteY1" fmla="*/ 725214 h 1755228"/>
                    <a:gd name="connsiteX2" fmla="*/ 1433924 w 1759846"/>
                    <a:gd name="connsiteY2" fmla="*/ 714703 h 1755228"/>
                    <a:gd name="connsiteX3" fmla="*/ 1444434 w 1759846"/>
                    <a:gd name="connsiteY3" fmla="*/ 536028 h 1755228"/>
                    <a:gd name="connsiteX4" fmla="*/ 908407 w 1759846"/>
                    <a:gd name="connsiteY4" fmla="*/ 105103 h 1755228"/>
                    <a:gd name="connsiteX5" fmla="*/ 740241 w 1759846"/>
                    <a:gd name="connsiteY5" fmla="*/ 94593 h 1755228"/>
                    <a:gd name="connsiteX6" fmla="*/ 656158 w 1759846"/>
                    <a:gd name="connsiteY6" fmla="*/ 115614 h 1755228"/>
                    <a:gd name="connsiteX7" fmla="*/ 519524 w 1759846"/>
                    <a:gd name="connsiteY7" fmla="*/ 231228 h 1755228"/>
                    <a:gd name="connsiteX8" fmla="*/ 403910 w 1759846"/>
                    <a:gd name="connsiteY8" fmla="*/ 409903 h 1755228"/>
                    <a:gd name="connsiteX9" fmla="*/ 435441 w 1759846"/>
                    <a:gd name="connsiteY9" fmla="*/ 924910 h 1755228"/>
                    <a:gd name="connsiteX10" fmla="*/ 771772 w 1759846"/>
                    <a:gd name="connsiteY10" fmla="*/ 1124607 h 1755228"/>
                    <a:gd name="connsiteX11" fmla="*/ 1118614 w 1759846"/>
                    <a:gd name="connsiteY11" fmla="*/ 1271752 h 1755228"/>
                    <a:gd name="connsiteX12" fmla="*/ 1539027 w 1759846"/>
                    <a:gd name="connsiteY12" fmla="*/ 1261241 h 1755228"/>
                    <a:gd name="connsiteX13" fmla="*/ 1486476 w 1759846"/>
                    <a:gd name="connsiteY13" fmla="*/ 1124607 h 1755228"/>
                    <a:gd name="connsiteX14" fmla="*/ 1370862 w 1759846"/>
                    <a:gd name="connsiteY14" fmla="*/ 966952 h 1755228"/>
                    <a:gd name="connsiteX15" fmla="*/ 1055551 w 1759846"/>
                    <a:gd name="connsiteY15" fmla="*/ 882869 h 1755228"/>
                    <a:gd name="connsiteX16" fmla="*/ 855855 w 1759846"/>
                    <a:gd name="connsiteY16" fmla="*/ 914400 h 1755228"/>
                    <a:gd name="connsiteX17" fmla="*/ 803303 w 1759846"/>
                    <a:gd name="connsiteY17" fmla="*/ 1198179 h 1755228"/>
                    <a:gd name="connsiteX18" fmla="*/ 834834 w 1759846"/>
                    <a:gd name="connsiteY18" fmla="*/ 1439917 h 1755228"/>
                    <a:gd name="connsiteX19" fmla="*/ 918917 w 1759846"/>
                    <a:gd name="connsiteY19" fmla="*/ 1545021 h 1755228"/>
                    <a:gd name="connsiteX20" fmla="*/ 1433924 w 1759846"/>
                    <a:gd name="connsiteY20" fmla="*/ 1755228 h 1755228"/>
                    <a:gd name="connsiteX21" fmla="*/ 1623110 w 1759846"/>
                    <a:gd name="connsiteY21" fmla="*/ 1723697 h 1755228"/>
                    <a:gd name="connsiteX22" fmla="*/ 1675662 w 1759846"/>
                    <a:gd name="connsiteY22" fmla="*/ 1629103 h 1755228"/>
                    <a:gd name="connsiteX23" fmla="*/ 1738724 w 1759846"/>
                    <a:gd name="connsiteY23" fmla="*/ 1439917 h 1755228"/>
                    <a:gd name="connsiteX24" fmla="*/ 1749234 w 1759846"/>
                    <a:gd name="connsiteY24" fmla="*/ 1376855 h 1755228"/>
                    <a:gd name="connsiteX25" fmla="*/ 1633620 w 1759846"/>
                    <a:gd name="connsiteY25" fmla="*/ 704193 h 1755228"/>
                    <a:gd name="connsiteX26" fmla="*/ 1465455 w 1759846"/>
                    <a:gd name="connsiteY26" fmla="*/ 620110 h 1755228"/>
                    <a:gd name="connsiteX27" fmla="*/ 1192186 w 1759846"/>
                    <a:gd name="connsiteY27" fmla="*/ 567559 h 1755228"/>
                    <a:gd name="connsiteX28" fmla="*/ 992489 w 1759846"/>
                    <a:gd name="connsiteY28" fmla="*/ 588579 h 1755228"/>
                    <a:gd name="connsiteX29" fmla="*/ 897896 w 1759846"/>
                    <a:gd name="connsiteY29" fmla="*/ 630621 h 1755228"/>
                    <a:gd name="connsiteX30" fmla="*/ 719220 w 1759846"/>
                    <a:gd name="connsiteY30" fmla="*/ 767255 h 1755228"/>
                    <a:gd name="connsiteX31" fmla="*/ 645648 w 1759846"/>
                    <a:gd name="connsiteY31" fmla="*/ 819807 h 1755228"/>
                    <a:gd name="connsiteX32" fmla="*/ 572076 w 1759846"/>
                    <a:gd name="connsiteY32" fmla="*/ 882869 h 1755228"/>
                    <a:gd name="connsiteX33" fmla="*/ 256765 w 1759846"/>
                    <a:gd name="connsiteY33" fmla="*/ 966952 h 1755228"/>
                    <a:gd name="connsiteX34" fmla="*/ 25538 w 1759846"/>
                    <a:gd name="connsiteY34" fmla="*/ 662152 h 1755228"/>
                    <a:gd name="connsiteX35" fmla="*/ 57069 w 1759846"/>
                    <a:gd name="connsiteY35" fmla="*/ 136635 h 1755228"/>
                    <a:gd name="connsiteX36" fmla="*/ 88600 w 1759846"/>
                    <a:gd name="connsiteY36" fmla="*/ 84083 h 1755228"/>
                    <a:gd name="connsiteX37" fmla="*/ 225234 w 1759846"/>
                    <a:gd name="connsiteY37" fmla="*/ 73572 h 1755228"/>
                    <a:gd name="connsiteX38" fmla="*/ 414420 w 1759846"/>
                    <a:gd name="connsiteY38" fmla="*/ 189186 h 1755228"/>
                    <a:gd name="connsiteX39" fmla="*/ 509014 w 1759846"/>
                    <a:gd name="connsiteY39" fmla="*/ 704193 h 1755228"/>
                    <a:gd name="connsiteX40" fmla="*/ 456462 w 1759846"/>
                    <a:gd name="connsiteY40" fmla="*/ 945931 h 1755228"/>
                    <a:gd name="connsiteX41" fmla="*/ 298807 w 1759846"/>
                    <a:gd name="connsiteY41" fmla="*/ 1450428 h 1755228"/>
                    <a:gd name="connsiteX42" fmla="*/ 298807 w 1759846"/>
                    <a:gd name="connsiteY42" fmla="*/ 1545021 h 1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59846" h="1755228" extrusionOk="0">
                      <a:moveTo>
                        <a:pt x="445951" y="0"/>
                      </a:moveTo>
                      <a:cubicBezTo>
                        <a:pt x="604012" y="224877"/>
                        <a:pt x="707855" y="730550"/>
                        <a:pt x="1066062" y="725214"/>
                      </a:cubicBezTo>
                      <a:cubicBezTo>
                        <a:pt x="1196923" y="726938"/>
                        <a:pt x="1275148" y="719357"/>
                        <a:pt x="1433924" y="714703"/>
                      </a:cubicBezTo>
                      <a:cubicBezTo>
                        <a:pt x="1436418" y="656130"/>
                        <a:pt x="1469222" y="601946"/>
                        <a:pt x="1444434" y="536028"/>
                      </a:cubicBezTo>
                      <a:cubicBezTo>
                        <a:pt x="1266284" y="201780"/>
                        <a:pt x="1219150" y="170265"/>
                        <a:pt x="908407" y="105103"/>
                      </a:cubicBezTo>
                      <a:cubicBezTo>
                        <a:pt x="859944" y="94872"/>
                        <a:pt x="801635" y="87109"/>
                        <a:pt x="740241" y="94593"/>
                      </a:cubicBezTo>
                      <a:cubicBezTo>
                        <a:pt x="707144" y="100824"/>
                        <a:pt x="681787" y="104824"/>
                        <a:pt x="656158" y="115614"/>
                      </a:cubicBezTo>
                      <a:cubicBezTo>
                        <a:pt x="589501" y="138450"/>
                        <a:pt x="554634" y="180545"/>
                        <a:pt x="519524" y="231228"/>
                      </a:cubicBezTo>
                      <a:cubicBezTo>
                        <a:pt x="479013" y="289462"/>
                        <a:pt x="403910" y="409903"/>
                        <a:pt x="403910" y="409903"/>
                      </a:cubicBezTo>
                      <a:cubicBezTo>
                        <a:pt x="313755" y="584930"/>
                        <a:pt x="306710" y="757341"/>
                        <a:pt x="435441" y="924910"/>
                      </a:cubicBezTo>
                      <a:cubicBezTo>
                        <a:pt x="531545" y="1046237"/>
                        <a:pt x="663602" y="1092675"/>
                        <a:pt x="771772" y="1124607"/>
                      </a:cubicBezTo>
                      <a:cubicBezTo>
                        <a:pt x="1025972" y="1298522"/>
                        <a:pt x="878720" y="1229782"/>
                        <a:pt x="1118614" y="1271752"/>
                      </a:cubicBezTo>
                      <a:cubicBezTo>
                        <a:pt x="1266580" y="1261395"/>
                        <a:pt x="1412111" y="1298066"/>
                        <a:pt x="1539027" y="1261241"/>
                      </a:cubicBezTo>
                      <a:cubicBezTo>
                        <a:pt x="1579500" y="1243912"/>
                        <a:pt x="1502887" y="1161594"/>
                        <a:pt x="1486476" y="1124607"/>
                      </a:cubicBezTo>
                      <a:cubicBezTo>
                        <a:pt x="1449854" y="1067720"/>
                        <a:pt x="1416885" y="1000967"/>
                        <a:pt x="1370862" y="966952"/>
                      </a:cubicBezTo>
                      <a:cubicBezTo>
                        <a:pt x="1287812" y="876070"/>
                        <a:pt x="1138692" y="905108"/>
                        <a:pt x="1055551" y="882869"/>
                      </a:cubicBezTo>
                      <a:cubicBezTo>
                        <a:pt x="981971" y="905922"/>
                        <a:pt x="930704" y="894450"/>
                        <a:pt x="855855" y="914400"/>
                      </a:cubicBezTo>
                      <a:cubicBezTo>
                        <a:pt x="794819" y="947131"/>
                        <a:pt x="804136" y="1194687"/>
                        <a:pt x="803303" y="1198179"/>
                      </a:cubicBezTo>
                      <a:cubicBezTo>
                        <a:pt x="809231" y="1286032"/>
                        <a:pt x="801324" y="1363242"/>
                        <a:pt x="834834" y="1439917"/>
                      </a:cubicBezTo>
                      <a:cubicBezTo>
                        <a:pt x="851281" y="1486954"/>
                        <a:pt x="883174" y="1516378"/>
                        <a:pt x="918917" y="1545021"/>
                      </a:cubicBezTo>
                      <a:cubicBezTo>
                        <a:pt x="1144501" y="1727574"/>
                        <a:pt x="1113834" y="1692002"/>
                        <a:pt x="1433924" y="1755228"/>
                      </a:cubicBezTo>
                      <a:cubicBezTo>
                        <a:pt x="1502634" y="1749581"/>
                        <a:pt x="1563132" y="1763227"/>
                        <a:pt x="1623110" y="1723697"/>
                      </a:cubicBezTo>
                      <a:cubicBezTo>
                        <a:pt x="1652301" y="1712611"/>
                        <a:pt x="1657805" y="1656871"/>
                        <a:pt x="1675662" y="1629103"/>
                      </a:cubicBezTo>
                      <a:cubicBezTo>
                        <a:pt x="1716186" y="1572382"/>
                        <a:pt x="1717081" y="1490077"/>
                        <a:pt x="1738724" y="1439917"/>
                      </a:cubicBezTo>
                      <a:cubicBezTo>
                        <a:pt x="1742609" y="1419137"/>
                        <a:pt x="1741965" y="1399275"/>
                        <a:pt x="1749234" y="1376855"/>
                      </a:cubicBezTo>
                      <a:cubicBezTo>
                        <a:pt x="1766248" y="1142013"/>
                        <a:pt x="1769935" y="970582"/>
                        <a:pt x="1633620" y="704193"/>
                      </a:cubicBezTo>
                      <a:cubicBezTo>
                        <a:pt x="1617616" y="639007"/>
                        <a:pt x="1530586" y="630285"/>
                        <a:pt x="1465455" y="620110"/>
                      </a:cubicBezTo>
                      <a:cubicBezTo>
                        <a:pt x="1369721" y="586479"/>
                        <a:pt x="1292678" y="566667"/>
                        <a:pt x="1192186" y="567559"/>
                      </a:cubicBezTo>
                      <a:cubicBezTo>
                        <a:pt x="1114978" y="580533"/>
                        <a:pt x="1063318" y="589134"/>
                        <a:pt x="992489" y="588579"/>
                      </a:cubicBezTo>
                      <a:cubicBezTo>
                        <a:pt x="962942" y="594977"/>
                        <a:pt x="925817" y="620597"/>
                        <a:pt x="897896" y="630621"/>
                      </a:cubicBezTo>
                      <a:cubicBezTo>
                        <a:pt x="798275" y="691254"/>
                        <a:pt x="803308" y="699535"/>
                        <a:pt x="719220" y="767255"/>
                      </a:cubicBezTo>
                      <a:cubicBezTo>
                        <a:pt x="700222" y="786024"/>
                        <a:pt x="671289" y="803201"/>
                        <a:pt x="645648" y="819807"/>
                      </a:cubicBezTo>
                      <a:cubicBezTo>
                        <a:pt x="625872" y="845146"/>
                        <a:pt x="601725" y="870830"/>
                        <a:pt x="572076" y="882869"/>
                      </a:cubicBezTo>
                      <a:cubicBezTo>
                        <a:pt x="473781" y="961684"/>
                        <a:pt x="380270" y="933866"/>
                        <a:pt x="256765" y="966952"/>
                      </a:cubicBezTo>
                      <a:cubicBezTo>
                        <a:pt x="153331" y="891518"/>
                        <a:pt x="96845" y="787766"/>
                        <a:pt x="25538" y="662152"/>
                      </a:cubicBezTo>
                      <a:cubicBezTo>
                        <a:pt x="-16678" y="511646"/>
                        <a:pt x="2536" y="273775"/>
                        <a:pt x="57069" y="136635"/>
                      </a:cubicBezTo>
                      <a:cubicBezTo>
                        <a:pt x="57753" y="119729"/>
                        <a:pt x="69812" y="96353"/>
                        <a:pt x="88600" y="84083"/>
                      </a:cubicBezTo>
                      <a:cubicBezTo>
                        <a:pt x="126955" y="62992"/>
                        <a:pt x="182316" y="74233"/>
                        <a:pt x="225234" y="73572"/>
                      </a:cubicBezTo>
                      <a:cubicBezTo>
                        <a:pt x="297221" y="123083"/>
                        <a:pt x="391058" y="129552"/>
                        <a:pt x="414420" y="189186"/>
                      </a:cubicBezTo>
                      <a:cubicBezTo>
                        <a:pt x="485807" y="335254"/>
                        <a:pt x="499387" y="503809"/>
                        <a:pt x="509014" y="704193"/>
                      </a:cubicBezTo>
                      <a:cubicBezTo>
                        <a:pt x="493624" y="763268"/>
                        <a:pt x="482938" y="857337"/>
                        <a:pt x="456462" y="945931"/>
                      </a:cubicBezTo>
                      <a:cubicBezTo>
                        <a:pt x="368900" y="1210470"/>
                        <a:pt x="342919" y="1204029"/>
                        <a:pt x="298807" y="1450428"/>
                      </a:cubicBezTo>
                      <a:cubicBezTo>
                        <a:pt x="294559" y="1480628"/>
                        <a:pt x="302872" y="1513175"/>
                        <a:pt x="298807" y="1545021"/>
                      </a:cubicBezTo>
                    </a:path>
                  </a:pathLst>
                </a:custGeom>
                <a:noFill/>
                <a:ln w="12700">
                  <a:solidFill>
                    <a:schemeClr val="accent1">
                      <a:lumMod val="75000"/>
                    </a:schemeClr>
                  </a:solidFill>
                  <a:extLst>
                    <a:ext uri="{C807C97D-BFC1-408E-A445-0C87EB9F89A2}">
                      <ask:lineSketchStyleProps xmlns:ask="http://schemas.microsoft.com/office/drawing/2018/sketchyshapes" sd="1219033472">
                        <a:custGeom>
                          <a:avLst/>
                          <a:gdLst>
                            <a:gd name="connsiteX0" fmla="*/ 445951 w 1759846"/>
                            <a:gd name="connsiteY0" fmla="*/ 0 h 1755228"/>
                            <a:gd name="connsiteX1" fmla="*/ 1066062 w 1759846"/>
                            <a:gd name="connsiteY1" fmla="*/ 725214 h 1755228"/>
                            <a:gd name="connsiteX2" fmla="*/ 1433924 w 1759846"/>
                            <a:gd name="connsiteY2" fmla="*/ 714703 h 1755228"/>
                            <a:gd name="connsiteX3" fmla="*/ 1444434 w 1759846"/>
                            <a:gd name="connsiteY3" fmla="*/ 536028 h 1755228"/>
                            <a:gd name="connsiteX4" fmla="*/ 908407 w 1759846"/>
                            <a:gd name="connsiteY4" fmla="*/ 105103 h 1755228"/>
                            <a:gd name="connsiteX5" fmla="*/ 740241 w 1759846"/>
                            <a:gd name="connsiteY5" fmla="*/ 94593 h 1755228"/>
                            <a:gd name="connsiteX6" fmla="*/ 656158 w 1759846"/>
                            <a:gd name="connsiteY6" fmla="*/ 115614 h 1755228"/>
                            <a:gd name="connsiteX7" fmla="*/ 519524 w 1759846"/>
                            <a:gd name="connsiteY7" fmla="*/ 231228 h 1755228"/>
                            <a:gd name="connsiteX8" fmla="*/ 403910 w 1759846"/>
                            <a:gd name="connsiteY8" fmla="*/ 409903 h 1755228"/>
                            <a:gd name="connsiteX9" fmla="*/ 435441 w 1759846"/>
                            <a:gd name="connsiteY9" fmla="*/ 924910 h 1755228"/>
                            <a:gd name="connsiteX10" fmla="*/ 771772 w 1759846"/>
                            <a:gd name="connsiteY10" fmla="*/ 1124607 h 1755228"/>
                            <a:gd name="connsiteX11" fmla="*/ 1118614 w 1759846"/>
                            <a:gd name="connsiteY11" fmla="*/ 1271752 h 1755228"/>
                            <a:gd name="connsiteX12" fmla="*/ 1539027 w 1759846"/>
                            <a:gd name="connsiteY12" fmla="*/ 1261241 h 1755228"/>
                            <a:gd name="connsiteX13" fmla="*/ 1486476 w 1759846"/>
                            <a:gd name="connsiteY13" fmla="*/ 1124607 h 1755228"/>
                            <a:gd name="connsiteX14" fmla="*/ 1370862 w 1759846"/>
                            <a:gd name="connsiteY14" fmla="*/ 966952 h 1755228"/>
                            <a:gd name="connsiteX15" fmla="*/ 1055551 w 1759846"/>
                            <a:gd name="connsiteY15" fmla="*/ 882869 h 1755228"/>
                            <a:gd name="connsiteX16" fmla="*/ 855855 w 1759846"/>
                            <a:gd name="connsiteY16" fmla="*/ 914400 h 1755228"/>
                            <a:gd name="connsiteX17" fmla="*/ 803303 w 1759846"/>
                            <a:gd name="connsiteY17" fmla="*/ 1198179 h 1755228"/>
                            <a:gd name="connsiteX18" fmla="*/ 834834 w 1759846"/>
                            <a:gd name="connsiteY18" fmla="*/ 1439917 h 1755228"/>
                            <a:gd name="connsiteX19" fmla="*/ 918917 w 1759846"/>
                            <a:gd name="connsiteY19" fmla="*/ 1545021 h 1755228"/>
                            <a:gd name="connsiteX20" fmla="*/ 1433924 w 1759846"/>
                            <a:gd name="connsiteY20" fmla="*/ 1755228 h 1755228"/>
                            <a:gd name="connsiteX21" fmla="*/ 1623110 w 1759846"/>
                            <a:gd name="connsiteY21" fmla="*/ 1723697 h 1755228"/>
                            <a:gd name="connsiteX22" fmla="*/ 1675662 w 1759846"/>
                            <a:gd name="connsiteY22" fmla="*/ 1629103 h 1755228"/>
                            <a:gd name="connsiteX23" fmla="*/ 1738724 w 1759846"/>
                            <a:gd name="connsiteY23" fmla="*/ 1439917 h 1755228"/>
                            <a:gd name="connsiteX24" fmla="*/ 1749234 w 1759846"/>
                            <a:gd name="connsiteY24" fmla="*/ 1376855 h 1755228"/>
                            <a:gd name="connsiteX25" fmla="*/ 1633620 w 1759846"/>
                            <a:gd name="connsiteY25" fmla="*/ 704193 h 1755228"/>
                            <a:gd name="connsiteX26" fmla="*/ 1465455 w 1759846"/>
                            <a:gd name="connsiteY26" fmla="*/ 620110 h 1755228"/>
                            <a:gd name="connsiteX27" fmla="*/ 1192186 w 1759846"/>
                            <a:gd name="connsiteY27" fmla="*/ 567559 h 1755228"/>
                            <a:gd name="connsiteX28" fmla="*/ 992489 w 1759846"/>
                            <a:gd name="connsiteY28" fmla="*/ 588579 h 1755228"/>
                            <a:gd name="connsiteX29" fmla="*/ 897896 w 1759846"/>
                            <a:gd name="connsiteY29" fmla="*/ 630621 h 1755228"/>
                            <a:gd name="connsiteX30" fmla="*/ 719220 w 1759846"/>
                            <a:gd name="connsiteY30" fmla="*/ 767255 h 1755228"/>
                            <a:gd name="connsiteX31" fmla="*/ 645648 w 1759846"/>
                            <a:gd name="connsiteY31" fmla="*/ 819807 h 1755228"/>
                            <a:gd name="connsiteX32" fmla="*/ 572076 w 1759846"/>
                            <a:gd name="connsiteY32" fmla="*/ 882869 h 1755228"/>
                            <a:gd name="connsiteX33" fmla="*/ 256765 w 1759846"/>
                            <a:gd name="connsiteY33" fmla="*/ 966952 h 1755228"/>
                            <a:gd name="connsiteX34" fmla="*/ 25538 w 1759846"/>
                            <a:gd name="connsiteY34" fmla="*/ 662152 h 1755228"/>
                            <a:gd name="connsiteX35" fmla="*/ 57069 w 1759846"/>
                            <a:gd name="connsiteY35" fmla="*/ 136635 h 1755228"/>
                            <a:gd name="connsiteX36" fmla="*/ 88600 w 1759846"/>
                            <a:gd name="connsiteY36" fmla="*/ 84083 h 1755228"/>
                            <a:gd name="connsiteX37" fmla="*/ 225234 w 1759846"/>
                            <a:gd name="connsiteY37" fmla="*/ 73572 h 1755228"/>
                            <a:gd name="connsiteX38" fmla="*/ 414420 w 1759846"/>
                            <a:gd name="connsiteY38" fmla="*/ 189186 h 1755228"/>
                            <a:gd name="connsiteX39" fmla="*/ 509014 w 1759846"/>
                            <a:gd name="connsiteY39" fmla="*/ 704193 h 1755228"/>
                            <a:gd name="connsiteX40" fmla="*/ 456462 w 1759846"/>
                            <a:gd name="connsiteY40" fmla="*/ 945931 h 1755228"/>
                            <a:gd name="connsiteX41" fmla="*/ 298807 w 1759846"/>
                            <a:gd name="connsiteY41" fmla="*/ 1450428 h 1755228"/>
                            <a:gd name="connsiteX42" fmla="*/ 298807 w 1759846"/>
                            <a:gd name="connsiteY42" fmla="*/ 1545021 h 1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59846" h="1755228">
                              <a:moveTo>
                                <a:pt x="445951" y="0"/>
                              </a:moveTo>
                              <a:cubicBezTo>
                                <a:pt x="623731" y="237040"/>
                                <a:pt x="722073" y="725214"/>
                                <a:pt x="1066062" y="725214"/>
                              </a:cubicBezTo>
                              <a:cubicBezTo>
                                <a:pt x="1188733" y="725214"/>
                                <a:pt x="1311303" y="718207"/>
                                <a:pt x="1433924" y="714703"/>
                              </a:cubicBezTo>
                              <a:cubicBezTo>
                                <a:pt x="1437427" y="655145"/>
                                <a:pt x="1471531" y="589181"/>
                                <a:pt x="1444434" y="536028"/>
                              </a:cubicBezTo>
                              <a:cubicBezTo>
                                <a:pt x="1277030" y="207659"/>
                                <a:pt x="1208304" y="165083"/>
                                <a:pt x="908407" y="105103"/>
                              </a:cubicBezTo>
                              <a:cubicBezTo>
                                <a:pt x="853333" y="94088"/>
                                <a:pt x="796296" y="98096"/>
                                <a:pt x="740241" y="94593"/>
                              </a:cubicBezTo>
                              <a:cubicBezTo>
                                <a:pt x="712213" y="101600"/>
                                <a:pt x="682626" y="104034"/>
                                <a:pt x="656158" y="115614"/>
                              </a:cubicBezTo>
                              <a:cubicBezTo>
                                <a:pt x="590135" y="144499"/>
                                <a:pt x="559074" y="174375"/>
                                <a:pt x="519524" y="231228"/>
                              </a:cubicBezTo>
                              <a:cubicBezTo>
                                <a:pt x="479013" y="289462"/>
                                <a:pt x="403910" y="409903"/>
                                <a:pt x="403910" y="409903"/>
                              </a:cubicBezTo>
                              <a:cubicBezTo>
                                <a:pt x="356050" y="591771"/>
                                <a:pt x="282460" y="737509"/>
                                <a:pt x="435441" y="924910"/>
                              </a:cubicBezTo>
                              <a:cubicBezTo>
                                <a:pt x="517892" y="1025913"/>
                                <a:pt x="660175" y="1057184"/>
                                <a:pt x="771772" y="1124607"/>
                              </a:cubicBezTo>
                              <a:cubicBezTo>
                                <a:pt x="1004249" y="1265062"/>
                                <a:pt x="864091" y="1211863"/>
                                <a:pt x="1118614" y="1271752"/>
                              </a:cubicBezTo>
                              <a:cubicBezTo>
                                <a:pt x="1258752" y="1268248"/>
                                <a:pt x="1408872" y="1313303"/>
                                <a:pt x="1539027" y="1261241"/>
                              </a:cubicBezTo>
                              <a:cubicBezTo>
                                <a:pt x="1584334" y="1243118"/>
                                <a:pt x="1510686" y="1166975"/>
                                <a:pt x="1486476" y="1124607"/>
                              </a:cubicBezTo>
                              <a:cubicBezTo>
                                <a:pt x="1454144" y="1068025"/>
                                <a:pt x="1420761" y="1008867"/>
                                <a:pt x="1370862" y="966952"/>
                              </a:cubicBezTo>
                              <a:cubicBezTo>
                                <a:pt x="1286342" y="895956"/>
                                <a:pt x="1155403" y="895351"/>
                                <a:pt x="1055551" y="882869"/>
                              </a:cubicBezTo>
                              <a:cubicBezTo>
                                <a:pt x="988986" y="893379"/>
                                <a:pt x="915602" y="883228"/>
                                <a:pt x="855855" y="914400"/>
                              </a:cubicBezTo>
                              <a:cubicBezTo>
                                <a:pt x="794857" y="946225"/>
                                <a:pt x="803475" y="1195079"/>
                                <a:pt x="803303" y="1198179"/>
                              </a:cubicBezTo>
                              <a:cubicBezTo>
                                <a:pt x="813813" y="1278758"/>
                                <a:pt x="809137" y="1362825"/>
                                <a:pt x="834834" y="1439917"/>
                              </a:cubicBezTo>
                              <a:cubicBezTo>
                                <a:pt x="849022" y="1482481"/>
                                <a:pt x="885384" y="1515213"/>
                                <a:pt x="918917" y="1545021"/>
                              </a:cubicBezTo>
                              <a:cubicBezTo>
                                <a:pt x="1141782" y="1743124"/>
                                <a:pt x="1119360" y="1692315"/>
                                <a:pt x="1433924" y="1755228"/>
                              </a:cubicBezTo>
                              <a:cubicBezTo>
                                <a:pt x="1496986" y="1744718"/>
                                <a:pt x="1566429" y="1753270"/>
                                <a:pt x="1623110" y="1723697"/>
                              </a:cubicBezTo>
                              <a:cubicBezTo>
                                <a:pt x="1655090" y="1707012"/>
                                <a:pt x="1662053" y="1662508"/>
                                <a:pt x="1675662" y="1629103"/>
                              </a:cubicBezTo>
                              <a:cubicBezTo>
                                <a:pt x="1700742" y="1567543"/>
                                <a:pt x="1717703" y="1502979"/>
                                <a:pt x="1738724" y="1439917"/>
                              </a:cubicBezTo>
                              <a:cubicBezTo>
                                <a:pt x="1742227" y="1418896"/>
                                <a:pt x="1747388" y="1398085"/>
                                <a:pt x="1749234" y="1376855"/>
                              </a:cubicBezTo>
                              <a:cubicBezTo>
                                <a:pt x="1770922" y="1127443"/>
                                <a:pt x="1771094" y="974231"/>
                                <a:pt x="1633620" y="704193"/>
                              </a:cubicBezTo>
                              <a:cubicBezTo>
                                <a:pt x="1605187" y="648343"/>
                                <a:pt x="1524739" y="640436"/>
                                <a:pt x="1465455" y="620110"/>
                              </a:cubicBezTo>
                              <a:cubicBezTo>
                                <a:pt x="1389686" y="594132"/>
                                <a:pt x="1279139" y="579981"/>
                                <a:pt x="1192186" y="567559"/>
                              </a:cubicBezTo>
                              <a:cubicBezTo>
                                <a:pt x="1125620" y="574566"/>
                                <a:pt x="1057937" y="574555"/>
                                <a:pt x="992489" y="588579"/>
                              </a:cubicBezTo>
                              <a:cubicBezTo>
                                <a:pt x="958750" y="595809"/>
                                <a:pt x="927758" y="613333"/>
                                <a:pt x="897896" y="630621"/>
                              </a:cubicBezTo>
                              <a:cubicBezTo>
                                <a:pt x="794859" y="690274"/>
                                <a:pt x="803716" y="700865"/>
                                <a:pt x="719220" y="767255"/>
                              </a:cubicBezTo>
                              <a:cubicBezTo>
                                <a:pt x="695522" y="785875"/>
                                <a:pt x="669346" y="801187"/>
                                <a:pt x="645648" y="819807"/>
                              </a:cubicBezTo>
                              <a:cubicBezTo>
                                <a:pt x="620250" y="839763"/>
                                <a:pt x="600029" y="866685"/>
                                <a:pt x="572076" y="882869"/>
                              </a:cubicBezTo>
                              <a:cubicBezTo>
                                <a:pt x="459811" y="947864"/>
                                <a:pt x="388583" y="944982"/>
                                <a:pt x="256765" y="966952"/>
                              </a:cubicBezTo>
                              <a:cubicBezTo>
                                <a:pt x="179689" y="865352"/>
                                <a:pt x="69893" y="781717"/>
                                <a:pt x="25538" y="662152"/>
                              </a:cubicBezTo>
                              <a:cubicBezTo>
                                <a:pt x="-26431" y="522061"/>
                                <a:pt x="9484" y="286186"/>
                                <a:pt x="57069" y="136635"/>
                              </a:cubicBezTo>
                              <a:cubicBezTo>
                                <a:pt x="63263" y="117168"/>
                                <a:pt x="69472" y="91256"/>
                                <a:pt x="88600" y="84083"/>
                              </a:cubicBezTo>
                              <a:cubicBezTo>
                                <a:pt x="131371" y="68044"/>
                                <a:pt x="179689" y="77076"/>
                                <a:pt x="225234" y="73572"/>
                              </a:cubicBezTo>
                              <a:cubicBezTo>
                                <a:pt x="288296" y="112110"/>
                                <a:pt x="374841" y="126772"/>
                                <a:pt x="414420" y="189186"/>
                              </a:cubicBezTo>
                              <a:cubicBezTo>
                                <a:pt x="503048" y="328946"/>
                                <a:pt x="500525" y="542915"/>
                                <a:pt x="509014" y="704193"/>
                              </a:cubicBezTo>
                              <a:cubicBezTo>
                                <a:pt x="491497" y="784772"/>
                                <a:pt x="479730" y="866820"/>
                                <a:pt x="456462" y="945931"/>
                              </a:cubicBezTo>
                              <a:cubicBezTo>
                                <a:pt x="378885" y="1209690"/>
                                <a:pt x="340691" y="1207497"/>
                                <a:pt x="298807" y="1450428"/>
                              </a:cubicBezTo>
                              <a:cubicBezTo>
                                <a:pt x="293450" y="1481501"/>
                                <a:pt x="298807" y="1513490"/>
                                <a:pt x="298807" y="154502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8F986E89-0685-49DD-82CC-3388F8A344DB}"/>
                  </a:ext>
                </a:extLst>
              </p:cNvPr>
              <p:cNvGrpSpPr/>
              <p:nvPr/>
            </p:nvGrpSpPr>
            <p:grpSpPr>
              <a:xfrm>
                <a:off x="1701924" y="4363968"/>
                <a:ext cx="2972028" cy="1469804"/>
                <a:chOff x="1701924" y="4363968"/>
                <a:chExt cx="2972028" cy="1469804"/>
              </a:xfrm>
            </p:grpSpPr>
            <p:sp>
              <p:nvSpPr>
                <p:cNvPr id="56" name="Oval 55">
                  <a:extLst>
                    <a:ext uri="{FF2B5EF4-FFF2-40B4-BE49-F238E27FC236}">
                      <a16:creationId xmlns:a16="http://schemas.microsoft.com/office/drawing/2014/main" id="{26CA4E3E-82F3-44C5-A845-289768EEC322}"/>
                    </a:ext>
                  </a:extLst>
                </p:cNvPr>
                <p:cNvSpPr/>
                <p:nvPr/>
              </p:nvSpPr>
              <p:spPr>
                <a:xfrm>
                  <a:off x="3385842" y="4739335"/>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3378" y="35140"/>
                        <a:pt x="29922" y="7150"/>
                        <a:pt x="68318" y="0"/>
                      </a:cubicBezTo>
                      <a:cubicBezTo>
                        <a:pt x="110391" y="3553"/>
                        <a:pt x="132235" y="23828"/>
                        <a:pt x="136636" y="66747"/>
                      </a:cubicBezTo>
                      <a:cubicBezTo>
                        <a:pt x="140126" y="104497"/>
                        <a:pt x="99403" y="138891"/>
                        <a:pt x="68318" y="133494"/>
                      </a:cubicBezTo>
                      <a:cubicBezTo>
                        <a:pt x="37509" y="131873"/>
                        <a:pt x="509" y="109096"/>
                        <a:pt x="0" y="66747"/>
                      </a:cubicBezTo>
                      <a:close/>
                    </a:path>
                    <a:path w="136635" h="133494" stroke="0" extrusionOk="0">
                      <a:moveTo>
                        <a:pt x="0" y="66747"/>
                      </a:moveTo>
                      <a:cubicBezTo>
                        <a:pt x="7439" y="21410"/>
                        <a:pt x="34854" y="-3660"/>
                        <a:pt x="68318" y="0"/>
                      </a:cubicBezTo>
                      <a:cubicBezTo>
                        <a:pt x="105335" y="6838"/>
                        <a:pt x="138527" y="30634"/>
                        <a:pt x="136636" y="66747"/>
                      </a:cubicBezTo>
                      <a:cubicBezTo>
                        <a:pt x="135232" y="105289"/>
                        <a:pt x="103543" y="132671"/>
                        <a:pt x="68318" y="133494"/>
                      </a:cubicBezTo>
                      <a:cubicBezTo>
                        <a:pt x="26080" y="133104"/>
                        <a:pt x="-606" y="9409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1223256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5D53A4A-5EEF-4F9B-B272-3D13D2352358}"/>
                    </a:ext>
                  </a:extLst>
                </p:cNvPr>
                <p:cNvSpPr/>
                <p:nvPr/>
              </p:nvSpPr>
              <p:spPr>
                <a:xfrm>
                  <a:off x="2930547" y="4473733"/>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964" y="31717"/>
                        <a:pt x="29621" y="4396"/>
                        <a:pt x="68318" y="0"/>
                      </a:cubicBezTo>
                      <a:cubicBezTo>
                        <a:pt x="108397" y="-617"/>
                        <a:pt x="132746" y="33888"/>
                        <a:pt x="136636" y="66747"/>
                      </a:cubicBezTo>
                      <a:cubicBezTo>
                        <a:pt x="143402" y="110956"/>
                        <a:pt x="100563" y="136864"/>
                        <a:pt x="68318" y="133494"/>
                      </a:cubicBezTo>
                      <a:cubicBezTo>
                        <a:pt x="27193" y="135370"/>
                        <a:pt x="7435" y="106794"/>
                        <a:pt x="0" y="66747"/>
                      </a:cubicBezTo>
                      <a:close/>
                    </a:path>
                    <a:path w="136635" h="133494" stroke="0" extrusionOk="0">
                      <a:moveTo>
                        <a:pt x="0" y="66747"/>
                      </a:moveTo>
                      <a:cubicBezTo>
                        <a:pt x="-1478" y="21345"/>
                        <a:pt x="39305" y="5887"/>
                        <a:pt x="68318" y="0"/>
                      </a:cubicBezTo>
                      <a:cubicBezTo>
                        <a:pt x="112456" y="6795"/>
                        <a:pt x="144875" y="29913"/>
                        <a:pt x="136636" y="66747"/>
                      </a:cubicBezTo>
                      <a:cubicBezTo>
                        <a:pt x="136048" y="102151"/>
                        <a:pt x="103443" y="130544"/>
                        <a:pt x="68318" y="133494"/>
                      </a:cubicBezTo>
                      <a:cubicBezTo>
                        <a:pt x="27177" y="124916"/>
                        <a:pt x="5547" y="104289"/>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21D1E24-C2E8-46ED-9A90-771CF7484D12}"/>
                    </a:ext>
                  </a:extLst>
                </p:cNvPr>
                <p:cNvSpPr/>
                <p:nvPr/>
              </p:nvSpPr>
              <p:spPr>
                <a:xfrm>
                  <a:off x="3040121" y="4843572"/>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4385" y="31485"/>
                        <a:pt x="21971" y="4317"/>
                        <a:pt x="68318" y="0"/>
                      </a:cubicBezTo>
                      <a:cubicBezTo>
                        <a:pt x="110065" y="-7379"/>
                        <a:pt x="139391" y="35501"/>
                        <a:pt x="136636" y="66747"/>
                      </a:cubicBezTo>
                      <a:cubicBezTo>
                        <a:pt x="137932" y="96819"/>
                        <a:pt x="104376" y="129277"/>
                        <a:pt x="68318" y="133494"/>
                      </a:cubicBezTo>
                      <a:cubicBezTo>
                        <a:pt x="29601" y="132600"/>
                        <a:pt x="679" y="108009"/>
                        <a:pt x="0" y="66747"/>
                      </a:cubicBezTo>
                      <a:close/>
                    </a:path>
                    <a:path w="136635" h="133494" stroke="0" extrusionOk="0">
                      <a:moveTo>
                        <a:pt x="0" y="66747"/>
                      </a:moveTo>
                      <a:cubicBezTo>
                        <a:pt x="-3046" y="33346"/>
                        <a:pt x="26689" y="-9650"/>
                        <a:pt x="68318" y="0"/>
                      </a:cubicBezTo>
                      <a:cubicBezTo>
                        <a:pt x="103873" y="-10053"/>
                        <a:pt x="136554" y="30756"/>
                        <a:pt x="136636" y="66747"/>
                      </a:cubicBezTo>
                      <a:cubicBezTo>
                        <a:pt x="134479" y="100972"/>
                        <a:pt x="105762" y="143642"/>
                        <a:pt x="68318" y="133494"/>
                      </a:cubicBezTo>
                      <a:cubicBezTo>
                        <a:pt x="30691" y="130763"/>
                        <a:pt x="-1401" y="103194"/>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197443524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E490540-2E5C-4AB5-93E5-C25CC039FFC7}"/>
                    </a:ext>
                  </a:extLst>
                </p:cNvPr>
                <p:cNvSpPr/>
                <p:nvPr/>
              </p:nvSpPr>
              <p:spPr>
                <a:xfrm>
                  <a:off x="2770299" y="4727604"/>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5491" y="39249"/>
                        <a:pt x="27341" y="7234"/>
                        <a:pt x="68318" y="0"/>
                      </a:cubicBezTo>
                      <a:cubicBezTo>
                        <a:pt x="111336" y="6495"/>
                        <a:pt x="138110" y="31059"/>
                        <a:pt x="136636" y="66747"/>
                      </a:cubicBezTo>
                      <a:cubicBezTo>
                        <a:pt x="140437" y="93113"/>
                        <a:pt x="105249" y="141318"/>
                        <a:pt x="68318" y="133494"/>
                      </a:cubicBezTo>
                      <a:cubicBezTo>
                        <a:pt x="27241" y="133412"/>
                        <a:pt x="-3056" y="101817"/>
                        <a:pt x="0" y="66747"/>
                      </a:cubicBezTo>
                      <a:close/>
                    </a:path>
                    <a:path w="136635" h="133494" stroke="0" extrusionOk="0">
                      <a:moveTo>
                        <a:pt x="0" y="66747"/>
                      </a:moveTo>
                      <a:cubicBezTo>
                        <a:pt x="5937" y="31783"/>
                        <a:pt x="37278" y="8673"/>
                        <a:pt x="68318" y="0"/>
                      </a:cubicBezTo>
                      <a:cubicBezTo>
                        <a:pt x="100783" y="4975"/>
                        <a:pt x="146407" y="24927"/>
                        <a:pt x="136636" y="66747"/>
                      </a:cubicBezTo>
                      <a:cubicBezTo>
                        <a:pt x="135092" y="100875"/>
                        <a:pt x="99386" y="139875"/>
                        <a:pt x="68318" y="133494"/>
                      </a:cubicBezTo>
                      <a:cubicBezTo>
                        <a:pt x="30511" y="132179"/>
                        <a:pt x="7718" y="108567"/>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C5A3B5D-15CE-4206-8B85-988616B7CDF4}"/>
                    </a:ext>
                  </a:extLst>
                </p:cNvPr>
                <p:cNvSpPr/>
                <p:nvPr/>
              </p:nvSpPr>
              <p:spPr>
                <a:xfrm>
                  <a:off x="2528358" y="5213016"/>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980667F-74C7-4492-A32B-59CCC3189DC4}"/>
                    </a:ext>
                  </a:extLst>
                </p:cNvPr>
                <p:cNvSpPr/>
                <p:nvPr/>
              </p:nvSpPr>
              <p:spPr>
                <a:xfrm>
                  <a:off x="3379076" y="5238704"/>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3378" y="35140"/>
                        <a:pt x="29922" y="7150"/>
                        <a:pt x="68318" y="0"/>
                      </a:cubicBezTo>
                      <a:cubicBezTo>
                        <a:pt x="110391" y="3553"/>
                        <a:pt x="132235" y="23828"/>
                        <a:pt x="136636" y="66747"/>
                      </a:cubicBezTo>
                      <a:cubicBezTo>
                        <a:pt x="140126" y="104497"/>
                        <a:pt x="99403" y="138891"/>
                        <a:pt x="68318" y="133494"/>
                      </a:cubicBezTo>
                      <a:cubicBezTo>
                        <a:pt x="37509" y="131873"/>
                        <a:pt x="509" y="109096"/>
                        <a:pt x="0" y="66747"/>
                      </a:cubicBezTo>
                      <a:close/>
                    </a:path>
                    <a:path w="136635" h="133494" stroke="0" extrusionOk="0">
                      <a:moveTo>
                        <a:pt x="0" y="66747"/>
                      </a:moveTo>
                      <a:cubicBezTo>
                        <a:pt x="7439" y="21410"/>
                        <a:pt x="34854" y="-3660"/>
                        <a:pt x="68318" y="0"/>
                      </a:cubicBezTo>
                      <a:cubicBezTo>
                        <a:pt x="105335" y="6838"/>
                        <a:pt x="138527" y="30634"/>
                        <a:pt x="136636" y="66747"/>
                      </a:cubicBezTo>
                      <a:cubicBezTo>
                        <a:pt x="135232" y="105289"/>
                        <a:pt x="103543" y="132671"/>
                        <a:pt x="68318" y="133494"/>
                      </a:cubicBezTo>
                      <a:cubicBezTo>
                        <a:pt x="26080" y="133104"/>
                        <a:pt x="-606" y="9409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1223256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5185167-6DC8-4BA5-A822-625FD006FD81}"/>
                    </a:ext>
                  </a:extLst>
                </p:cNvPr>
                <p:cNvSpPr/>
                <p:nvPr/>
              </p:nvSpPr>
              <p:spPr>
                <a:xfrm>
                  <a:off x="3061818" y="5457851"/>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964" y="31717"/>
                        <a:pt x="29621" y="4396"/>
                        <a:pt x="68318" y="0"/>
                      </a:cubicBezTo>
                      <a:cubicBezTo>
                        <a:pt x="108397" y="-617"/>
                        <a:pt x="132746" y="33888"/>
                        <a:pt x="136636" y="66747"/>
                      </a:cubicBezTo>
                      <a:cubicBezTo>
                        <a:pt x="143402" y="110956"/>
                        <a:pt x="100563" y="136864"/>
                        <a:pt x="68318" y="133494"/>
                      </a:cubicBezTo>
                      <a:cubicBezTo>
                        <a:pt x="27193" y="135370"/>
                        <a:pt x="7435" y="106794"/>
                        <a:pt x="0" y="66747"/>
                      </a:cubicBezTo>
                      <a:close/>
                    </a:path>
                    <a:path w="136635" h="133494" stroke="0" extrusionOk="0">
                      <a:moveTo>
                        <a:pt x="0" y="66747"/>
                      </a:moveTo>
                      <a:cubicBezTo>
                        <a:pt x="-1478" y="21345"/>
                        <a:pt x="39305" y="5887"/>
                        <a:pt x="68318" y="0"/>
                      </a:cubicBezTo>
                      <a:cubicBezTo>
                        <a:pt x="112456" y="6795"/>
                        <a:pt x="144875" y="29913"/>
                        <a:pt x="136636" y="66747"/>
                      </a:cubicBezTo>
                      <a:cubicBezTo>
                        <a:pt x="136048" y="102151"/>
                        <a:pt x="103443" y="130544"/>
                        <a:pt x="68318" y="133494"/>
                      </a:cubicBezTo>
                      <a:cubicBezTo>
                        <a:pt x="27177" y="124916"/>
                        <a:pt x="5547" y="104289"/>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3DBDE8A-6FE6-4A35-939A-56E630C5F9F3}"/>
                    </a:ext>
                  </a:extLst>
                </p:cNvPr>
                <p:cNvSpPr/>
                <p:nvPr/>
              </p:nvSpPr>
              <p:spPr>
                <a:xfrm>
                  <a:off x="3433462" y="5591345"/>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4385" y="31485"/>
                        <a:pt x="21971" y="4317"/>
                        <a:pt x="68318" y="0"/>
                      </a:cubicBezTo>
                      <a:cubicBezTo>
                        <a:pt x="110065" y="-7379"/>
                        <a:pt x="139391" y="35501"/>
                        <a:pt x="136636" y="66747"/>
                      </a:cubicBezTo>
                      <a:cubicBezTo>
                        <a:pt x="137932" y="96819"/>
                        <a:pt x="104376" y="129277"/>
                        <a:pt x="68318" y="133494"/>
                      </a:cubicBezTo>
                      <a:cubicBezTo>
                        <a:pt x="29601" y="132600"/>
                        <a:pt x="679" y="108009"/>
                        <a:pt x="0" y="66747"/>
                      </a:cubicBezTo>
                      <a:close/>
                    </a:path>
                    <a:path w="136635" h="133494" stroke="0" extrusionOk="0">
                      <a:moveTo>
                        <a:pt x="0" y="66747"/>
                      </a:moveTo>
                      <a:cubicBezTo>
                        <a:pt x="-3046" y="33346"/>
                        <a:pt x="26689" y="-9650"/>
                        <a:pt x="68318" y="0"/>
                      </a:cubicBezTo>
                      <a:cubicBezTo>
                        <a:pt x="103873" y="-10053"/>
                        <a:pt x="136554" y="30756"/>
                        <a:pt x="136636" y="66747"/>
                      </a:cubicBezTo>
                      <a:cubicBezTo>
                        <a:pt x="134479" y="100972"/>
                        <a:pt x="105762" y="143642"/>
                        <a:pt x="68318" y="133494"/>
                      </a:cubicBezTo>
                      <a:cubicBezTo>
                        <a:pt x="30691" y="130763"/>
                        <a:pt x="-1401" y="103194"/>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197443524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12A159F-386E-4DD7-84A9-9E991BECEC58}"/>
                    </a:ext>
                  </a:extLst>
                </p:cNvPr>
                <p:cNvSpPr/>
                <p:nvPr/>
              </p:nvSpPr>
              <p:spPr>
                <a:xfrm>
                  <a:off x="3164438" y="5700278"/>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5491" y="39249"/>
                        <a:pt x="27341" y="7234"/>
                        <a:pt x="68318" y="0"/>
                      </a:cubicBezTo>
                      <a:cubicBezTo>
                        <a:pt x="111336" y="6495"/>
                        <a:pt x="138110" y="31059"/>
                        <a:pt x="136636" y="66747"/>
                      </a:cubicBezTo>
                      <a:cubicBezTo>
                        <a:pt x="140437" y="93113"/>
                        <a:pt x="105249" y="141318"/>
                        <a:pt x="68318" y="133494"/>
                      </a:cubicBezTo>
                      <a:cubicBezTo>
                        <a:pt x="27241" y="133412"/>
                        <a:pt x="-3056" y="101817"/>
                        <a:pt x="0" y="66747"/>
                      </a:cubicBezTo>
                      <a:close/>
                    </a:path>
                    <a:path w="136635" h="133494" stroke="0" extrusionOk="0">
                      <a:moveTo>
                        <a:pt x="0" y="66747"/>
                      </a:moveTo>
                      <a:cubicBezTo>
                        <a:pt x="5937" y="31783"/>
                        <a:pt x="37278" y="8673"/>
                        <a:pt x="68318" y="0"/>
                      </a:cubicBezTo>
                      <a:cubicBezTo>
                        <a:pt x="100783" y="4975"/>
                        <a:pt x="146407" y="24927"/>
                        <a:pt x="136636" y="66747"/>
                      </a:cubicBezTo>
                      <a:cubicBezTo>
                        <a:pt x="135092" y="100875"/>
                        <a:pt x="99386" y="139875"/>
                        <a:pt x="68318" y="133494"/>
                      </a:cubicBezTo>
                      <a:cubicBezTo>
                        <a:pt x="30511" y="132179"/>
                        <a:pt x="7718" y="108567"/>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AA050F1-6FA1-4B87-B434-A534B246DD7E}"/>
                    </a:ext>
                  </a:extLst>
                </p:cNvPr>
                <p:cNvSpPr/>
                <p:nvPr/>
              </p:nvSpPr>
              <p:spPr>
                <a:xfrm>
                  <a:off x="2456553" y="5692155"/>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E1FEB5E-7F17-4D42-9982-5D999D4F401D}"/>
                    </a:ext>
                  </a:extLst>
                </p:cNvPr>
                <p:cNvSpPr/>
                <p:nvPr/>
              </p:nvSpPr>
              <p:spPr>
                <a:xfrm>
                  <a:off x="2019182" y="4532407"/>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3378" y="35140"/>
                        <a:pt x="29922" y="7150"/>
                        <a:pt x="68318" y="0"/>
                      </a:cubicBezTo>
                      <a:cubicBezTo>
                        <a:pt x="110391" y="3553"/>
                        <a:pt x="132235" y="23828"/>
                        <a:pt x="136636" y="66747"/>
                      </a:cubicBezTo>
                      <a:cubicBezTo>
                        <a:pt x="140126" y="104497"/>
                        <a:pt x="99403" y="138891"/>
                        <a:pt x="68318" y="133494"/>
                      </a:cubicBezTo>
                      <a:cubicBezTo>
                        <a:pt x="37509" y="131873"/>
                        <a:pt x="509" y="109096"/>
                        <a:pt x="0" y="66747"/>
                      </a:cubicBezTo>
                      <a:close/>
                    </a:path>
                    <a:path w="136635" h="133494" stroke="0" extrusionOk="0">
                      <a:moveTo>
                        <a:pt x="0" y="66747"/>
                      </a:moveTo>
                      <a:cubicBezTo>
                        <a:pt x="7439" y="21410"/>
                        <a:pt x="34854" y="-3660"/>
                        <a:pt x="68318" y="0"/>
                      </a:cubicBezTo>
                      <a:cubicBezTo>
                        <a:pt x="105335" y="6838"/>
                        <a:pt x="138527" y="30634"/>
                        <a:pt x="136636" y="66747"/>
                      </a:cubicBezTo>
                      <a:cubicBezTo>
                        <a:pt x="135232" y="105289"/>
                        <a:pt x="103543" y="132671"/>
                        <a:pt x="68318" y="133494"/>
                      </a:cubicBezTo>
                      <a:cubicBezTo>
                        <a:pt x="26080" y="133104"/>
                        <a:pt x="-606" y="9409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1223256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D912B3B-1FED-4327-B1AD-BAF22F7C7B5C}"/>
                    </a:ext>
                  </a:extLst>
                </p:cNvPr>
                <p:cNvSpPr/>
                <p:nvPr/>
              </p:nvSpPr>
              <p:spPr>
                <a:xfrm>
                  <a:off x="1701924" y="4751554"/>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964" y="31717"/>
                        <a:pt x="29621" y="4396"/>
                        <a:pt x="68318" y="0"/>
                      </a:cubicBezTo>
                      <a:cubicBezTo>
                        <a:pt x="108397" y="-617"/>
                        <a:pt x="132746" y="33888"/>
                        <a:pt x="136636" y="66747"/>
                      </a:cubicBezTo>
                      <a:cubicBezTo>
                        <a:pt x="143402" y="110956"/>
                        <a:pt x="100563" y="136864"/>
                        <a:pt x="68318" y="133494"/>
                      </a:cubicBezTo>
                      <a:cubicBezTo>
                        <a:pt x="27193" y="135370"/>
                        <a:pt x="7435" y="106794"/>
                        <a:pt x="0" y="66747"/>
                      </a:cubicBezTo>
                      <a:close/>
                    </a:path>
                    <a:path w="136635" h="133494" stroke="0" extrusionOk="0">
                      <a:moveTo>
                        <a:pt x="0" y="66747"/>
                      </a:moveTo>
                      <a:cubicBezTo>
                        <a:pt x="-1478" y="21345"/>
                        <a:pt x="39305" y="5887"/>
                        <a:pt x="68318" y="0"/>
                      </a:cubicBezTo>
                      <a:cubicBezTo>
                        <a:pt x="112456" y="6795"/>
                        <a:pt x="144875" y="29913"/>
                        <a:pt x="136636" y="66747"/>
                      </a:cubicBezTo>
                      <a:cubicBezTo>
                        <a:pt x="136048" y="102151"/>
                        <a:pt x="103443" y="130544"/>
                        <a:pt x="68318" y="133494"/>
                      </a:cubicBezTo>
                      <a:cubicBezTo>
                        <a:pt x="27177" y="124916"/>
                        <a:pt x="5547" y="104289"/>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5F7DC0B-13BD-4BC5-B03F-44EB91408E72}"/>
                    </a:ext>
                  </a:extLst>
                </p:cNvPr>
                <p:cNvSpPr/>
                <p:nvPr/>
              </p:nvSpPr>
              <p:spPr>
                <a:xfrm>
                  <a:off x="2073568" y="4885048"/>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4385" y="31485"/>
                        <a:pt x="21971" y="4317"/>
                        <a:pt x="68318" y="0"/>
                      </a:cubicBezTo>
                      <a:cubicBezTo>
                        <a:pt x="110065" y="-7379"/>
                        <a:pt x="139391" y="35501"/>
                        <a:pt x="136636" y="66747"/>
                      </a:cubicBezTo>
                      <a:cubicBezTo>
                        <a:pt x="137932" y="96819"/>
                        <a:pt x="104376" y="129277"/>
                        <a:pt x="68318" y="133494"/>
                      </a:cubicBezTo>
                      <a:cubicBezTo>
                        <a:pt x="29601" y="132600"/>
                        <a:pt x="679" y="108009"/>
                        <a:pt x="0" y="66747"/>
                      </a:cubicBezTo>
                      <a:close/>
                    </a:path>
                    <a:path w="136635" h="133494" stroke="0" extrusionOk="0">
                      <a:moveTo>
                        <a:pt x="0" y="66747"/>
                      </a:moveTo>
                      <a:cubicBezTo>
                        <a:pt x="-3046" y="33346"/>
                        <a:pt x="26689" y="-9650"/>
                        <a:pt x="68318" y="0"/>
                      </a:cubicBezTo>
                      <a:cubicBezTo>
                        <a:pt x="103873" y="-10053"/>
                        <a:pt x="136554" y="30756"/>
                        <a:pt x="136636" y="66747"/>
                      </a:cubicBezTo>
                      <a:cubicBezTo>
                        <a:pt x="134479" y="100972"/>
                        <a:pt x="105762" y="143642"/>
                        <a:pt x="68318" y="133494"/>
                      </a:cubicBezTo>
                      <a:cubicBezTo>
                        <a:pt x="30691" y="130763"/>
                        <a:pt x="-1401" y="103194"/>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197443524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A30171-5BDF-4996-85CA-54C49E14AA2E}"/>
                    </a:ext>
                  </a:extLst>
                </p:cNvPr>
                <p:cNvSpPr/>
                <p:nvPr/>
              </p:nvSpPr>
              <p:spPr>
                <a:xfrm>
                  <a:off x="1804544" y="4993981"/>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5491" y="39249"/>
                        <a:pt x="27341" y="7234"/>
                        <a:pt x="68318" y="0"/>
                      </a:cubicBezTo>
                      <a:cubicBezTo>
                        <a:pt x="111336" y="6495"/>
                        <a:pt x="138110" y="31059"/>
                        <a:pt x="136636" y="66747"/>
                      </a:cubicBezTo>
                      <a:cubicBezTo>
                        <a:pt x="140437" y="93113"/>
                        <a:pt x="105249" y="141318"/>
                        <a:pt x="68318" y="133494"/>
                      </a:cubicBezTo>
                      <a:cubicBezTo>
                        <a:pt x="27241" y="133412"/>
                        <a:pt x="-3056" y="101817"/>
                        <a:pt x="0" y="66747"/>
                      </a:cubicBezTo>
                      <a:close/>
                    </a:path>
                    <a:path w="136635" h="133494" stroke="0" extrusionOk="0">
                      <a:moveTo>
                        <a:pt x="0" y="66747"/>
                      </a:moveTo>
                      <a:cubicBezTo>
                        <a:pt x="5937" y="31783"/>
                        <a:pt x="37278" y="8673"/>
                        <a:pt x="68318" y="0"/>
                      </a:cubicBezTo>
                      <a:cubicBezTo>
                        <a:pt x="100783" y="4975"/>
                        <a:pt x="146407" y="24927"/>
                        <a:pt x="136636" y="66747"/>
                      </a:cubicBezTo>
                      <a:cubicBezTo>
                        <a:pt x="135092" y="100875"/>
                        <a:pt x="99386" y="139875"/>
                        <a:pt x="68318" y="133494"/>
                      </a:cubicBezTo>
                      <a:cubicBezTo>
                        <a:pt x="30511" y="132179"/>
                        <a:pt x="7718" y="108567"/>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CC3104D-9BC6-4037-96FD-8F792DDA0FB6}"/>
                    </a:ext>
                  </a:extLst>
                </p:cNvPr>
                <p:cNvSpPr/>
                <p:nvPr/>
              </p:nvSpPr>
              <p:spPr>
                <a:xfrm>
                  <a:off x="2157766" y="4363968"/>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F0FD3401-EED1-4C69-A5D6-BFC5BF9009E9}"/>
                    </a:ext>
                  </a:extLst>
                </p:cNvPr>
                <p:cNvCxnSpPr>
                  <a:cxnSpLocks/>
                </p:cNvCxnSpPr>
                <p:nvPr/>
              </p:nvCxnSpPr>
              <p:spPr>
                <a:xfrm>
                  <a:off x="4204877" y="5372198"/>
                  <a:ext cx="4690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3" name="Double Bracket 142">
              <a:extLst>
                <a:ext uri="{FF2B5EF4-FFF2-40B4-BE49-F238E27FC236}">
                  <a16:creationId xmlns:a16="http://schemas.microsoft.com/office/drawing/2014/main" id="{7A04086E-9B54-4C9D-AD3B-94B15A758348}"/>
                </a:ext>
              </a:extLst>
            </p:cNvPr>
            <p:cNvSpPr/>
            <p:nvPr/>
          </p:nvSpPr>
          <p:spPr>
            <a:xfrm>
              <a:off x="1457026" y="3631637"/>
              <a:ext cx="2640487" cy="2284156"/>
            </a:xfrm>
            <a:prstGeom prst="bracketPair">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4" name="Oval 143">
            <a:extLst>
              <a:ext uri="{FF2B5EF4-FFF2-40B4-BE49-F238E27FC236}">
                <a16:creationId xmlns:a16="http://schemas.microsoft.com/office/drawing/2014/main" id="{20754F0F-C8FC-4EAC-834B-D3348B002EC5}"/>
              </a:ext>
            </a:extLst>
          </p:cNvPr>
          <p:cNvSpPr/>
          <p:nvPr/>
        </p:nvSpPr>
        <p:spPr>
          <a:xfrm>
            <a:off x="5521041" y="6256830"/>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6FC8843B-C6B4-48E5-97AC-D5D0199ACFF5}"/>
              </a:ext>
            </a:extLst>
          </p:cNvPr>
          <p:cNvSpPr txBox="1"/>
          <p:nvPr/>
        </p:nvSpPr>
        <p:spPr>
          <a:xfrm>
            <a:off x="3186106" y="6144831"/>
            <a:ext cx="2334935" cy="369332"/>
          </a:xfrm>
          <a:prstGeom prst="rect">
            <a:avLst/>
          </a:prstGeom>
          <a:noFill/>
        </p:spPr>
        <p:txBody>
          <a:bodyPr wrap="none" rtlCol="0">
            <a:spAutoFit/>
          </a:bodyPr>
          <a:lstStyle/>
          <a:p>
            <a:r>
              <a:rPr lang="en-US" dirty="0"/>
              <a:t>Denaturant: Guanidine</a:t>
            </a:r>
          </a:p>
        </p:txBody>
      </p:sp>
      <p:grpSp>
        <p:nvGrpSpPr>
          <p:cNvPr id="167" name="Group 166">
            <a:extLst>
              <a:ext uri="{FF2B5EF4-FFF2-40B4-BE49-F238E27FC236}">
                <a16:creationId xmlns:a16="http://schemas.microsoft.com/office/drawing/2014/main" id="{65EA5130-98E4-4BE8-9950-D50137F5181C}"/>
              </a:ext>
            </a:extLst>
          </p:cNvPr>
          <p:cNvGrpSpPr/>
          <p:nvPr/>
        </p:nvGrpSpPr>
        <p:grpSpPr>
          <a:xfrm>
            <a:off x="4993652" y="3187577"/>
            <a:ext cx="2640487" cy="2813193"/>
            <a:chOff x="4668763" y="3202780"/>
            <a:chExt cx="2640487" cy="2813193"/>
          </a:xfrm>
        </p:grpSpPr>
        <p:sp>
          <p:nvSpPr>
            <p:cNvPr id="72" name="TextBox 71">
              <a:extLst>
                <a:ext uri="{FF2B5EF4-FFF2-40B4-BE49-F238E27FC236}">
                  <a16:creationId xmlns:a16="http://schemas.microsoft.com/office/drawing/2014/main" id="{6F456910-7A32-4460-B33E-6DCA6F331DB2}"/>
                </a:ext>
              </a:extLst>
            </p:cNvPr>
            <p:cNvSpPr txBox="1"/>
            <p:nvPr/>
          </p:nvSpPr>
          <p:spPr>
            <a:xfrm>
              <a:off x="4914169" y="3202780"/>
              <a:ext cx="2247783" cy="646331"/>
            </a:xfrm>
            <a:prstGeom prst="rect">
              <a:avLst/>
            </a:prstGeom>
            <a:noFill/>
          </p:spPr>
          <p:txBody>
            <a:bodyPr wrap="square" rtlCol="0">
              <a:spAutoFit/>
            </a:bodyPr>
            <a:lstStyle/>
            <a:p>
              <a:pPr algn="ctr"/>
              <a:r>
                <a:rPr lang="en-US" b="1" dirty="0"/>
                <a:t>Step-wise remove denaturant</a:t>
              </a:r>
            </a:p>
          </p:txBody>
        </p:sp>
        <p:sp>
          <p:nvSpPr>
            <p:cNvPr id="75" name="Cylinder 74">
              <a:extLst>
                <a:ext uri="{FF2B5EF4-FFF2-40B4-BE49-F238E27FC236}">
                  <a16:creationId xmlns:a16="http://schemas.microsoft.com/office/drawing/2014/main" id="{D3D5B75A-CC45-443F-9F6D-F8E34290D757}"/>
                </a:ext>
              </a:extLst>
            </p:cNvPr>
            <p:cNvSpPr/>
            <p:nvPr/>
          </p:nvSpPr>
          <p:spPr>
            <a:xfrm rot="4136273">
              <a:off x="6542410" y="4147478"/>
              <a:ext cx="226304" cy="486518"/>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Punched Tape 75">
              <a:extLst>
                <a:ext uri="{FF2B5EF4-FFF2-40B4-BE49-F238E27FC236}">
                  <a16:creationId xmlns:a16="http://schemas.microsoft.com/office/drawing/2014/main" id="{F190D5D5-FE92-4F61-BDE9-CB044B2A88E1}"/>
                </a:ext>
              </a:extLst>
            </p:cNvPr>
            <p:cNvSpPr/>
            <p:nvPr/>
          </p:nvSpPr>
          <p:spPr>
            <a:xfrm rot="515916">
              <a:off x="5618599" y="4521272"/>
              <a:ext cx="710218" cy="221958"/>
            </a:xfrm>
            <a:prstGeom prst="flowChartPunchedTap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ylinder 76">
              <a:extLst>
                <a:ext uri="{FF2B5EF4-FFF2-40B4-BE49-F238E27FC236}">
                  <a16:creationId xmlns:a16="http://schemas.microsoft.com/office/drawing/2014/main" id="{CEEE8D68-B2E6-469C-BC24-239CA79F02C2}"/>
                </a:ext>
              </a:extLst>
            </p:cNvPr>
            <p:cNvSpPr/>
            <p:nvPr/>
          </p:nvSpPr>
          <p:spPr>
            <a:xfrm rot="19263901">
              <a:off x="5209790" y="4159515"/>
              <a:ext cx="226304" cy="486518"/>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7FFE02B-A14E-4655-91EC-E8B0495AC3F9}"/>
                </a:ext>
              </a:extLst>
            </p:cNvPr>
            <p:cNvSpPr/>
            <p:nvPr/>
          </p:nvSpPr>
          <p:spPr>
            <a:xfrm>
              <a:off x="5908367" y="4266466"/>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D0B4C2E-86BC-44BB-80A0-E6CDFE0A4633}"/>
                </a:ext>
              </a:extLst>
            </p:cNvPr>
            <p:cNvSpPr/>
            <p:nvPr/>
          </p:nvSpPr>
          <p:spPr>
            <a:xfrm>
              <a:off x="6587244" y="4691883"/>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onnector: Curved 81">
              <a:extLst>
                <a:ext uri="{FF2B5EF4-FFF2-40B4-BE49-F238E27FC236}">
                  <a16:creationId xmlns:a16="http://schemas.microsoft.com/office/drawing/2014/main" id="{5F1D0D7E-F748-49A9-B84B-82D5302ADE35}"/>
                </a:ext>
              </a:extLst>
            </p:cNvPr>
            <p:cNvCxnSpPr>
              <a:stCxn id="77" idx="3"/>
              <a:endCxn id="76" idx="1"/>
            </p:cNvCxnSpPr>
            <p:nvPr/>
          </p:nvCxnSpPr>
          <p:spPr>
            <a:xfrm rot="5400000" flipH="1" flipV="1">
              <a:off x="5542783" y="4512189"/>
              <a:ext cx="12837" cy="146775"/>
            </a:xfrm>
            <a:prstGeom prst="curvedConnector4">
              <a:avLst>
                <a:gd name="adj1" fmla="val -1780790"/>
                <a:gd name="adj2" fmla="val 35109"/>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7C239002-8877-47D3-BB66-8649B919FCA8}"/>
                </a:ext>
              </a:extLst>
            </p:cNvPr>
            <p:cNvCxnSpPr>
              <a:cxnSpLocks/>
              <a:stCxn id="76" idx="3"/>
              <a:endCxn id="75" idx="3"/>
            </p:cNvCxnSpPr>
            <p:nvPr/>
          </p:nvCxnSpPr>
          <p:spPr>
            <a:xfrm flipV="1">
              <a:off x="6324826" y="4478159"/>
              <a:ext cx="103729" cy="207185"/>
            </a:xfrm>
            <a:prstGeom prst="curvedConnector3">
              <a:avLst>
                <a:gd name="adj1" fmla="val 161458"/>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C7B0C5EB-4126-4254-98A6-2FFC2E5F0BD7}"/>
                </a:ext>
              </a:extLst>
            </p:cNvPr>
            <p:cNvCxnSpPr>
              <a:cxnSpLocks/>
            </p:cNvCxnSpPr>
            <p:nvPr/>
          </p:nvCxnSpPr>
          <p:spPr>
            <a:xfrm rot="10800000" flipV="1">
              <a:off x="5611325" y="5554271"/>
              <a:ext cx="656562" cy="286707"/>
            </a:xfrm>
            <a:prstGeom prst="curvedConnector3">
              <a:avLst>
                <a:gd name="adj1" fmla="val 50000"/>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B0089A5A-681E-428B-AED5-4024CD4E2FD3}"/>
                </a:ext>
              </a:extLst>
            </p:cNvPr>
            <p:cNvSpPr/>
            <p:nvPr/>
          </p:nvSpPr>
          <p:spPr>
            <a:xfrm>
              <a:off x="5579845" y="5607456"/>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B0844BD-0490-40E4-9104-AF93B03CEBEF}"/>
                </a:ext>
              </a:extLst>
            </p:cNvPr>
            <p:cNvSpPr/>
            <p:nvPr/>
          </p:nvSpPr>
          <p:spPr>
            <a:xfrm>
              <a:off x="6248496" y="5666188"/>
              <a:ext cx="136635" cy="133494"/>
            </a:xfrm>
            <a:custGeom>
              <a:avLst/>
              <a:gdLst>
                <a:gd name="connsiteX0" fmla="*/ 0 w 136635"/>
                <a:gd name="connsiteY0" fmla="*/ 66747 h 133494"/>
                <a:gd name="connsiteX1" fmla="*/ 68318 w 136635"/>
                <a:gd name="connsiteY1" fmla="*/ 0 h 133494"/>
                <a:gd name="connsiteX2" fmla="*/ 136636 w 136635"/>
                <a:gd name="connsiteY2" fmla="*/ 66747 h 133494"/>
                <a:gd name="connsiteX3" fmla="*/ 68318 w 136635"/>
                <a:gd name="connsiteY3" fmla="*/ 133494 h 133494"/>
                <a:gd name="connsiteX4" fmla="*/ 0 w 136635"/>
                <a:gd name="connsiteY4" fmla="*/ 66747 h 13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35" h="133494" fill="none" extrusionOk="0">
                  <a:moveTo>
                    <a:pt x="0" y="66747"/>
                  </a:moveTo>
                  <a:cubicBezTo>
                    <a:pt x="2697" y="21967"/>
                    <a:pt x="32725" y="-1280"/>
                    <a:pt x="68318" y="0"/>
                  </a:cubicBezTo>
                  <a:cubicBezTo>
                    <a:pt x="103949" y="1426"/>
                    <a:pt x="145069" y="36163"/>
                    <a:pt x="136636" y="66747"/>
                  </a:cubicBezTo>
                  <a:cubicBezTo>
                    <a:pt x="134939" y="111639"/>
                    <a:pt x="97309" y="129266"/>
                    <a:pt x="68318" y="133494"/>
                  </a:cubicBezTo>
                  <a:cubicBezTo>
                    <a:pt x="30175" y="124767"/>
                    <a:pt x="3454" y="105521"/>
                    <a:pt x="0" y="66747"/>
                  </a:cubicBezTo>
                  <a:close/>
                </a:path>
                <a:path w="136635" h="133494" stroke="0" extrusionOk="0">
                  <a:moveTo>
                    <a:pt x="0" y="66747"/>
                  </a:moveTo>
                  <a:cubicBezTo>
                    <a:pt x="5788" y="30603"/>
                    <a:pt x="31533" y="9727"/>
                    <a:pt x="68318" y="0"/>
                  </a:cubicBezTo>
                  <a:cubicBezTo>
                    <a:pt x="105333" y="-8859"/>
                    <a:pt x="144630" y="24688"/>
                    <a:pt x="136636" y="66747"/>
                  </a:cubicBezTo>
                  <a:cubicBezTo>
                    <a:pt x="144304" y="111567"/>
                    <a:pt x="103885" y="125387"/>
                    <a:pt x="68318" y="133494"/>
                  </a:cubicBezTo>
                  <a:cubicBezTo>
                    <a:pt x="20874" y="137582"/>
                    <a:pt x="3554" y="109840"/>
                    <a:pt x="0" y="66747"/>
                  </a:cubicBezTo>
                  <a:close/>
                </a:path>
              </a:pathLst>
            </a:custGeom>
            <a:solidFill>
              <a:schemeClr val="accent2">
                <a:lumMod val="40000"/>
                <a:lumOff val="60000"/>
              </a:schemeClr>
            </a:solidFill>
            <a:ln w="28575">
              <a:solidFill>
                <a:srgbClr val="C00000"/>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ylinder 97">
              <a:extLst>
                <a:ext uri="{FF2B5EF4-FFF2-40B4-BE49-F238E27FC236}">
                  <a16:creationId xmlns:a16="http://schemas.microsoft.com/office/drawing/2014/main" id="{8DE90F42-4700-463A-9B3A-8B050B3B5CD1}"/>
                </a:ext>
              </a:extLst>
            </p:cNvPr>
            <p:cNvSpPr/>
            <p:nvPr/>
          </p:nvSpPr>
          <p:spPr>
            <a:xfrm rot="19263901">
              <a:off x="5842278" y="5477424"/>
              <a:ext cx="226304" cy="486518"/>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ouble Bracket 123">
              <a:extLst>
                <a:ext uri="{FF2B5EF4-FFF2-40B4-BE49-F238E27FC236}">
                  <a16:creationId xmlns:a16="http://schemas.microsoft.com/office/drawing/2014/main" id="{89857D9F-5DFF-4CFC-B2FB-2DB3D024FDD1}"/>
                </a:ext>
              </a:extLst>
            </p:cNvPr>
            <p:cNvSpPr/>
            <p:nvPr/>
          </p:nvSpPr>
          <p:spPr>
            <a:xfrm>
              <a:off x="4668763" y="3731817"/>
              <a:ext cx="2640487" cy="2284156"/>
            </a:xfrm>
            <a:prstGeom prst="bracketPair">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TextBox 130">
              <a:extLst>
                <a:ext uri="{FF2B5EF4-FFF2-40B4-BE49-F238E27FC236}">
                  <a16:creationId xmlns:a16="http://schemas.microsoft.com/office/drawing/2014/main" id="{2D5D24C6-34A0-40FA-AAC1-26201C7BF74A}"/>
                </a:ext>
              </a:extLst>
            </p:cNvPr>
            <p:cNvSpPr txBox="1"/>
            <p:nvPr/>
          </p:nvSpPr>
          <p:spPr>
            <a:xfrm>
              <a:off x="4764161" y="5088553"/>
              <a:ext cx="2489015" cy="369332"/>
            </a:xfrm>
            <a:prstGeom prst="rect">
              <a:avLst/>
            </a:prstGeom>
            <a:noFill/>
          </p:spPr>
          <p:txBody>
            <a:bodyPr wrap="none" rtlCol="0">
              <a:spAutoFit/>
            </a:bodyPr>
            <a:lstStyle/>
            <a:p>
              <a:r>
                <a:rPr lang="en-US" dirty="0"/>
                <a:t>2.) Misfolded aggregates</a:t>
              </a:r>
            </a:p>
          </p:txBody>
        </p:sp>
        <p:sp>
          <p:nvSpPr>
            <p:cNvPr id="132" name="TextBox 131">
              <a:extLst>
                <a:ext uri="{FF2B5EF4-FFF2-40B4-BE49-F238E27FC236}">
                  <a16:creationId xmlns:a16="http://schemas.microsoft.com/office/drawing/2014/main" id="{41E090CA-1079-46FE-BE2E-C1ADD0EECA95}"/>
                </a:ext>
              </a:extLst>
            </p:cNvPr>
            <p:cNvSpPr txBox="1"/>
            <p:nvPr/>
          </p:nvSpPr>
          <p:spPr>
            <a:xfrm>
              <a:off x="4788368" y="3780197"/>
              <a:ext cx="2448491" cy="369332"/>
            </a:xfrm>
            <a:prstGeom prst="rect">
              <a:avLst/>
            </a:prstGeom>
            <a:noFill/>
          </p:spPr>
          <p:txBody>
            <a:bodyPr wrap="none" rtlCol="0">
              <a:spAutoFit/>
            </a:bodyPr>
            <a:lstStyle/>
            <a:p>
              <a:r>
                <a:rPr lang="en-US" dirty="0"/>
                <a:t>1.) Soluble Intermediate</a:t>
              </a:r>
            </a:p>
          </p:txBody>
        </p:sp>
        <p:cxnSp>
          <p:nvCxnSpPr>
            <p:cNvPr id="141" name="Connector: Curved 140">
              <a:extLst>
                <a:ext uri="{FF2B5EF4-FFF2-40B4-BE49-F238E27FC236}">
                  <a16:creationId xmlns:a16="http://schemas.microsoft.com/office/drawing/2014/main" id="{6EC8462D-AE35-4B98-8572-F58CB9509D12}"/>
                </a:ext>
              </a:extLst>
            </p:cNvPr>
            <p:cNvCxnSpPr>
              <a:cxnSpLocks/>
            </p:cNvCxnSpPr>
            <p:nvPr/>
          </p:nvCxnSpPr>
          <p:spPr>
            <a:xfrm rot="5400000">
              <a:off x="5658177" y="5627103"/>
              <a:ext cx="521898" cy="211664"/>
            </a:xfrm>
            <a:prstGeom prst="curvedConnector3">
              <a:avLst>
                <a:gd name="adj1" fmla="val 50000"/>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Plaque 145">
              <a:extLst>
                <a:ext uri="{FF2B5EF4-FFF2-40B4-BE49-F238E27FC236}">
                  <a16:creationId xmlns:a16="http://schemas.microsoft.com/office/drawing/2014/main" id="{383B3C49-D40B-427E-A92D-C1AE81B1E5D3}"/>
                </a:ext>
              </a:extLst>
            </p:cNvPr>
            <p:cNvSpPr/>
            <p:nvPr/>
          </p:nvSpPr>
          <p:spPr>
            <a:xfrm rot="2384039">
              <a:off x="5061339" y="4581372"/>
              <a:ext cx="217569" cy="231573"/>
            </a:xfrm>
            <a:prstGeom prst="plaque">
              <a:avLst>
                <a:gd name="adj" fmla="val 50000"/>
              </a:avLst>
            </a:prstGeom>
            <a:solidFill>
              <a:schemeClr val="accent3">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Plaque 146">
              <a:extLst>
                <a:ext uri="{FF2B5EF4-FFF2-40B4-BE49-F238E27FC236}">
                  <a16:creationId xmlns:a16="http://schemas.microsoft.com/office/drawing/2014/main" id="{9D917E80-178C-42B7-9006-237F64FB0D35}"/>
                </a:ext>
              </a:extLst>
            </p:cNvPr>
            <p:cNvSpPr/>
            <p:nvPr/>
          </p:nvSpPr>
          <p:spPr>
            <a:xfrm rot="2384039">
              <a:off x="6192458" y="4160328"/>
              <a:ext cx="217569" cy="231573"/>
            </a:xfrm>
            <a:prstGeom prst="plaque">
              <a:avLst>
                <a:gd name="adj" fmla="val 50000"/>
              </a:avLst>
            </a:prstGeom>
            <a:solidFill>
              <a:schemeClr val="accent3">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laque 147">
              <a:extLst>
                <a:ext uri="{FF2B5EF4-FFF2-40B4-BE49-F238E27FC236}">
                  <a16:creationId xmlns:a16="http://schemas.microsoft.com/office/drawing/2014/main" id="{2C15EEF1-DC48-471D-A8AD-6F41BB463D87}"/>
                </a:ext>
              </a:extLst>
            </p:cNvPr>
            <p:cNvSpPr/>
            <p:nvPr/>
          </p:nvSpPr>
          <p:spPr>
            <a:xfrm rot="2384039">
              <a:off x="5645673" y="4823559"/>
              <a:ext cx="217569" cy="231573"/>
            </a:xfrm>
            <a:prstGeom prst="plaque">
              <a:avLst>
                <a:gd name="adj" fmla="val 50000"/>
              </a:avLst>
            </a:prstGeom>
            <a:solidFill>
              <a:schemeClr val="accent3">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Plaque 148">
            <a:extLst>
              <a:ext uri="{FF2B5EF4-FFF2-40B4-BE49-F238E27FC236}">
                <a16:creationId xmlns:a16="http://schemas.microsoft.com/office/drawing/2014/main" id="{CCEFCBCB-4BFF-492B-BF01-D184DE403BC4}"/>
              </a:ext>
            </a:extLst>
          </p:cNvPr>
          <p:cNvSpPr/>
          <p:nvPr/>
        </p:nvSpPr>
        <p:spPr>
          <a:xfrm rot="2384039">
            <a:off x="8715764" y="6220204"/>
            <a:ext cx="217569" cy="231573"/>
          </a:xfrm>
          <a:prstGeom prst="plaque">
            <a:avLst>
              <a:gd name="adj" fmla="val 50000"/>
            </a:avLst>
          </a:prstGeom>
          <a:solidFill>
            <a:schemeClr val="accent3">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17BF8660-3483-4C1F-9BD0-CED1A7F37921}"/>
              </a:ext>
            </a:extLst>
          </p:cNvPr>
          <p:cNvSpPr txBox="1"/>
          <p:nvPr/>
        </p:nvSpPr>
        <p:spPr>
          <a:xfrm>
            <a:off x="5693909" y="6144831"/>
            <a:ext cx="3127908" cy="369332"/>
          </a:xfrm>
          <a:prstGeom prst="rect">
            <a:avLst/>
          </a:prstGeom>
          <a:noFill/>
        </p:spPr>
        <p:txBody>
          <a:bodyPr wrap="none" rtlCol="0">
            <a:spAutoFit/>
          </a:bodyPr>
          <a:lstStyle/>
          <a:p>
            <a:r>
              <a:rPr lang="en-US" dirty="0"/>
              <a:t>Aggregation Inhibitor: Arginine </a:t>
            </a:r>
          </a:p>
        </p:txBody>
      </p:sp>
      <p:grpSp>
        <p:nvGrpSpPr>
          <p:cNvPr id="166" name="Group 165">
            <a:extLst>
              <a:ext uri="{FF2B5EF4-FFF2-40B4-BE49-F238E27FC236}">
                <a16:creationId xmlns:a16="http://schemas.microsoft.com/office/drawing/2014/main" id="{91E67078-BD79-49CF-BD1D-F9B3D03F00D3}"/>
              </a:ext>
            </a:extLst>
          </p:cNvPr>
          <p:cNvGrpSpPr/>
          <p:nvPr/>
        </p:nvGrpSpPr>
        <p:grpSpPr>
          <a:xfrm>
            <a:off x="7657375" y="3429000"/>
            <a:ext cx="3188501" cy="2553614"/>
            <a:chOff x="7332486" y="3444203"/>
            <a:chExt cx="3188501" cy="2553614"/>
          </a:xfrm>
        </p:grpSpPr>
        <p:cxnSp>
          <p:nvCxnSpPr>
            <p:cNvPr id="159" name="Straight Arrow Connector 158">
              <a:extLst>
                <a:ext uri="{FF2B5EF4-FFF2-40B4-BE49-F238E27FC236}">
                  <a16:creationId xmlns:a16="http://schemas.microsoft.com/office/drawing/2014/main" id="{BBFFFA67-4AF8-4F1C-8115-8DA7003C5BD1}"/>
                </a:ext>
              </a:extLst>
            </p:cNvPr>
            <p:cNvCxnSpPr>
              <a:cxnSpLocks/>
            </p:cNvCxnSpPr>
            <p:nvPr/>
          </p:nvCxnSpPr>
          <p:spPr>
            <a:xfrm>
              <a:off x="7332486" y="4855739"/>
              <a:ext cx="4690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8FA5E56A-30F5-42F6-8D51-088F86030FA8}"/>
                </a:ext>
              </a:extLst>
            </p:cNvPr>
            <p:cNvGrpSpPr/>
            <p:nvPr/>
          </p:nvGrpSpPr>
          <p:grpSpPr>
            <a:xfrm>
              <a:off x="7880500" y="3444203"/>
              <a:ext cx="2640487" cy="2553614"/>
              <a:chOff x="7880500" y="3444203"/>
              <a:chExt cx="2640487" cy="2553614"/>
            </a:xfrm>
          </p:grpSpPr>
          <p:sp>
            <p:nvSpPr>
              <p:cNvPr id="99" name="Cylinder 98">
                <a:extLst>
                  <a:ext uri="{FF2B5EF4-FFF2-40B4-BE49-F238E27FC236}">
                    <a16:creationId xmlns:a16="http://schemas.microsoft.com/office/drawing/2014/main" id="{3AFA75A0-9115-4892-9AB4-0008C367FCC1}"/>
                  </a:ext>
                </a:extLst>
              </p:cNvPr>
              <p:cNvSpPr/>
              <p:nvPr/>
            </p:nvSpPr>
            <p:spPr>
              <a:xfrm rot="16940646">
                <a:off x="8921819" y="4799822"/>
                <a:ext cx="226304" cy="486518"/>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Punched Tape 99">
                <a:extLst>
                  <a:ext uri="{FF2B5EF4-FFF2-40B4-BE49-F238E27FC236}">
                    <a16:creationId xmlns:a16="http://schemas.microsoft.com/office/drawing/2014/main" id="{257F1551-B613-4EF8-9E0C-5A8C8B811E2C}"/>
                  </a:ext>
                </a:extLst>
              </p:cNvPr>
              <p:cNvSpPr/>
              <p:nvPr/>
            </p:nvSpPr>
            <p:spPr>
              <a:xfrm rot="515916">
                <a:off x="8559750" y="5225119"/>
                <a:ext cx="710218" cy="221958"/>
              </a:xfrm>
              <a:prstGeom prst="flowChartPunchedTap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ylinder 100">
                <a:extLst>
                  <a:ext uri="{FF2B5EF4-FFF2-40B4-BE49-F238E27FC236}">
                    <a16:creationId xmlns:a16="http://schemas.microsoft.com/office/drawing/2014/main" id="{2E6ACFA4-9EE1-45E6-883F-F5C61B6B290F}"/>
                  </a:ext>
                </a:extLst>
              </p:cNvPr>
              <p:cNvSpPr/>
              <p:nvPr/>
            </p:nvSpPr>
            <p:spPr>
              <a:xfrm rot="5831687">
                <a:off x="8802057" y="5366607"/>
                <a:ext cx="225604" cy="519146"/>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onnector: Curved 104">
                <a:extLst>
                  <a:ext uri="{FF2B5EF4-FFF2-40B4-BE49-F238E27FC236}">
                    <a16:creationId xmlns:a16="http://schemas.microsoft.com/office/drawing/2014/main" id="{731FABF3-3CE1-4928-A58F-8E260308E879}"/>
                  </a:ext>
                </a:extLst>
              </p:cNvPr>
              <p:cNvCxnSpPr>
                <a:cxnSpLocks/>
                <a:stCxn id="101" idx="3"/>
                <a:endCxn id="100" idx="1"/>
              </p:cNvCxnSpPr>
              <p:nvPr/>
            </p:nvCxnSpPr>
            <p:spPr>
              <a:xfrm rot="10800000">
                <a:off x="8563742" y="5283006"/>
                <a:ext cx="93589" cy="310665"/>
              </a:xfrm>
              <a:prstGeom prst="curvedConnector3">
                <a:avLst>
                  <a:gd name="adj1" fmla="val 348524"/>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7400D7F9-6FED-478C-8F32-7FC14832A44B}"/>
                  </a:ext>
                </a:extLst>
              </p:cNvPr>
              <p:cNvCxnSpPr>
                <a:cxnSpLocks/>
                <a:stCxn id="100" idx="3"/>
                <a:endCxn id="99" idx="3"/>
              </p:cNvCxnSpPr>
              <p:nvPr/>
            </p:nvCxnSpPr>
            <p:spPr>
              <a:xfrm flipV="1">
                <a:off x="9265977" y="5095085"/>
                <a:ext cx="6629" cy="294106"/>
              </a:xfrm>
              <a:prstGeom prst="curvedConnector3">
                <a:avLst>
                  <a:gd name="adj1" fmla="val 3508689"/>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4" name="Double Bracket 133">
                <a:extLst>
                  <a:ext uri="{FF2B5EF4-FFF2-40B4-BE49-F238E27FC236}">
                    <a16:creationId xmlns:a16="http://schemas.microsoft.com/office/drawing/2014/main" id="{1FF80878-DF67-4792-A545-6EDC69326AC1}"/>
                  </a:ext>
                </a:extLst>
              </p:cNvPr>
              <p:cNvSpPr/>
              <p:nvPr/>
            </p:nvSpPr>
            <p:spPr>
              <a:xfrm>
                <a:off x="7880500" y="3713661"/>
                <a:ext cx="2640487" cy="2284156"/>
              </a:xfrm>
              <a:prstGeom prst="bracketPair">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Cylinder 134">
                <a:extLst>
                  <a:ext uri="{FF2B5EF4-FFF2-40B4-BE49-F238E27FC236}">
                    <a16:creationId xmlns:a16="http://schemas.microsoft.com/office/drawing/2014/main" id="{E1AB1ACD-F8BD-404D-9F3C-25DC7462DD26}"/>
                  </a:ext>
                </a:extLst>
              </p:cNvPr>
              <p:cNvSpPr/>
              <p:nvPr/>
            </p:nvSpPr>
            <p:spPr>
              <a:xfrm rot="16940646">
                <a:off x="9424689" y="3919952"/>
                <a:ext cx="226304" cy="486518"/>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Punched Tape 135">
                <a:extLst>
                  <a:ext uri="{FF2B5EF4-FFF2-40B4-BE49-F238E27FC236}">
                    <a16:creationId xmlns:a16="http://schemas.microsoft.com/office/drawing/2014/main" id="{1F215C29-FEE9-4EB3-954C-88644A3A839B}"/>
                  </a:ext>
                </a:extLst>
              </p:cNvPr>
              <p:cNvSpPr/>
              <p:nvPr/>
            </p:nvSpPr>
            <p:spPr>
              <a:xfrm rot="515916">
                <a:off x="9062620" y="4345249"/>
                <a:ext cx="710218" cy="221958"/>
              </a:xfrm>
              <a:prstGeom prst="flowChartPunchedTap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ylinder 136">
                <a:extLst>
                  <a:ext uri="{FF2B5EF4-FFF2-40B4-BE49-F238E27FC236}">
                    <a16:creationId xmlns:a16="http://schemas.microsoft.com/office/drawing/2014/main" id="{8CD28B37-0ADF-42D6-B657-A7466AEF16CB}"/>
                  </a:ext>
                </a:extLst>
              </p:cNvPr>
              <p:cNvSpPr/>
              <p:nvPr/>
            </p:nvSpPr>
            <p:spPr>
              <a:xfrm rot="5831687">
                <a:off x="9304927" y="4486737"/>
                <a:ext cx="225604" cy="519146"/>
              </a:xfrm>
              <a:prstGeom prst="ca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Connector: Curved 137">
                <a:extLst>
                  <a:ext uri="{FF2B5EF4-FFF2-40B4-BE49-F238E27FC236}">
                    <a16:creationId xmlns:a16="http://schemas.microsoft.com/office/drawing/2014/main" id="{E35D4B81-1AB3-4DCC-AD3A-5D4053177A2E}"/>
                  </a:ext>
                </a:extLst>
              </p:cNvPr>
              <p:cNvCxnSpPr>
                <a:cxnSpLocks/>
                <a:stCxn id="137" idx="3"/>
                <a:endCxn id="136" idx="1"/>
              </p:cNvCxnSpPr>
              <p:nvPr/>
            </p:nvCxnSpPr>
            <p:spPr>
              <a:xfrm rot="10800000">
                <a:off x="9066612" y="4403136"/>
                <a:ext cx="93589" cy="310665"/>
              </a:xfrm>
              <a:prstGeom prst="curvedConnector3">
                <a:avLst>
                  <a:gd name="adj1" fmla="val 348524"/>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Connector: Curved 138">
                <a:extLst>
                  <a:ext uri="{FF2B5EF4-FFF2-40B4-BE49-F238E27FC236}">
                    <a16:creationId xmlns:a16="http://schemas.microsoft.com/office/drawing/2014/main" id="{703CCC3E-6E84-42A5-9A83-471C8701792B}"/>
                  </a:ext>
                </a:extLst>
              </p:cNvPr>
              <p:cNvCxnSpPr>
                <a:cxnSpLocks/>
                <a:stCxn id="136" idx="3"/>
                <a:endCxn id="135" idx="3"/>
              </p:cNvCxnSpPr>
              <p:nvPr/>
            </p:nvCxnSpPr>
            <p:spPr>
              <a:xfrm flipV="1">
                <a:off x="9768847" y="4215215"/>
                <a:ext cx="6629" cy="294106"/>
              </a:xfrm>
              <a:prstGeom prst="curvedConnector3">
                <a:avLst>
                  <a:gd name="adj1" fmla="val 3508689"/>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47EC4C1-F7E8-463C-903F-3A00901B7487}"/>
                  </a:ext>
                </a:extLst>
              </p:cNvPr>
              <p:cNvSpPr txBox="1"/>
              <p:nvPr/>
            </p:nvSpPr>
            <p:spPr>
              <a:xfrm>
                <a:off x="8076851" y="3444203"/>
                <a:ext cx="2247783" cy="369332"/>
              </a:xfrm>
              <a:prstGeom prst="rect">
                <a:avLst/>
              </a:prstGeom>
              <a:noFill/>
            </p:spPr>
            <p:txBody>
              <a:bodyPr wrap="square" rtlCol="0">
                <a:spAutoFit/>
              </a:bodyPr>
              <a:lstStyle/>
              <a:p>
                <a:pPr algn="ctr"/>
                <a:r>
                  <a:rPr lang="en-US" b="1" dirty="0"/>
                  <a:t>Refolded Protein</a:t>
                </a:r>
              </a:p>
            </p:txBody>
          </p:sp>
        </p:grpSp>
      </p:grpSp>
      <p:sp>
        <p:nvSpPr>
          <p:cNvPr id="5" name="Slide Number Placeholder 4">
            <a:extLst>
              <a:ext uri="{FF2B5EF4-FFF2-40B4-BE49-F238E27FC236}">
                <a16:creationId xmlns:a16="http://schemas.microsoft.com/office/drawing/2014/main" id="{E365A6DB-C80F-4500-8CA7-34E3CFE34614}"/>
              </a:ext>
            </a:extLst>
          </p:cNvPr>
          <p:cNvSpPr>
            <a:spLocks noGrp="1"/>
          </p:cNvSpPr>
          <p:nvPr>
            <p:ph type="sldNum" sz="quarter" idx="12"/>
          </p:nvPr>
        </p:nvSpPr>
        <p:spPr/>
        <p:txBody>
          <a:bodyPr/>
          <a:lstStyle/>
          <a:p>
            <a:fld id="{8F5CE88E-89A4-4243-AB1D-44322647EED2}" type="slidenum">
              <a:rPr lang="en-US" smtClean="0"/>
              <a:t>58</a:t>
            </a:fld>
            <a:endParaRPr lang="en-US"/>
          </a:p>
        </p:txBody>
      </p:sp>
    </p:spTree>
    <p:extLst>
      <p:ext uri="{BB962C8B-B14F-4D97-AF65-F5344CB8AC3E}">
        <p14:creationId xmlns:p14="http://schemas.microsoft.com/office/powerpoint/2010/main" val="40143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p:bldP spid="149" grpId="0" animBg="1"/>
      <p:bldP spid="15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EC2B-5919-4BA1-84B0-D9840FE2A69E}"/>
              </a:ext>
            </a:extLst>
          </p:cNvPr>
          <p:cNvSpPr>
            <a:spLocks noGrp="1"/>
          </p:cNvSpPr>
          <p:nvPr>
            <p:ph type="title"/>
          </p:nvPr>
        </p:nvSpPr>
        <p:spPr/>
        <p:txBody>
          <a:bodyPr anchor="t">
            <a:normAutofit/>
          </a:bodyPr>
          <a:lstStyle/>
          <a:p>
            <a:r>
              <a:rPr lang="en-US" sz="3200" b="1" dirty="0">
                <a:ea typeface="Times" panose="02020603050405020304" pitchFamily="18" charset="0"/>
                <a:cs typeface="Times New Roman" panose="02020603050405020304" pitchFamily="18" charset="0"/>
              </a:rPr>
              <a:t>Post Translation Modification of IAV M1 Protein</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SUMOylation Modification Of M1</a:t>
            </a:r>
            <a:endParaRPr lang="en-US" sz="3200" dirty="0"/>
          </a:p>
        </p:txBody>
      </p:sp>
      <p:sp>
        <p:nvSpPr>
          <p:cNvPr id="3" name="Content Placeholder 2">
            <a:extLst>
              <a:ext uri="{FF2B5EF4-FFF2-40B4-BE49-F238E27FC236}">
                <a16:creationId xmlns:a16="http://schemas.microsoft.com/office/drawing/2014/main" id="{E9E7DAFA-262E-484A-BF53-2114B944B745}"/>
              </a:ext>
            </a:extLst>
          </p:cNvPr>
          <p:cNvSpPr>
            <a:spLocks noGrp="1"/>
          </p:cNvSpPr>
          <p:nvPr>
            <p:ph idx="1"/>
          </p:nvPr>
        </p:nvSpPr>
        <p:spPr>
          <a:xfrm>
            <a:off x="838200" y="1825625"/>
            <a:ext cx="5334000" cy="4351338"/>
          </a:xfrm>
        </p:spPr>
        <p:txBody>
          <a:bodyPr>
            <a:normAutofit fontScale="77500" lnSpcReduction="20000"/>
          </a:bodyPr>
          <a:lstStyle/>
          <a:p>
            <a:r>
              <a:rPr lang="en-US" sz="3100" dirty="0"/>
              <a:t>Domingues P. </a:t>
            </a:r>
            <a:r>
              <a:rPr lang="en-US" sz="3100" i="1" dirty="0"/>
              <a:t>et al. </a:t>
            </a:r>
            <a:r>
              <a:rPr lang="en-US" sz="3100" dirty="0"/>
              <a:t>group utilized a “slice by slice” technique to determined modified proteins</a:t>
            </a:r>
          </a:p>
          <a:p>
            <a:endParaRPr lang="en-US" sz="3100" dirty="0"/>
          </a:p>
          <a:p>
            <a:r>
              <a:rPr lang="en-US" sz="3100" dirty="0"/>
              <a:t>SILAC Technique with overexpression of SUMO protein followed by viral infection </a:t>
            </a:r>
          </a:p>
          <a:p>
            <a:endParaRPr lang="en-US" sz="3100" dirty="0"/>
          </a:p>
          <a:p>
            <a:r>
              <a:rPr lang="en-US" sz="3100" dirty="0"/>
              <a:t>SUMO proteins are TAP tagged (protein A and CBP tag) a sequential purification results in complex of modified proteins</a:t>
            </a:r>
          </a:p>
          <a:p>
            <a:endParaRPr lang="en-US" dirty="0"/>
          </a:p>
          <a:p>
            <a:r>
              <a:rPr lang="en-US" b="1" dirty="0"/>
              <a:t>Inferred modification with band shift </a:t>
            </a:r>
          </a:p>
        </p:txBody>
      </p:sp>
      <p:sp>
        <p:nvSpPr>
          <p:cNvPr id="6" name="TextBox 5">
            <a:extLst>
              <a:ext uri="{FF2B5EF4-FFF2-40B4-BE49-F238E27FC236}">
                <a16:creationId xmlns:a16="http://schemas.microsoft.com/office/drawing/2014/main" id="{DC25A508-4723-4684-99B0-0BE7997ABC94}"/>
              </a:ext>
            </a:extLst>
          </p:cNvPr>
          <p:cNvSpPr txBox="1"/>
          <p:nvPr/>
        </p:nvSpPr>
        <p:spPr>
          <a:xfrm>
            <a:off x="479497" y="6473737"/>
            <a:ext cx="13349392" cy="276999"/>
          </a:xfrm>
          <a:prstGeom prst="rect">
            <a:avLst/>
          </a:prstGeom>
          <a:noFill/>
        </p:spPr>
        <p:txBody>
          <a:bodyPr wrap="square">
            <a:spAutoFit/>
          </a:bodyPr>
          <a:lstStyle/>
          <a:p>
            <a:pPr marL="0" marR="0">
              <a:spcBef>
                <a:spcPts val="0"/>
              </a:spcBef>
              <a:spcAft>
                <a:spcPts val="0"/>
              </a:spcAft>
            </a:pPr>
            <a:r>
              <a:rPr lang="en-US" sz="1200" dirty="0">
                <a:effectLst/>
                <a:latin typeface="Times New Roman" panose="02020603050405020304" pitchFamily="18" charset="0"/>
                <a:ea typeface="Times" panose="02020603050405020304" pitchFamily="18" charset="0"/>
                <a:cs typeface="Times New Roman" panose="02020603050405020304" pitchFamily="18" charset="0"/>
              </a:rPr>
              <a:t>Domingues, P. et al. Global Reprogramming of Host SUMOylation during Influenza Virus Infection. Cell Rep </a:t>
            </a:r>
            <a:r>
              <a:rPr lang="en-US" sz="1200" b="1" dirty="0">
                <a:effectLst/>
                <a:latin typeface="Times New Roman" panose="02020603050405020304" pitchFamily="18" charset="0"/>
                <a:ea typeface="Times" panose="02020603050405020304" pitchFamily="18" charset="0"/>
                <a:cs typeface="Times New Roman" panose="02020603050405020304" pitchFamily="18" charset="0"/>
              </a:rPr>
              <a:t>13</a:t>
            </a:r>
            <a:r>
              <a:rPr lang="en-US" sz="1200" dirty="0">
                <a:effectLst/>
                <a:latin typeface="Times New Roman" panose="02020603050405020304" pitchFamily="18" charset="0"/>
                <a:ea typeface="Times" panose="02020603050405020304" pitchFamily="18" charset="0"/>
                <a:cs typeface="Times New Roman" panose="02020603050405020304" pitchFamily="18" charset="0"/>
              </a:rPr>
              <a:t>, 1467–1480 (2015).</a:t>
            </a:r>
            <a:endParaRPr lang="en-US" sz="1200" dirty="0">
              <a:effectLst/>
              <a:latin typeface="Times" panose="02020603050405020304" pitchFamily="18" charset="0"/>
              <a:ea typeface="Times" panose="02020603050405020304" pitchFamily="18" charset="0"/>
              <a:cs typeface="Times New Roman" panose="02020603050405020304" pitchFamily="18" charset="0"/>
            </a:endParaRPr>
          </a:p>
        </p:txBody>
      </p:sp>
      <p:pic>
        <p:nvPicPr>
          <p:cNvPr id="13314" name="Picture 2" descr="Figure thumbnail gr3">
            <a:extLst>
              <a:ext uri="{FF2B5EF4-FFF2-40B4-BE49-F238E27FC236}">
                <a16:creationId xmlns:a16="http://schemas.microsoft.com/office/drawing/2014/main" id="{237B42C8-5E2D-4E1D-ADE7-0834C9881A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0000" b="44544"/>
          <a:stretch/>
        </p:blipFill>
        <p:spPr bwMode="auto">
          <a:xfrm>
            <a:off x="6554254" y="1346557"/>
            <a:ext cx="4242376" cy="4978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DA219F2-CAF8-4850-A682-4EAC6FBE0ED7}"/>
              </a:ext>
            </a:extLst>
          </p:cNvPr>
          <p:cNvSpPr>
            <a:spLocks noGrp="1"/>
          </p:cNvSpPr>
          <p:nvPr>
            <p:ph type="sldNum" sz="quarter" idx="12"/>
          </p:nvPr>
        </p:nvSpPr>
        <p:spPr/>
        <p:txBody>
          <a:bodyPr/>
          <a:lstStyle/>
          <a:p>
            <a:fld id="{8F5CE88E-89A4-4243-AB1D-44322647EED2}" type="slidenum">
              <a:rPr lang="en-US" smtClean="0"/>
              <a:t>59</a:t>
            </a:fld>
            <a:endParaRPr lang="en-US"/>
          </a:p>
        </p:txBody>
      </p:sp>
    </p:spTree>
    <p:extLst>
      <p:ext uri="{BB962C8B-B14F-4D97-AF65-F5344CB8AC3E}">
        <p14:creationId xmlns:p14="http://schemas.microsoft.com/office/powerpoint/2010/main" val="23199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564E-5910-49B4-A0D7-43EE68B58EF9}"/>
              </a:ext>
            </a:extLst>
          </p:cNvPr>
          <p:cNvSpPr>
            <a:spLocks noGrp="1"/>
          </p:cNvSpPr>
          <p:nvPr>
            <p:ph type="title"/>
          </p:nvPr>
        </p:nvSpPr>
        <p:spPr>
          <a:xfrm>
            <a:off x="838200" y="365125"/>
            <a:ext cx="10515600" cy="1325563"/>
          </a:xfrm>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2544ABC8-9724-4671-A0C0-CC0B3F509947}"/>
              </a:ext>
            </a:extLst>
          </p:cNvPr>
          <p:cNvSpPr>
            <a:spLocks noGrp="1"/>
          </p:cNvSpPr>
          <p:nvPr>
            <p:ph idx="1"/>
          </p:nvPr>
        </p:nvSpPr>
        <p:spPr>
          <a:xfrm>
            <a:off x="832789" y="1820214"/>
            <a:ext cx="10515600" cy="4351338"/>
          </a:xfrm>
        </p:spPr>
        <p:txBody>
          <a:bodyPr>
            <a:normAutofit/>
          </a:bodyPr>
          <a:lstStyle/>
          <a:p>
            <a:r>
              <a:rPr lang="en-US" sz="2400" dirty="0"/>
              <a:t>Quantitive Förster Resonance Energy Transfer (qFRET) platform provides a robust method to monitor the protein-protein interaction events</a:t>
            </a:r>
          </a:p>
          <a:p>
            <a:r>
              <a:rPr lang="en-US" sz="2400" dirty="0"/>
              <a:t>Liao Lab we have developed several methods for quantifying protein-protein interaction using FRET principles </a:t>
            </a:r>
          </a:p>
          <a:p>
            <a:endParaRPr lang="en-US" sz="1600" dirty="0"/>
          </a:p>
          <a:p>
            <a:pPr marL="0" indent="0">
              <a:buNone/>
            </a:pPr>
            <a:endParaRPr lang="en-US" sz="1600" baseline="-25000" dirty="0"/>
          </a:p>
          <a:p>
            <a:endParaRPr lang="en-US" sz="1600" baseline="-25000" dirty="0"/>
          </a:p>
          <a:p>
            <a:pPr marL="0" indent="0">
              <a:buNone/>
            </a:pPr>
            <a:endParaRPr lang="en-US" sz="1600" baseline="-25000" dirty="0"/>
          </a:p>
          <a:p>
            <a:endParaRPr lang="en-US" sz="1600" dirty="0"/>
          </a:p>
        </p:txBody>
      </p:sp>
      <p:graphicFrame>
        <p:nvGraphicFramePr>
          <p:cNvPr id="16" name="Table 15">
            <a:extLst>
              <a:ext uri="{FF2B5EF4-FFF2-40B4-BE49-F238E27FC236}">
                <a16:creationId xmlns:a16="http://schemas.microsoft.com/office/drawing/2014/main" id="{88C3FFB6-114E-4114-8507-FC5AA0249520}"/>
              </a:ext>
            </a:extLst>
          </p:cNvPr>
          <p:cNvGraphicFramePr>
            <a:graphicFrameLocks noGrp="1"/>
          </p:cNvGraphicFramePr>
          <p:nvPr>
            <p:extLst>
              <p:ext uri="{D42A27DB-BD31-4B8C-83A1-F6EECF244321}">
                <p14:modId xmlns:p14="http://schemas.microsoft.com/office/powerpoint/2010/main" val="2730702881"/>
              </p:ext>
            </p:extLst>
          </p:nvPr>
        </p:nvGraphicFramePr>
        <p:xfrm>
          <a:off x="677668" y="3508099"/>
          <a:ext cx="3988689" cy="3052398"/>
        </p:xfrm>
        <a:graphic>
          <a:graphicData uri="http://schemas.openxmlformats.org/drawingml/2006/table">
            <a:tbl>
              <a:tblPr firstRow="1" bandRow="1">
                <a:tableStyleId>{5C22544A-7EE6-4342-B048-85BDC9FD1C3A}</a:tableStyleId>
              </a:tblPr>
              <a:tblGrid>
                <a:gridCol w="1510867">
                  <a:extLst>
                    <a:ext uri="{9D8B030D-6E8A-4147-A177-3AD203B41FA5}">
                      <a16:colId xmlns:a16="http://schemas.microsoft.com/office/drawing/2014/main" val="4036628440"/>
                    </a:ext>
                  </a:extLst>
                </a:gridCol>
                <a:gridCol w="1135004">
                  <a:extLst>
                    <a:ext uri="{9D8B030D-6E8A-4147-A177-3AD203B41FA5}">
                      <a16:colId xmlns:a16="http://schemas.microsoft.com/office/drawing/2014/main" val="2729694815"/>
                    </a:ext>
                  </a:extLst>
                </a:gridCol>
                <a:gridCol w="1342818">
                  <a:extLst>
                    <a:ext uri="{9D8B030D-6E8A-4147-A177-3AD203B41FA5}">
                      <a16:colId xmlns:a16="http://schemas.microsoft.com/office/drawing/2014/main" val="3595666648"/>
                    </a:ext>
                  </a:extLst>
                </a:gridCol>
              </a:tblGrid>
              <a:tr h="438483">
                <a:tc>
                  <a:txBody>
                    <a:bodyPr/>
                    <a:lstStyle/>
                    <a:p>
                      <a:pPr algn="ctr"/>
                      <a:r>
                        <a:rPr lang="en-US" sz="1600" dirty="0">
                          <a:solidFill>
                            <a:schemeClr val="tx1"/>
                          </a:solidFill>
                        </a:rPr>
                        <a:t>Application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Year Est.</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Alumni </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234948"/>
                  </a:ext>
                </a:extLst>
              </a:tr>
              <a:tr h="464905">
                <a:tc>
                  <a:txBody>
                    <a:bodyPr/>
                    <a:lstStyle/>
                    <a:p>
                      <a:pPr algn="ctr"/>
                      <a:r>
                        <a:rPr lang="en-US" sz="1800" dirty="0">
                          <a:solidFill>
                            <a:schemeClr val="tx1"/>
                          </a:solidFill>
                        </a:rPr>
                        <a:t>K</a:t>
                      </a:r>
                      <a:r>
                        <a:rPr lang="en-US" sz="1800" baseline="-25000" dirty="0">
                          <a:solidFill>
                            <a:schemeClr val="tx1"/>
                          </a:solidFill>
                        </a:rPr>
                        <a:t>D</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800" dirty="0">
                          <a:solidFill>
                            <a:schemeClr val="tx1"/>
                          </a:solidFill>
                        </a:rPr>
                        <a:t>2011</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400" dirty="0">
                          <a:solidFill>
                            <a:schemeClr val="tx1"/>
                          </a:solidFill>
                        </a:rPr>
                        <a:t>Yang Song</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84813972"/>
                  </a:ext>
                </a:extLst>
              </a:tr>
              <a:tr h="526581">
                <a:tc>
                  <a:txBody>
                    <a:bodyPr/>
                    <a:lstStyle/>
                    <a:p>
                      <a:pPr algn="ctr"/>
                      <a:r>
                        <a:rPr lang="en-US" sz="1600" baseline="0" dirty="0">
                          <a:solidFill>
                            <a:schemeClr val="tx1"/>
                          </a:solidFill>
                        </a:rPr>
                        <a:t>P-P Interaction HTS</a:t>
                      </a:r>
                    </a:p>
                  </a:txBody>
                  <a:tcPr anchor="ctr">
                    <a:noFill/>
                  </a:tcPr>
                </a:tc>
                <a:tc>
                  <a:txBody>
                    <a:bodyPr/>
                    <a:lstStyle/>
                    <a:p>
                      <a:pPr algn="ctr"/>
                      <a:r>
                        <a:rPr lang="en-US" sz="1800" dirty="0">
                          <a:solidFill>
                            <a:schemeClr val="tx1"/>
                          </a:solidFill>
                        </a:rPr>
                        <a:t>2012</a:t>
                      </a:r>
                    </a:p>
                  </a:txBody>
                  <a:tcPr anchor="ctr">
                    <a:noFill/>
                  </a:tcPr>
                </a:tc>
                <a:tc>
                  <a:txBody>
                    <a:bodyPr/>
                    <a:lstStyle/>
                    <a:p>
                      <a:pPr algn="ctr"/>
                      <a:r>
                        <a:rPr lang="en-US" sz="1400" dirty="0">
                          <a:solidFill>
                            <a:schemeClr val="tx1"/>
                          </a:solidFill>
                        </a:rPr>
                        <a:t>Yang Song</a:t>
                      </a:r>
                    </a:p>
                  </a:txBody>
                  <a:tcPr anchor="ctr">
                    <a:noFill/>
                  </a:tcPr>
                </a:tc>
                <a:extLst>
                  <a:ext uri="{0D108BD9-81ED-4DB2-BD59-A6C34878D82A}">
                    <a16:rowId xmlns:a16="http://schemas.microsoft.com/office/drawing/2014/main" val="1254224125"/>
                  </a:ext>
                </a:extLst>
              </a:tr>
              <a:tr h="464905">
                <a:tc>
                  <a:txBody>
                    <a:bodyPr/>
                    <a:lstStyle/>
                    <a:p>
                      <a:pPr algn="ctr"/>
                      <a:r>
                        <a:rPr lang="en-US" sz="1800" baseline="0" dirty="0">
                          <a:solidFill>
                            <a:schemeClr val="tx1"/>
                          </a:solidFill>
                        </a:rPr>
                        <a:t>k</a:t>
                      </a:r>
                      <a:r>
                        <a:rPr lang="en-US" sz="1800" baseline="-25000" dirty="0">
                          <a:solidFill>
                            <a:schemeClr val="tx1"/>
                          </a:solidFill>
                        </a:rPr>
                        <a:t>cat</a:t>
                      </a:r>
                      <a:r>
                        <a:rPr lang="en-US" sz="1800" baseline="0" dirty="0">
                          <a:solidFill>
                            <a:schemeClr val="tx1"/>
                          </a:solidFill>
                        </a:rPr>
                        <a:t>/K</a:t>
                      </a:r>
                      <a:r>
                        <a:rPr lang="en-US" sz="1800" baseline="-25000" dirty="0">
                          <a:solidFill>
                            <a:schemeClr val="tx1"/>
                          </a:solidFill>
                        </a:rPr>
                        <a:t>M</a:t>
                      </a:r>
                    </a:p>
                  </a:txBody>
                  <a:tcPr anchor="ctr">
                    <a:noFill/>
                  </a:tcPr>
                </a:tc>
                <a:tc>
                  <a:txBody>
                    <a:bodyPr/>
                    <a:lstStyle/>
                    <a:p>
                      <a:pPr algn="ctr"/>
                      <a:r>
                        <a:rPr lang="en-US" sz="1800" dirty="0">
                          <a:solidFill>
                            <a:schemeClr val="tx1"/>
                          </a:solidFill>
                        </a:rPr>
                        <a:t>2011</a:t>
                      </a:r>
                    </a:p>
                  </a:txBody>
                  <a:tcPr anchor="ctr">
                    <a:noFill/>
                  </a:tcPr>
                </a:tc>
                <a:tc>
                  <a:txBody>
                    <a:bodyPr/>
                    <a:lstStyle/>
                    <a:p>
                      <a:pPr algn="ctr"/>
                      <a:r>
                        <a:rPr lang="en-US" sz="1400" dirty="0">
                          <a:solidFill>
                            <a:schemeClr val="tx1"/>
                          </a:solidFill>
                        </a:rPr>
                        <a:t>Yan Liu</a:t>
                      </a:r>
                    </a:p>
                  </a:txBody>
                  <a:tcPr anchor="ctr">
                    <a:noFill/>
                  </a:tcPr>
                </a:tc>
                <a:extLst>
                  <a:ext uri="{0D108BD9-81ED-4DB2-BD59-A6C34878D82A}">
                    <a16:rowId xmlns:a16="http://schemas.microsoft.com/office/drawing/2014/main" val="2156919620"/>
                  </a:ext>
                </a:extLst>
              </a:tr>
              <a:tr h="464905">
                <a:tc>
                  <a:txBody>
                    <a:bodyPr/>
                    <a:lstStyle/>
                    <a:p>
                      <a:pPr algn="ctr"/>
                      <a:r>
                        <a:rPr lang="en-US" sz="1800" dirty="0">
                          <a:solidFill>
                            <a:schemeClr val="tx1"/>
                          </a:solidFill>
                        </a:rPr>
                        <a:t>K</a:t>
                      </a:r>
                      <a:r>
                        <a:rPr lang="en-US" sz="1800" baseline="-25000" dirty="0">
                          <a:solidFill>
                            <a:schemeClr val="tx1"/>
                          </a:solidFill>
                        </a:rPr>
                        <a:t>i</a:t>
                      </a:r>
                    </a:p>
                  </a:txBody>
                  <a:tcPr anchor="ctr">
                    <a:noFill/>
                  </a:tcPr>
                </a:tc>
                <a:tc>
                  <a:txBody>
                    <a:bodyPr/>
                    <a:lstStyle/>
                    <a:p>
                      <a:pPr algn="ctr"/>
                      <a:r>
                        <a:rPr lang="en-US" sz="1800" dirty="0">
                          <a:solidFill>
                            <a:schemeClr val="tx1"/>
                          </a:solidFill>
                        </a:rPr>
                        <a:t>2016</a:t>
                      </a:r>
                    </a:p>
                  </a:txBody>
                  <a:tcPr anchor="ctr">
                    <a:noFill/>
                  </a:tcPr>
                </a:tc>
                <a:tc>
                  <a:txBody>
                    <a:bodyPr/>
                    <a:lstStyle/>
                    <a:p>
                      <a:pPr algn="ctr"/>
                      <a:r>
                        <a:rPr lang="en-US" sz="1400" dirty="0">
                          <a:solidFill>
                            <a:schemeClr val="tx1"/>
                          </a:solidFill>
                        </a:rPr>
                        <a:t>Michael </a:t>
                      </a:r>
                      <a:r>
                        <a:rPr lang="en-US" sz="1400" dirty="0" err="1">
                          <a:solidFill>
                            <a:schemeClr val="tx1"/>
                          </a:solidFill>
                        </a:rPr>
                        <a:t>Xiong</a:t>
                      </a:r>
                      <a:r>
                        <a:rPr lang="en-US" sz="1400" dirty="0">
                          <a:solidFill>
                            <a:schemeClr val="tx1"/>
                          </a:solidFill>
                        </a:rPr>
                        <a:t>*</a:t>
                      </a:r>
                    </a:p>
                  </a:txBody>
                  <a:tcPr anchor="ctr">
                    <a:noFill/>
                  </a:tcPr>
                </a:tc>
                <a:extLst>
                  <a:ext uri="{0D108BD9-81ED-4DB2-BD59-A6C34878D82A}">
                    <a16:rowId xmlns:a16="http://schemas.microsoft.com/office/drawing/2014/main" val="336634721"/>
                  </a:ext>
                </a:extLst>
              </a:tr>
              <a:tr h="582011">
                <a:tc>
                  <a:txBody>
                    <a:bodyPr/>
                    <a:lstStyle/>
                    <a:p>
                      <a:pPr algn="ctr"/>
                      <a:r>
                        <a:rPr lang="en-US" sz="1800" baseline="0" dirty="0">
                          <a:solidFill>
                            <a:schemeClr val="tx1"/>
                          </a:solidFill>
                        </a:rPr>
                        <a:t>K</a:t>
                      </a:r>
                      <a:r>
                        <a:rPr lang="en-US" sz="1800" baseline="-25000" dirty="0">
                          <a:solidFill>
                            <a:schemeClr val="tx1"/>
                          </a:solidFill>
                        </a:rPr>
                        <a:t>D </a:t>
                      </a:r>
                      <a:r>
                        <a:rPr lang="en-US" sz="1800" baseline="0" dirty="0">
                          <a:solidFill>
                            <a:schemeClr val="tx1"/>
                          </a:solidFill>
                        </a:rPr>
                        <a:t>(Without Purification)</a:t>
                      </a:r>
                    </a:p>
                  </a:txBody>
                  <a:tcPr anchor="ctr">
                    <a:noFill/>
                  </a:tcPr>
                </a:tc>
                <a:tc>
                  <a:txBody>
                    <a:bodyPr/>
                    <a:lstStyle/>
                    <a:p>
                      <a:pPr algn="ctr"/>
                      <a:r>
                        <a:rPr lang="en-US" sz="1800" dirty="0">
                          <a:solidFill>
                            <a:schemeClr val="tx1"/>
                          </a:solidFill>
                        </a:rPr>
                        <a:t>2019</a:t>
                      </a:r>
                    </a:p>
                  </a:txBody>
                  <a:tcPr anchor="ctr">
                    <a:noFill/>
                  </a:tcPr>
                </a:tc>
                <a:tc>
                  <a:txBody>
                    <a:bodyPr/>
                    <a:lstStyle/>
                    <a:p>
                      <a:pPr algn="ctr"/>
                      <a:r>
                        <a:rPr lang="en-US" sz="1400" dirty="0">
                          <a:solidFill>
                            <a:schemeClr val="tx1"/>
                          </a:solidFill>
                        </a:rPr>
                        <a:t>Ling Jiang &amp; Michel </a:t>
                      </a:r>
                      <a:r>
                        <a:rPr lang="en-US" sz="1400" dirty="0" err="1">
                          <a:solidFill>
                            <a:schemeClr val="tx1"/>
                          </a:solidFill>
                        </a:rPr>
                        <a:t>Xiong</a:t>
                      </a:r>
                      <a:r>
                        <a:rPr lang="en-US" sz="1400" dirty="0">
                          <a:solidFill>
                            <a:schemeClr val="tx1"/>
                          </a:solidFill>
                        </a:rPr>
                        <a:t>*</a:t>
                      </a:r>
                    </a:p>
                  </a:txBody>
                  <a:tcPr anchor="ctr">
                    <a:noFill/>
                  </a:tcPr>
                </a:tc>
                <a:extLst>
                  <a:ext uri="{0D108BD9-81ED-4DB2-BD59-A6C34878D82A}">
                    <a16:rowId xmlns:a16="http://schemas.microsoft.com/office/drawing/2014/main" val="1555999520"/>
                  </a:ext>
                </a:extLst>
              </a:tr>
            </a:tbl>
          </a:graphicData>
        </a:graphic>
      </p:graphicFrame>
      <p:grpSp>
        <p:nvGrpSpPr>
          <p:cNvPr id="18" name="Group 17">
            <a:extLst>
              <a:ext uri="{FF2B5EF4-FFF2-40B4-BE49-F238E27FC236}">
                <a16:creationId xmlns:a16="http://schemas.microsoft.com/office/drawing/2014/main" id="{500581D1-8903-40E8-81DA-3AFAAAA0A6B6}"/>
              </a:ext>
            </a:extLst>
          </p:cNvPr>
          <p:cNvGrpSpPr/>
          <p:nvPr/>
        </p:nvGrpSpPr>
        <p:grpSpPr>
          <a:xfrm>
            <a:off x="4727748" y="3508099"/>
            <a:ext cx="6515985" cy="2932998"/>
            <a:chOff x="4727748" y="2899273"/>
            <a:chExt cx="7072172" cy="3541824"/>
          </a:xfrm>
        </p:grpSpPr>
        <p:grpSp>
          <p:nvGrpSpPr>
            <p:cNvPr id="15" name="Group 14">
              <a:extLst>
                <a:ext uri="{FF2B5EF4-FFF2-40B4-BE49-F238E27FC236}">
                  <a16:creationId xmlns:a16="http://schemas.microsoft.com/office/drawing/2014/main" id="{1CA33D82-3C78-485E-92A6-DB8F9C80B74B}"/>
                </a:ext>
              </a:extLst>
            </p:cNvPr>
            <p:cNvGrpSpPr/>
            <p:nvPr/>
          </p:nvGrpSpPr>
          <p:grpSpPr>
            <a:xfrm>
              <a:off x="4727748" y="4266357"/>
              <a:ext cx="7072172" cy="2174740"/>
              <a:chOff x="2744674" y="3429000"/>
              <a:chExt cx="7072172" cy="2174740"/>
            </a:xfrm>
          </p:grpSpPr>
          <p:pic>
            <p:nvPicPr>
              <p:cNvPr id="13" name="Picture 12">
                <a:extLst>
                  <a:ext uri="{FF2B5EF4-FFF2-40B4-BE49-F238E27FC236}">
                    <a16:creationId xmlns:a16="http://schemas.microsoft.com/office/drawing/2014/main" id="{BCBAC49D-85C5-466F-BA8D-DAE07EDFDA30}"/>
                  </a:ext>
                </a:extLst>
              </p:cNvPr>
              <p:cNvPicPr>
                <a:picLocks noChangeAspect="1"/>
              </p:cNvPicPr>
              <p:nvPr/>
            </p:nvPicPr>
            <p:blipFill>
              <a:blip r:embed="rId3"/>
              <a:stretch>
                <a:fillRect/>
              </a:stretch>
            </p:blipFill>
            <p:spPr>
              <a:xfrm>
                <a:off x="5689086" y="3557568"/>
                <a:ext cx="4127760" cy="1976700"/>
              </a:xfrm>
              <a:prstGeom prst="rect">
                <a:avLst/>
              </a:prstGeom>
            </p:spPr>
          </p:pic>
          <p:pic>
            <p:nvPicPr>
              <p:cNvPr id="14" name="Picture 13">
                <a:extLst>
                  <a:ext uri="{FF2B5EF4-FFF2-40B4-BE49-F238E27FC236}">
                    <a16:creationId xmlns:a16="http://schemas.microsoft.com/office/drawing/2014/main" id="{34F2BDE2-2EE1-4FD9-930B-9CBFB166F0DF}"/>
                  </a:ext>
                </a:extLst>
              </p:cNvPr>
              <p:cNvPicPr>
                <a:picLocks noChangeAspect="1"/>
              </p:cNvPicPr>
              <p:nvPr/>
            </p:nvPicPr>
            <p:blipFill>
              <a:blip r:embed="rId4"/>
              <a:stretch>
                <a:fillRect/>
              </a:stretch>
            </p:blipFill>
            <p:spPr>
              <a:xfrm>
                <a:off x="2744674" y="3429000"/>
                <a:ext cx="2825738" cy="2174740"/>
              </a:xfrm>
              <a:prstGeom prst="rect">
                <a:avLst/>
              </a:prstGeom>
            </p:spPr>
          </p:pic>
        </p:grpSp>
        <p:pic>
          <p:nvPicPr>
            <p:cNvPr id="17" name="Picture 16">
              <a:extLst>
                <a:ext uri="{FF2B5EF4-FFF2-40B4-BE49-F238E27FC236}">
                  <a16:creationId xmlns:a16="http://schemas.microsoft.com/office/drawing/2014/main" id="{E2DAF410-B5C7-4044-B926-17EEF77256F1}"/>
                </a:ext>
              </a:extLst>
            </p:cNvPr>
            <p:cNvPicPr>
              <a:picLocks noChangeAspect="1"/>
            </p:cNvPicPr>
            <p:nvPr/>
          </p:nvPicPr>
          <p:blipFill>
            <a:blip r:embed="rId5"/>
            <a:stretch>
              <a:fillRect/>
            </a:stretch>
          </p:blipFill>
          <p:spPr>
            <a:xfrm>
              <a:off x="5010577" y="2899273"/>
              <a:ext cx="6789343" cy="1430889"/>
            </a:xfrm>
            <a:prstGeom prst="rect">
              <a:avLst/>
            </a:prstGeom>
          </p:spPr>
        </p:pic>
      </p:grpSp>
      <p:grpSp>
        <p:nvGrpSpPr>
          <p:cNvPr id="25" name="Group 24">
            <a:extLst>
              <a:ext uri="{FF2B5EF4-FFF2-40B4-BE49-F238E27FC236}">
                <a16:creationId xmlns:a16="http://schemas.microsoft.com/office/drawing/2014/main" id="{48650628-7E16-46A6-8A78-1E84AFBE43A7}"/>
              </a:ext>
            </a:extLst>
          </p:cNvPr>
          <p:cNvGrpSpPr/>
          <p:nvPr/>
        </p:nvGrpSpPr>
        <p:grpSpPr>
          <a:xfrm>
            <a:off x="4821291" y="3510844"/>
            <a:ext cx="6849075" cy="3301475"/>
            <a:chOff x="4821291" y="2878558"/>
            <a:chExt cx="7167914" cy="3933761"/>
          </a:xfrm>
        </p:grpSpPr>
        <p:sp>
          <p:nvSpPr>
            <p:cNvPr id="24" name="Rectangle 23">
              <a:extLst>
                <a:ext uri="{FF2B5EF4-FFF2-40B4-BE49-F238E27FC236}">
                  <a16:creationId xmlns:a16="http://schemas.microsoft.com/office/drawing/2014/main" id="{D1B53EA6-19F2-42C5-851A-12EB1BC09213}"/>
                </a:ext>
              </a:extLst>
            </p:cNvPr>
            <p:cNvSpPr/>
            <p:nvPr/>
          </p:nvSpPr>
          <p:spPr>
            <a:xfrm>
              <a:off x="4821291" y="2878558"/>
              <a:ext cx="7167914" cy="393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7EA97F8-5822-47F5-8547-F4A5D6825537}"/>
                </a:ext>
              </a:extLst>
            </p:cNvPr>
            <p:cNvGrpSpPr/>
            <p:nvPr/>
          </p:nvGrpSpPr>
          <p:grpSpPr>
            <a:xfrm>
              <a:off x="4838886" y="2899273"/>
              <a:ext cx="7059079" cy="3826662"/>
              <a:chOff x="4875708" y="2899273"/>
              <a:chExt cx="7059079" cy="3826662"/>
            </a:xfrm>
          </p:grpSpPr>
          <p:pic>
            <p:nvPicPr>
              <p:cNvPr id="19" name="Picture 18">
                <a:extLst>
                  <a:ext uri="{FF2B5EF4-FFF2-40B4-BE49-F238E27FC236}">
                    <a16:creationId xmlns:a16="http://schemas.microsoft.com/office/drawing/2014/main" id="{D84E4582-5D53-4C7C-8829-CF58D73316A9}"/>
                  </a:ext>
                </a:extLst>
              </p:cNvPr>
              <p:cNvPicPr>
                <a:picLocks noChangeAspect="1"/>
              </p:cNvPicPr>
              <p:nvPr/>
            </p:nvPicPr>
            <p:blipFill>
              <a:blip r:embed="rId6"/>
              <a:stretch>
                <a:fillRect/>
              </a:stretch>
            </p:blipFill>
            <p:spPr>
              <a:xfrm>
                <a:off x="4875708" y="2899273"/>
                <a:ext cx="7059079" cy="1204278"/>
              </a:xfrm>
              <a:prstGeom prst="rect">
                <a:avLst/>
              </a:prstGeom>
            </p:spPr>
          </p:pic>
          <p:pic>
            <p:nvPicPr>
              <p:cNvPr id="20" name="Picture 19">
                <a:extLst>
                  <a:ext uri="{FF2B5EF4-FFF2-40B4-BE49-F238E27FC236}">
                    <a16:creationId xmlns:a16="http://schemas.microsoft.com/office/drawing/2014/main" id="{D65D6C45-A3B7-4BE9-8F50-3694B4D4F775}"/>
                  </a:ext>
                </a:extLst>
              </p:cNvPr>
              <p:cNvPicPr>
                <a:picLocks noChangeAspect="1"/>
              </p:cNvPicPr>
              <p:nvPr/>
            </p:nvPicPr>
            <p:blipFill>
              <a:blip r:embed="rId7"/>
              <a:stretch>
                <a:fillRect/>
              </a:stretch>
            </p:blipFill>
            <p:spPr>
              <a:xfrm>
                <a:off x="8198711" y="5383275"/>
                <a:ext cx="2596272" cy="1342660"/>
              </a:xfrm>
              <a:prstGeom prst="rect">
                <a:avLst/>
              </a:prstGeom>
            </p:spPr>
          </p:pic>
          <p:pic>
            <p:nvPicPr>
              <p:cNvPr id="21" name="Picture 20">
                <a:extLst>
                  <a:ext uri="{FF2B5EF4-FFF2-40B4-BE49-F238E27FC236}">
                    <a16:creationId xmlns:a16="http://schemas.microsoft.com/office/drawing/2014/main" id="{E2260E60-7184-4D39-8363-235B4A1F6D37}"/>
                  </a:ext>
                </a:extLst>
              </p:cNvPr>
              <p:cNvPicPr>
                <a:picLocks noChangeAspect="1"/>
              </p:cNvPicPr>
              <p:nvPr/>
            </p:nvPicPr>
            <p:blipFill>
              <a:blip r:embed="rId8"/>
              <a:stretch>
                <a:fillRect/>
              </a:stretch>
            </p:blipFill>
            <p:spPr>
              <a:xfrm>
                <a:off x="5596627" y="5312136"/>
                <a:ext cx="2459327" cy="1310950"/>
              </a:xfrm>
              <a:prstGeom prst="rect">
                <a:avLst/>
              </a:prstGeom>
            </p:spPr>
          </p:pic>
          <p:pic>
            <p:nvPicPr>
              <p:cNvPr id="22" name="Picture 21">
                <a:extLst>
                  <a:ext uri="{FF2B5EF4-FFF2-40B4-BE49-F238E27FC236}">
                    <a16:creationId xmlns:a16="http://schemas.microsoft.com/office/drawing/2014/main" id="{DD33A7C7-64D8-4AD7-9683-0BF0E69BF432}"/>
                  </a:ext>
                </a:extLst>
              </p:cNvPr>
              <p:cNvPicPr>
                <a:picLocks noChangeAspect="1"/>
              </p:cNvPicPr>
              <p:nvPr/>
            </p:nvPicPr>
            <p:blipFill>
              <a:blip r:embed="rId9"/>
              <a:stretch>
                <a:fillRect/>
              </a:stretch>
            </p:blipFill>
            <p:spPr>
              <a:xfrm>
                <a:off x="6171263" y="4063165"/>
                <a:ext cx="4318958" cy="1290562"/>
              </a:xfrm>
              <a:prstGeom prst="rect">
                <a:avLst/>
              </a:prstGeom>
            </p:spPr>
          </p:pic>
        </p:grpSp>
      </p:grpSp>
      <p:sp>
        <p:nvSpPr>
          <p:cNvPr id="4" name="Slide Number Placeholder 3">
            <a:extLst>
              <a:ext uri="{FF2B5EF4-FFF2-40B4-BE49-F238E27FC236}">
                <a16:creationId xmlns:a16="http://schemas.microsoft.com/office/drawing/2014/main" id="{BC8935EA-D84C-49D0-9B2C-AAFE3D9F37D4}"/>
              </a:ext>
            </a:extLst>
          </p:cNvPr>
          <p:cNvSpPr>
            <a:spLocks noGrp="1"/>
          </p:cNvSpPr>
          <p:nvPr>
            <p:ph type="sldNum" sz="quarter" idx="12"/>
          </p:nvPr>
        </p:nvSpPr>
        <p:spPr/>
        <p:txBody>
          <a:bodyPr/>
          <a:lstStyle/>
          <a:p>
            <a:fld id="{16DB7C9E-19EB-4FA7-AB1E-746E94257298}" type="slidenum">
              <a:rPr lang="en-US" smtClean="0"/>
              <a:t>6</a:t>
            </a:fld>
            <a:endParaRPr lang="en-US"/>
          </a:p>
        </p:txBody>
      </p:sp>
    </p:spTree>
    <p:extLst>
      <p:ext uri="{BB962C8B-B14F-4D97-AF65-F5344CB8AC3E}">
        <p14:creationId xmlns:p14="http://schemas.microsoft.com/office/powerpoint/2010/main" val="33093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59F8C03-6840-41CF-B108-56AB985EAFC3}"/>
              </a:ext>
            </a:extLst>
          </p:cNvPr>
          <p:cNvSpPr/>
          <p:nvPr/>
        </p:nvSpPr>
        <p:spPr>
          <a:xfrm>
            <a:off x="7383539" y="4610966"/>
            <a:ext cx="876091" cy="122476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A8C2AC37-E8ED-47D1-8180-EA7568C4D891}"/>
              </a:ext>
            </a:extLst>
          </p:cNvPr>
          <p:cNvSpPr/>
          <p:nvPr/>
        </p:nvSpPr>
        <p:spPr>
          <a:xfrm>
            <a:off x="8252351" y="4609278"/>
            <a:ext cx="735724" cy="1224765"/>
          </a:xfrm>
          <a:prstGeom prst="rect">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3EDD111E-8523-4B2B-A77B-CB6DC42B376A}"/>
              </a:ext>
            </a:extLst>
          </p:cNvPr>
          <p:cNvSpPr/>
          <p:nvPr/>
        </p:nvSpPr>
        <p:spPr>
          <a:xfrm>
            <a:off x="8988075" y="4609278"/>
            <a:ext cx="2223169" cy="1224764"/>
          </a:xfrm>
          <a:prstGeom prst="rect">
            <a:avLst/>
          </a:prstGeom>
          <a:solidFill>
            <a:schemeClr val="bg2">
              <a:lumMod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67C91892-01CB-4A24-B51E-8E88782D12FD}"/>
              </a:ext>
            </a:extLst>
          </p:cNvPr>
          <p:cNvSpPr txBox="1"/>
          <p:nvPr/>
        </p:nvSpPr>
        <p:spPr>
          <a:xfrm>
            <a:off x="7905218" y="3760096"/>
            <a:ext cx="666750" cy="338554"/>
          </a:xfrm>
          <a:prstGeom prst="rect">
            <a:avLst/>
          </a:prstGeom>
          <a:solidFill>
            <a:schemeClr val="accent1">
              <a:lumMod val="20000"/>
              <a:lumOff val="80000"/>
            </a:schemeClr>
          </a:solidFill>
        </p:spPr>
        <p:txBody>
          <a:bodyPr wrap="square" rtlCol="0">
            <a:spAutoFit/>
          </a:bodyPr>
          <a:lstStyle/>
          <a:p>
            <a:r>
              <a:rPr lang="en-US" sz="1600" b="1" dirty="0">
                <a:latin typeface="Times New Roman" panose="02020603050405020304" pitchFamily="18" charset="0"/>
                <a:cs typeface="Times New Roman" panose="02020603050405020304" pitchFamily="18" charset="0"/>
              </a:rPr>
              <a:t>K102 </a:t>
            </a:r>
          </a:p>
        </p:txBody>
      </p:sp>
      <p:sp>
        <p:nvSpPr>
          <p:cNvPr id="34" name="TextBox 33">
            <a:extLst>
              <a:ext uri="{FF2B5EF4-FFF2-40B4-BE49-F238E27FC236}">
                <a16:creationId xmlns:a16="http://schemas.microsoft.com/office/drawing/2014/main" id="{A095E932-AEB1-4345-BA67-FBD79728A92A}"/>
              </a:ext>
            </a:extLst>
          </p:cNvPr>
          <p:cNvSpPr txBox="1"/>
          <p:nvPr/>
        </p:nvSpPr>
        <p:spPr>
          <a:xfrm>
            <a:off x="8129309" y="4096852"/>
            <a:ext cx="666750" cy="338554"/>
          </a:xfrm>
          <a:prstGeom prst="rect">
            <a:avLst/>
          </a:prstGeom>
          <a:solidFill>
            <a:schemeClr val="accent1">
              <a:lumMod val="20000"/>
              <a:lumOff val="80000"/>
            </a:schemeClr>
          </a:solidFill>
        </p:spPr>
        <p:txBody>
          <a:bodyPr wrap="square" rtlCol="0">
            <a:spAutoFit/>
          </a:bodyPr>
          <a:lstStyle/>
          <a:p>
            <a:r>
              <a:rPr lang="en-US" sz="1600" b="1" dirty="0">
                <a:latin typeface="Times New Roman" panose="02020603050405020304" pitchFamily="18" charset="0"/>
                <a:cs typeface="Times New Roman" panose="02020603050405020304" pitchFamily="18" charset="0"/>
              </a:rPr>
              <a:t>K104 </a:t>
            </a:r>
          </a:p>
        </p:txBody>
      </p:sp>
      <p:sp>
        <p:nvSpPr>
          <p:cNvPr id="35" name="TextBox 34">
            <a:extLst>
              <a:ext uri="{FF2B5EF4-FFF2-40B4-BE49-F238E27FC236}">
                <a16:creationId xmlns:a16="http://schemas.microsoft.com/office/drawing/2014/main" id="{CB6CF388-A665-4C23-8B31-681AAAB8FE9A}"/>
              </a:ext>
            </a:extLst>
          </p:cNvPr>
          <p:cNvSpPr txBox="1"/>
          <p:nvPr/>
        </p:nvSpPr>
        <p:spPr>
          <a:xfrm>
            <a:off x="8601916" y="3732676"/>
            <a:ext cx="666750" cy="338554"/>
          </a:xfrm>
          <a:prstGeom prst="rect">
            <a:avLst/>
          </a:prstGeom>
          <a:solidFill>
            <a:srgbClr val="B889DB"/>
          </a:solidFill>
        </p:spPr>
        <p:txBody>
          <a:bodyPr wrap="square" rtlCol="0">
            <a:spAutoFit/>
          </a:bodyPr>
          <a:lstStyle/>
          <a:p>
            <a:r>
              <a:rPr lang="en-US" sz="1600" b="1" dirty="0">
                <a:latin typeface="Times New Roman" panose="02020603050405020304" pitchFamily="18" charset="0"/>
                <a:cs typeface="Times New Roman" panose="02020603050405020304" pitchFamily="18" charset="0"/>
              </a:rPr>
              <a:t>Y132 </a:t>
            </a:r>
          </a:p>
        </p:txBody>
      </p:sp>
      <p:sp>
        <p:nvSpPr>
          <p:cNvPr id="36" name="TextBox 35">
            <a:extLst>
              <a:ext uri="{FF2B5EF4-FFF2-40B4-BE49-F238E27FC236}">
                <a16:creationId xmlns:a16="http://schemas.microsoft.com/office/drawing/2014/main" id="{C87E35C6-2A7F-4A2D-9DC4-2704CDCB7E9B}"/>
              </a:ext>
            </a:extLst>
          </p:cNvPr>
          <p:cNvSpPr txBox="1"/>
          <p:nvPr/>
        </p:nvSpPr>
        <p:spPr>
          <a:xfrm>
            <a:off x="9740929" y="4086639"/>
            <a:ext cx="666750" cy="338554"/>
          </a:xfrm>
          <a:prstGeom prst="rect">
            <a:avLst/>
          </a:prstGeom>
          <a:solidFill>
            <a:schemeClr val="accent4">
              <a:lumMod val="40000"/>
              <a:lumOff val="60000"/>
            </a:schemeClr>
          </a:solidFill>
        </p:spPr>
        <p:txBody>
          <a:bodyPr wrap="square" rtlCol="0">
            <a:spAutoFit/>
          </a:bodyPr>
          <a:lstStyle/>
          <a:p>
            <a:r>
              <a:rPr lang="en-US" sz="1600" b="1" dirty="0">
                <a:latin typeface="Times New Roman" panose="02020603050405020304" pitchFamily="18" charset="0"/>
                <a:cs typeface="Times New Roman" panose="02020603050405020304" pitchFamily="18" charset="0"/>
              </a:rPr>
              <a:t>K187 </a:t>
            </a:r>
          </a:p>
        </p:txBody>
      </p:sp>
      <p:cxnSp>
        <p:nvCxnSpPr>
          <p:cNvPr id="40" name="Straight Connector 39">
            <a:extLst>
              <a:ext uri="{FF2B5EF4-FFF2-40B4-BE49-F238E27FC236}">
                <a16:creationId xmlns:a16="http://schemas.microsoft.com/office/drawing/2014/main" id="{5F64A73F-FAD8-4A00-A639-C30E2750D277}"/>
              </a:ext>
            </a:extLst>
          </p:cNvPr>
          <p:cNvCxnSpPr>
            <a:cxnSpLocks/>
            <a:stCxn id="34" idx="2"/>
          </p:cNvCxnSpPr>
          <p:nvPr/>
        </p:nvCxnSpPr>
        <p:spPr>
          <a:xfrm>
            <a:off x="8462684" y="4435406"/>
            <a:ext cx="0" cy="387512"/>
          </a:xfrm>
          <a:prstGeom prst="line">
            <a:avLst/>
          </a:prstGeom>
          <a:ln w="254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D9839CD-3A4A-41DD-AB2B-845BD2D5A517}"/>
              </a:ext>
            </a:extLst>
          </p:cNvPr>
          <p:cNvCxnSpPr>
            <a:cxnSpLocks/>
          </p:cNvCxnSpPr>
          <p:nvPr/>
        </p:nvCxnSpPr>
        <p:spPr>
          <a:xfrm>
            <a:off x="8837755" y="4071230"/>
            <a:ext cx="8357" cy="751688"/>
          </a:xfrm>
          <a:prstGeom prst="line">
            <a:avLst/>
          </a:prstGeom>
          <a:ln w="254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5C46DDB-07E7-4E44-A321-D00C6F0C51BC}"/>
              </a:ext>
            </a:extLst>
          </p:cNvPr>
          <p:cNvCxnSpPr>
            <a:cxnSpLocks/>
          </p:cNvCxnSpPr>
          <p:nvPr/>
        </p:nvCxnSpPr>
        <p:spPr>
          <a:xfrm>
            <a:off x="10117324" y="4456169"/>
            <a:ext cx="0" cy="359414"/>
          </a:xfrm>
          <a:prstGeom prst="line">
            <a:avLst/>
          </a:prstGeom>
          <a:ln w="254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F44E63F-F47A-475D-9577-4984833D3572}"/>
              </a:ext>
            </a:extLst>
          </p:cNvPr>
          <p:cNvSpPr txBox="1"/>
          <p:nvPr/>
        </p:nvSpPr>
        <p:spPr>
          <a:xfrm>
            <a:off x="10753202" y="4121208"/>
            <a:ext cx="666750" cy="338554"/>
          </a:xfrm>
          <a:prstGeom prst="rect">
            <a:avLst/>
          </a:prstGeom>
          <a:solidFill>
            <a:schemeClr val="accent6">
              <a:lumMod val="40000"/>
              <a:lumOff val="60000"/>
            </a:schemeClr>
          </a:solidFill>
        </p:spPr>
        <p:txBody>
          <a:bodyPr wrap="square" rtlCol="0">
            <a:spAutoFit/>
          </a:bodyPr>
          <a:lstStyle/>
          <a:p>
            <a:r>
              <a:rPr lang="en-US" sz="1600" b="1" dirty="0">
                <a:latin typeface="Times New Roman" panose="02020603050405020304" pitchFamily="18" charset="0"/>
                <a:cs typeface="Times New Roman" panose="02020603050405020304" pitchFamily="18" charset="0"/>
              </a:rPr>
              <a:t>K242</a:t>
            </a:r>
          </a:p>
        </p:txBody>
      </p:sp>
      <p:cxnSp>
        <p:nvCxnSpPr>
          <p:cNvPr id="45" name="Straight Connector 44">
            <a:extLst>
              <a:ext uri="{FF2B5EF4-FFF2-40B4-BE49-F238E27FC236}">
                <a16:creationId xmlns:a16="http://schemas.microsoft.com/office/drawing/2014/main" id="{BB893939-73FB-4E1D-AD91-1BFE595249E0}"/>
              </a:ext>
            </a:extLst>
          </p:cNvPr>
          <p:cNvCxnSpPr>
            <a:cxnSpLocks/>
          </p:cNvCxnSpPr>
          <p:nvPr/>
        </p:nvCxnSpPr>
        <p:spPr>
          <a:xfrm>
            <a:off x="10936776" y="4490540"/>
            <a:ext cx="0" cy="359414"/>
          </a:xfrm>
          <a:prstGeom prst="line">
            <a:avLst/>
          </a:prstGeom>
          <a:ln w="25400"/>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0E78DCC3-07FD-4A90-9518-DBBB43E09670}"/>
              </a:ext>
            </a:extLst>
          </p:cNvPr>
          <p:cNvSpPr txBox="1"/>
          <p:nvPr/>
        </p:nvSpPr>
        <p:spPr>
          <a:xfrm>
            <a:off x="6992789" y="5976139"/>
            <a:ext cx="22583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 – terminal domain</a:t>
            </a:r>
          </a:p>
        </p:txBody>
      </p:sp>
      <p:sp>
        <p:nvSpPr>
          <p:cNvPr id="85" name="TextBox 84">
            <a:extLst>
              <a:ext uri="{FF2B5EF4-FFF2-40B4-BE49-F238E27FC236}">
                <a16:creationId xmlns:a16="http://schemas.microsoft.com/office/drawing/2014/main" id="{EDAA72C4-5FB5-4FDB-ABD9-BFE72A3E217B}"/>
              </a:ext>
            </a:extLst>
          </p:cNvPr>
          <p:cNvSpPr txBox="1"/>
          <p:nvPr/>
        </p:nvSpPr>
        <p:spPr>
          <a:xfrm>
            <a:off x="9370310" y="5987151"/>
            <a:ext cx="22583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 – terminal domain</a:t>
            </a:r>
          </a:p>
        </p:txBody>
      </p:sp>
      <p:sp>
        <p:nvSpPr>
          <p:cNvPr id="90" name="TextBox 89">
            <a:extLst>
              <a:ext uri="{FF2B5EF4-FFF2-40B4-BE49-F238E27FC236}">
                <a16:creationId xmlns:a16="http://schemas.microsoft.com/office/drawing/2014/main" id="{7E659A8F-D03B-4800-8437-0355E420B414}"/>
              </a:ext>
            </a:extLst>
          </p:cNvPr>
          <p:cNvSpPr txBox="1"/>
          <p:nvPr/>
        </p:nvSpPr>
        <p:spPr>
          <a:xfrm>
            <a:off x="7632870" y="5776907"/>
            <a:ext cx="225831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Dimerization domain</a:t>
            </a:r>
          </a:p>
        </p:txBody>
      </p:sp>
      <p:sp>
        <p:nvSpPr>
          <p:cNvPr id="91" name="TextBox 90">
            <a:extLst>
              <a:ext uri="{FF2B5EF4-FFF2-40B4-BE49-F238E27FC236}">
                <a16:creationId xmlns:a16="http://schemas.microsoft.com/office/drawing/2014/main" id="{30AFC51E-68CE-4F18-BE28-83B0301B9D5B}"/>
              </a:ext>
            </a:extLst>
          </p:cNvPr>
          <p:cNvSpPr txBox="1"/>
          <p:nvPr/>
        </p:nvSpPr>
        <p:spPr>
          <a:xfrm>
            <a:off x="7358654" y="5528813"/>
            <a:ext cx="3195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512DDBB5-0C46-4EED-B8E6-8B150627A975}"/>
              </a:ext>
            </a:extLst>
          </p:cNvPr>
          <p:cNvSpPr txBox="1"/>
          <p:nvPr/>
        </p:nvSpPr>
        <p:spPr>
          <a:xfrm>
            <a:off x="7923480" y="5504519"/>
            <a:ext cx="44268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87</a:t>
            </a:r>
          </a:p>
        </p:txBody>
      </p:sp>
      <p:sp>
        <p:nvSpPr>
          <p:cNvPr id="93" name="TextBox 92">
            <a:extLst>
              <a:ext uri="{FF2B5EF4-FFF2-40B4-BE49-F238E27FC236}">
                <a16:creationId xmlns:a16="http://schemas.microsoft.com/office/drawing/2014/main" id="{8C28DEB0-F9E0-4995-B3CA-D349D73985F6}"/>
              </a:ext>
            </a:extLst>
          </p:cNvPr>
          <p:cNvSpPr txBox="1"/>
          <p:nvPr/>
        </p:nvSpPr>
        <p:spPr>
          <a:xfrm>
            <a:off x="8911753" y="5528813"/>
            <a:ext cx="63563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165</a:t>
            </a:r>
          </a:p>
        </p:txBody>
      </p:sp>
      <p:sp>
        <p:nvSpPr>
          <p:cNvPr id="94" name="TextBox 93">
            <a:extLst>
              <a:ext uri="{FF2B5EF4-FFF2-40B4-BE49-F238E27FC236}">
                <a16:creationId xmlns:a16="http://schemas.microsoft.com/office/drawing/2014/main" id="{3B42BFB2-9112-4F50-BBA3-A788D9BC84C1}"/>
              </a:ext>
            </a:extLst>
          </p:cNvPr>
          <p:cNvSpPr txBox="1"/>
          <p:nvPr/>
        </p:nvSpPr>
        <p:spPr>
          <a:xfrm>
            <a:off x="10738403" y="5518313"/>
            <a:ext cx="6356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252</a:t>
            </a:r>
            <a:endParaRPr lang="en-US" sz="1600" dirty="0">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8E0AA108-8EB9-4338-A9CA-786162586D75}"/>
              </a:ext>
            </a:extLst>
          </p:cNvPr>
          <p:cNvSpPr txBox="1"/>
          <p:nvPr/>
        </p:nvSpPr>
        <p:spPr>
          <a:xfrm>
            <a:off x="8375626" y="5095926"/>
            <a:ext cx="5361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101</a:t>
            </a:r>
          </a:p>
        </p:txBody>
      </p:sp>
      <p:sp>
        <p:nvSpPr>
          <p:cNvPr id="99" name="TextBox 98">
            <a:extLst>
              <a:ext uri="{FF2B5EF4-FFF2-40B4-BE49-F238E27FC236}">
                <a16:creationId xmlns:a16="http://schemas.microsoft.com/office/drawing/2014/main" id="{24510EE6-696C-4790-BB1E-77827FFE52ED}"/>
              </a:ext>
            </a:extLst>
          </p:cNvPr>
          <p:cNvSpPr txBox="1"/>
          <p:nvPr/>
        </p:nvSpPr>
        <p:spPr>
          <a:xfrm>
            <a:off x="7905707" y="5102075"/>
            <a:ext cx="60566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105</a:t>
            </a:r>
          </a:p>
        </p:txBody>
      </p:sp>
      <p:sp>
        <p:nvSpPr>
          <p:cNvPr id="100" name="TextBox 99">
            <a:extLst>
              <a:ext uri="{FF2B5EF4-FFF2-40B4-BE49-F238E27FC236}">
                <a16:creationId xmlns:a16="http://schemas.microsoft.com/office/drawing/2014/main" id="{DBAB10B9-C396-43BF-BB47-DC00DCB8DF2F}"/>
              </a:ext>
            </a:extLst>
          </p:cNvPr>
          <p:cNvSpPr txBox="1"/>
          <p:nvPr/>
        </p:nvSpPr>
        <p:spPr>
          <a:xfrm>
            <a:off x="8143145" y="5260586"/>
            <a:ext cx="74956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NLS</a:t>
            </a:r>
          </a:p>
        </p:txBody>
      </p:sp>
      <p:cxnSp>
        <p:nvCxnSpPr>
          <p:cNvPr id="124" name="Straight Connector 123">
            <a:extLst>
              <a:ext uri="{FF2B5EF4-FFF2-40B4-BE49-F238E27FC236}">
                <a16:creationId xmlns:a16="http://schemas.microsoft.com/office/drawing/2014/main" id="{40F1367A-40DB-4648-92DA-99C110875C4B}"/>
              </a:ext>
            </a:extLst>
          </p:cNvPr>
          <p:cNvCxnSpPr>
            <a:cxnSpLocks/>
          </p:cNvCxnSpPr>
          <p:nvPr/>
        </p:nvCxnSpPr>
        <p:spPr>
          <a:xfrm>
            <a:off x="8356651" y="4444618"/>
            <a:ext cx="0" cy="382516"/>
          </a:xfrm>
          <a:prstGeom prst="line">
            <a:avLst/>
          </a:prstGeom>
          <a:ln w="25400"/>
        </p:spPr>
        <p:style>
          <a:lnRef idx="1">
            <a:schemeClr val="dk1"/>
          </a:lnRef>
          <a:fillRef idx="0">
            <a:schemeClr val="dk1"/>
          </a:fillRef>
          <a:effectRef idx="0">
            <a:schemeClr val="dk1"/>
          </a:effectRef>
          <a:fontRef idx="minor">
            <a:schemeClr val="tx1"/>
          </a:fontRef>
        </p:style>
      </p:cxnSp>
      <p:graphicFrame>
        <p:nvGraphicFramePr>
          <p:cNvPr id="126" name="Table 126">
            <a:extLst>
              <a:ext uri="{FF2B5EF4-FFF2-40B4-BE49-F238E27FC236}">
                <a16:creationId xmlns:a16="http://schemas.microsoft.com/office/drawing/2014/main" id="{7F4D7AD4-FE2F-4C1D-9610-0E11902D3D80}"/>
              </a:ext>
            </a:extLst>
          </p:cNvPr>
          <p:cNvGraphicFramePr>
            <a:graphicFrameLocks noGrp="1"/>
          </p:cNvGraphicFramePr>
          <p:nvPr/>
        </p:nvGraphicFramePr>
        <p:xfrm>
          <a:off x="7180484" y="1426470"/>
          <a:ext cx="4648659" cy="2155859"/>
        </p:xfrm>
        <a:graphic>
          <a:graphicData uri="http://schemas.openxmlformats.org/drawingml/2006/table">
            <a:tbl>
              <a:tblPr firstRow="1" bandRow="1">
                <a:tableStyleId>{5C22544A-7EE6-4342-B048-85BDC9FD1C3A}</a:tableStyleId>
              </a:tblPr>
              <a:tblGrid>
                <a:gridCol w="1703547">
                  <a:extLst>
                    <a:ext uri="{9D8B030D-6E8A-4147-A177-3AD203B41FA5}">
                      <a16:colId xmlns:a16="http://schemas.microsoft.com/office/drawing/2014/main" val="2281275990"/>
                    </a:ext>
                  </a:extLst>
                </a:gridCol>
                <a:gridCol w="1155968">
                  <a:extLst>
                    <a:ext uri="{9D8B030D-6E8A-4147-A177-3AD203B41FA5}">
                      <a16:colId xmlns:a16="http://schemas.microsoft.com/office/drawing/2014/main" val="2874613955"/>
                    </a:ext>
                  </a:extLst>
                </a:gridCol>
                <a:gridCol w="1789144">
                  <a:extLst>
                    <a:ext uri="{9D8B030D-6E8A-4147-A177-3AD203B41FA5}">
                      <a16:colId xmlns:a16="http://schemas.microsoft.com/office/drawing/2014/main" val="3415711504"/>
                    </a:ext>
                  </a:extLst>
                </a:gridCol>
              </a:tblGrid>
              <a:tr h="570899">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Modification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Study</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68238"/>
                  </a:ext>
                </a:extLst>
              </a:tr>
              <a:tr h="570899">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Ubiquitination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K102/</a:t>
                      </a:r>
                    </a:p>
                    <a:p>
                      <a:pPr algn="ctr"/>
                      <a:r>
                        <a:rPr lang="en-US" sz="1600" dirty="0">
                          <a:solidFill>
                            <a:schemeClr val="tx1"/>
                          </a:solidFill>
                          <a:latin typeface="Times New Roman" panose="02020603050405020304" pitchFamily="18" charset="0"/>
                          <a:cs typeface="Times New Roman" panose="02020603050405020304" pitchFamily="18" charset="0"/>
                        </a:rPr>
                        <a:t>K104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Mahesutihan </a:t>
                      </a:r>
                      <a:r>
                        <a:rPr lang="en-US" sz="1600" i="0" dirty="0">
                          <a:solidFill>
                            <a:schemeClr val="tx1"/>
                          </a:solidFill>
                          <a:latin typeface="Times New Roman" panose="02020603050405020304" pitchFamily="18" charset="0"/>
                          <a:cs typeface="Times New Roman" panose="02020603050405020304" pitchFamily="18" charset="0"/>
                        </a:rPr>
                        <a:t>et al </a:t>
                      </a:r>
                      <a:r>
                        <a:rPr lang="en-US" sz="1600" dirty="0">
                          <a:solidFill>
                            <a:schemeClr val="tx1"/>
                          </a:solidFill>
                          <a:latin typeface="Times New Roman" panose="02020603050405020304" pitchFamily="18" charset="0"/>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59971409"/>
                  </a:ext>
                </a:extLst>
              </a:tr>
              <a:tr h="331785">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Phosphorylation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889DB"/>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Y132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889DB"/>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Wang </a:t>
                      </a:r>
                      <a:r>
                        <a:rPr lang="en-US" sz="1600" i="0" dirty="0">
                          <a:solidFill>
                            <a:schemeClr val="tx1"/>
                          </a:solidFill>
                          <a:latin typeface="Times New Roman" panose="02020603050405020304" pitchFamily="18" charset="0"/>
                          <a:cs typeface="Times New Roman" panose="02020603050405020304" pitchFamily="18" charset="0"/>
                        </a:rPr>
                        <a:t>et al </a:t>
                      </a:r>
                      <a:r>
                        <a:rPr lang="en-US" sz="1600" dirty="0">
                          <a:solidFill>
                            <a:schemeClr val="tx1"/>
                          </a:solidFill>
                          <a:latin typeface="Times New Roman" panose="02020603050405020304" pitchFamily="18" charset="0"/>
                          <a:cs typeface="Times New Roman" panose="02020603050405020304" pitchFamily="18" charset="0"/>
                        </a:rPr>
                        <a:t>(2012)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889DB"/>
                    </a:solidFill>
                  </a:tcPr>
                </a:tc>
                <a:extLst>
                  <a:ext uri="{0D108BD9-81ED-4DB2-BD59-A6C34878D82A}">
                    <a16:rowId xmlns:a16="http://schemas.microsoft.com/office/drawing/2014/main" val="2210602537"/>
                  </a:ext>
                </a:extLst>
              </a:tr>
              <a:tr h="330521">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NEDDylation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K187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Li et al (2020)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90465952"/>
                  </a:ext>
                </a:extLst>
              </a:tr>
              <a:tr h="331785">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SUMOylation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K242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Wu et al (2011)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40368755"/>
                  </a:ext>
                </a:extLst>
              </a:tr>
            </a:tbl>
          </a:graphicData>
        </a:graphic>
      </p:graphicFrame>
      <p:sp>
        <p:nvSpPr>
          <p:cNvPr id="17" name="Title 16">
            <a:extLst>
              <a:ext uri="{FF2B5EF4-FFF2-40B4-BE49-F238E27FC236}">
                <a16:creationId xmlns:a16="http://schemas.microsoft.com/office/drawing/2014/main" id="{7F213BC8-2495-4E64-B5BF-1B69E3ED78FD}"/>
              </a:ext>
            </a:extLst>
          </p:cNvPr>
          <p:cNvSpPr>
            <a:spLocks noGrp="1"/>
          </p:cNvSpPr>
          <p:nvPr>
            <p:ph type="title"/>
          </p:nvPr>
        </p:nvSpPr>
        <p:spPr/>
        <p:txBody>
          <a:bodyPr anchor="t">
            <a:normAutofit/>
          </a:bodyPr>
          <a:lstStyle/>
          <a:p>
            <a:r>
              <a:rPr lang="en-US" sz="3200" b="1" dirty="0">
                <a:ea typeface="Times" panose="02020603050405020304" pitchFamily="18" charset="0"/>
                <a:cs typeface="Times New Roman" panose="02020603050405020304" pitchFamily="18" charset="0"/>
              </a:rPr>
              <a:t>Summary of Current PTMs</a:t>
            </a:r>
            <a:endParaRPr lang="en-US" sz="3200" dirty="0"/>
          </a:p>
        </p:txBody>
      </p:sp>
      <p:sp>
        <p:nvSpPr>
          <p:cNvPr id="18" name="Content Placeholder 17">
            <a:extLst>
              <a:ext uri="{FF2B5EF4-FFF2-40B4-BE49-F238E27FC236}">
                <a16:creationId xmlns:a16="http://schemas.microsoft.com/office/drawing/2014/main" id="{1F48847F-0EF4-4A74-83E9-6D26ECE478B7}"/>
              </a:ext>
            </a:extLst>
          </p:cNvPr>
          <p:cNvSpPr>
            <a:spLocks noGrp="1"/>
          </p:cNvSpPr>
          <p:nvPr>
            <p:ph idx="1"/>
          </p:nvPr>
        </p:nvSpPr>
        <p:spPr>
          <a:xfrm>
            <a:off x="858656" y="1426470"/>
            <a:ext cx="5927509" cy="4351338"/>
          </a:xfrm>
        </p:spPr>
        <p:txBody>
          <a:bodyPr>
            <a:normAutofit fontScale="77500" lnSpcReduction="20000"/>
          </a:bodyPr>
          <a:lstStyle/>
          <a:p>
            <a:r>
              <a:rPr lang="en-US" sz="2900" dirty="0"/>
              <a:t>Current status of PTM identification for M1 is tabulated </a:t>
            </a:r>
          </a:p>
          <a:p>
            <a:pPr lvl="1"/>
            <a:r>
              <a:rPr lang="en-US" sz="2900" dirty="0"/>
              <a:t>Viral pathogenesis was terminated with Ubiquitin and Phosphorylation mutants</a:t>
            </a:r>
          </a:p>
          <a:p>
            <a:pPr marL="457200" lvl="1" indent="0">
              <a:buNone/>
            </a:pPr>
            <a:endParaRPr lang="en-US" sz="2900" dirty="0"/>
          </a:p>
          <a:p>
            <a:pPr lvl="1"/>
            <a:r>
              <a:rPr lang="en-US" sz="2900" dirty="0"/>
              <a:t>Phosphorylation modulated translocation of M1 </a:t>
            </a:r>
          </a:p>
          <a:p>
            <a:pPr marL="457200" lvl="1" indent="0">
              <a:buNone/>
            </a:pPr>
            <a:endParaRPr lang="en-US" sz="2900" dirty="0"/>
          </a:p>
          <a:p>
            <a:pPr lvl="1"/>
            <a:r>
              <a:rPr lang="en-US" sz="2900" dirty="0"/>
              <a:t>NEDDylation mutants improved infectivity</a:t>
            </a:r>
          </a:p>
          <a:p>
            <a:endParaRPr lang="en-US" dirty="0"/>
          </a:p>
          <a:p>
            <a:r>
              <a:rPr lang="en-US" dirty="0"/>
              <a:t>The Wu </a:t>
            </a:r>
            <a:r>
              <a:rPr lang="en-US" i="1" dirty="0"/>
              <a:t>et al</a:t>
            </a:r>
            <a:r>
              <a:rPr lang="en-US" dirty="0"/>
              <a:t> study utilized a prediction method for investigating potential SUMOylation sites and tested only K242 and 187</a:t>
            </a:r>
          </a:p>
          <a:p>
            <a:endParaRPr lang="en-US" dirty="0"/>
          </a:p>
        </p:txBody>
      </p:sp>
      <p:sp>
        <p:nvSpPr>
          <p:cNvPr id="52" name="Rectangle: Rounded Corners 51">
            <a:extLst>
              <a:ext uri="{FF2B5EF4-FFF2-40B4-BE49-F238E27FC236}">
                <a16:creationId xmlns:a16="http://schemas.microsoft.com/office/drawing/2014/main" id="{0067B2E2-463E-4AB2-A0E2-C8A110733916}"/>
              </a:ext>
            </a:extLst>
          </p:cNvPr>
          <p:cNvSpPr/>
          <p:nvPr/>
        </p:nvSpPr>
        <p:spPr>
          <a:xfrm>
            <a:off x="7383539" y="4868440"/>
            <a:ext cx="3782677" cy="241805"/>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8D93FD6A-A328-4BA6-A885-4F49679973B3}"/>
              </a:ext>
            </a:extLst>
          </p:cNvPr>
          <p:cNvCxnSpPr>
            <a:cxnSpLocks/>
          </p:cNvCxnSpPr>
          <p:nvPr/>
        </p:nvCxnSpPr>
        <p:spPr>
          <a:xfrm>
            <a:off x="7463712" y="4853375"/>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818C6E84-89EC-4803-8B78-82008484CA85}"/>
              </a:ext>
            </a:extLst>
          </p:cNvPr>
          <p:cNvCxnSpPr>
            <a:cxnSpLocks/>
          </p:cNvCxnSpPr>
          <p:nvPr/>
        </p:nvCxnSpPr>
        <p:spPr>
          <a:xfrm>
            <a:off x="7647284" y="4853375"/>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E57EA3EC-4FE3-41D7-8D50-4C624A00F2D6}"/>
              </a:ext>
            </a:extLst>
          </p:cNvPr>
          <p:cNvCxnSpPr>
            <a:cxnSpLocks/>
          </p:cNvCxnSpPr>
          <p:nvPr/>
        </p:nvCxnSpPr>
        <p:spPr>
          <a:xfrm>
            <a:off x="10091925" y="4856141"/>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C4B2A176-1661-4550-BE56-9C11D5E73FDC}"/>
              </a:ext>
            </a:extLst>
          </p:cNvPr>
          <p:cNvCxnSpPr>
            <a:cxnSpLocks/>
          </p:cNvCxnSpPr>
          <p:nvPr/>
        </p:nvCxnSpPr>
        <p:spPr>
          <a:xfrm>
            <a:off x="10583692" y="4856141"/>
            <a:ext cx="0" cy="241807"/>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3723A8D0-B64A-436B-9421-DB292C71ECC2}"/>
              </a:ext>
            </a:extLst>
          </p:cNvPr>
          <p:cNvCxnSpPr>
            <a:cxnSpLocks/>
          </p:cNvCxnSpPr>
          <p:nvPr/>
        </p:nvCxnSpPr>
        <p:spPr>
          <a:xfrm>
            <a:off x="10939135" y="4857960"/>
            <a:ext cx="0" cy="241807"/>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66EB6E24-EF9E-41CE-88DD-7FA27FA9FB76}"/>
              </a:ext>
            </a:extLst>
          </p:cNvPr>
          <p:cNvCxnSpPr>
            <a:cxnSpLocks/>
          </p:cNvCxnSpPr>
          <p:nvPr/>
        </p:nvCxnSpPr>
        <p:spPr>
          <a:xfrm>
            <a:off x="11075528" y="4856141"/>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175DC8A1-113A-41C7-86E8-62506E334807}"/>
              </a:ext>
            </a:extLst>
          </p:cNvPr>
          <p:cNvCxnSpPr>
            <a:cxnSpLocks/>
          </p:cNvCxnSpPr>
          <p:nvPr/>
        </p:nvCxnSpPr>
        <p:spPr>
          <a:xfrm>
            <a:off x="7746904" y="4853375"/>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B8581202-BD3C-4933-BCF3-6ADFB5C0B9DA}"/>
              </a:ext>
            </a:extLst>
          </p:cNvPr>
          <p:cNvCxnSpPr>
            <a:cxnSpLocks/>
          </p:cNvCxnSpPr>
          <p:nvPr/>
        </p:nvCxnSpPr>
        <p:spPr>
          <a:xfrm>
            <a:off x="7857163" y="4853375"/>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E5728140-EAE2-4762-8DE3-7FF9F60BD94E}"/>
              </a:ext>
            </a:extLst>
          </p:cNvPr>
          <p:cNvCxnSpPr>
            <a:cxnSpLocks/>
          </p:cNvCxnSpPr>
          <p:nvPr/>
        </p:nvCxnSpPr>
        <p:spPr>
          <a:xfrm>
            <a:off x="8360586" y="4868438"/>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F8DDFBED-23EA-47AE-9CB3-7AE4AD3C557A}"/>
              </a:ext>
            </a:extLst>
          </p:cNvPr>
          <p:cNvCxnSpPr>
            <a:cxnSpLocks/>
          </p:cNvCxnSpPr>
          <p:nvPr/>
        </p:nvCxnSpPr>
        <p:spPr>
          <a:xfrm>
            <a:off x="8736509" y="4868438"/>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7" name="Straight Connector 76">
            <a:extLst>
              <a:ext uri="{FF2B5EF4-FFF2-40B4-BE49-F238E27FC236}">
                <a16:creationId xmlns:a16="http://schemas.microsoft.com/office/drawing/2014/main" id="{D722A710-67F5-4C65-85E1-432E34029308}"/>
              </a:ext>
            </a:extLst>
          </p:cNvPr>
          <p:cNvCxnSpPr>
            <a:cxnSpLocks/>
          </p:cNvCxnSpPr>
          <p:nvPr/>
        </p:nvCxnSpPr>
        <p:spPr>
          <a:xfrm>
            <a:off x="8447284" y="4868438"/>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8" name="Straight Connector 77">
            <a:extLst>
              <a:ext uri="{FF2B5EF4-FFF2-40B4-BE49-F238E27FC236}">
                <a16:creationId xmlns:a16="http://schemas.microsoft.com/office/drawing/2014/main" id="{EE3C6E0C-256A-440E-BC9B-B0D9611E310C}"/>
              </a:ext>
            </a:extLst>
          </p:cNvPr>
          <p:cNvCxnSpPr>
            <a:cxnSpLocks/>
          </p:cNvCxnSpPr>
          <p:nvPr/>
        </p:nvCxnSpPr>
        <p:spPr>
          <a:xfrm>
            <a:off x="8646367" y="4869074"/>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a16="http://schemas.microsoft.com/office/drawing/2014/main" id="{F5505995-875E-4B90-9A94-BCCEB8733ADA}"/>
              </a:ext>
            </a:extLst>
          </p:cNvPr>
          <p:cNvCxnSpPr>
            <a:cxnSpLocks/>
          </p:cNvCxnSpPr>
          <p:nvPr/>
        </p:nvCxnSpPr>
        <p:spPr>
          <a:xfrm>
            <a:off x="8849557" y="4868438"/>
            <a:ext cx="0" cy="241807"/>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 name="Slide Number Placeholder 2">
            <a:extLst>
              <a:ext uri="{FF2B5EF4-FFF2-40B4-BE49-F238E27FC236}">
                <a16:creationId xmlns:a16="http://schemas.microsoft.com/office/drawing/2014/main" id="{37D0E6D6-E97C-4E86-B80E-9DE001E89D29}"/>
              </a:ext>
            </a:extLst>
          </p:cNvPr>
          <p:cNvSpPr>
            <a:spLocks noGrp="1"/>
          </p:cNvSpPr>
          <p:nvPr>
            <p:ph type="sldNum" sz="quarter" idx="12"/>
          </p:nvPr>
        </p:nvSpPr>
        <p:spPr/>
        <p:txBody>
          <a:bodyPr/>
          <a:lstStyle/>
          <a:p>
            <a:fld id="{8F5CE88E-89A4-4243-AB1D-44322647EED2}" type="slidenum">
              <a:rPr lang="en-US" smtClean="0"/>
              <a:t>60</a:t>
            </a:fld>
            <a:endParaRPr lang="en-US"/>
          </a:p>
        </p:txBody>
      </p:sp>
    </p:spTree>
    <p:extLst>
      <p:ext uri="{BB962C8B-B14F-4D97-AF65-F5344CB8AC3E}">
        <p14:creationId xmlns:p14="http://schemas.microsoft.com/office/powerpoint/2010/main" val="318708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Oval 197">
            <a:extLst>
              <a:ext uri="{FF2B5EF4-FFF2-40B4-BE49-F238E27FC236}">
                <a16:creationId xmlns:a16="http://schemas.microsoft.com/office/drawing/2014/main" id="{6F94140F-8D7F-404A-830B-112D1D7CC69E}"/>
              </a:ext>
            </a:extLst>
          </p:cNvPr>
          <p:cNvSpPr/>
          <p:nvPr/>
        </p:nvSpPr>
        <p:spPr>
          <a:xfrm>
            <a:off x="9720147" y="2820882"/>
            <a:ext cx="498241" cy="49531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4FC7C868-5330-44FE-83A6-2FDAE3B19F75}"/>
              </a:ext>
            </a:extLst>
          </p:cNvPr>
          <p:cNvSpPr/>
          <p:nvPr/>
        </p:nvSpPr>
        <p:spPr>
          <a:xfrm>
            <a:off x="11140896" y="4571499"/>
            <a:ext cx="718582" cy="631287"/>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B56A9A6-3AEF-4414-B45D-B14F93706761}"/>
              </a:ext>
            </a:extLst>
          </p:cNvPr>
          <p:cNvSpPr/>
          <p:nvPr/>
        </p:nvSpPr>
        <p:spPr>
          <a:xfrm>
            <a:off x="7526307" y="4352046"/>
            <a:ext cx="718582" cy="631287"/>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28B1F21-A1E5-4014-9B4E-A8CC49D953D5}"/>
              </a:ext>
            </a:extLst>
          </p:cNvPr>
          <p:cNvSpPr/>
          <p:nvPr/>
        </p:nvSpPr>
        <p:spPr>
          <a:xfrm>
            <a:off x="8258378" y="5630865"/>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a:extLst>
              <a:ext uri="{FF2B5EF4-FFF2-40B4-BE49-F238E27FC236}">
                <a16:creationId xmlns:a16="http://schemas.microsoft.com/office/drawing/2014/main" id="{4A76A85D-3703-4A8D-B214-2D9C5047B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364771">
            <a:off x="8309132" y="5635605"/>
            <a:ext cx="1021915" cy="1111728"/>
          </a:xfrm>
          <a:prstGeom prst="rect">
            <a:avLst/>
          </a:prstGeom>
          <a:noFill/>
          <a:extLst>
            <a:ext uri="{909E8E84-426E-40DD-AFC4-6F175D3DCCD1}">
              <a14:hiddenFill xmlns:a14="http://schemas.microsoft.com/office/drawing/2010/main">
                <a:solidFill>
                  <a:srgbClr val="FFFFFF"/>
                </a:solidFill>
              </a14:hiddenFill>
            </a:ext>
          </a:extLst>
        </p:spPr>
      </p:pic>
      <p:sp>
        <p:nvSpPr>
          <p:cNvPr id="139" name="Oval 138">
            <a:extLst>
              <a:ext uri="{FF2B5EF4-FFF2-40B4-BE49-F238E27FC236}">
                <a16:creationId xmlns:a16="http://schemas.microsoft.com/office/drawing/2014/main" id="{1A205A33-A454-48B5-A878-11CE7CE8EE11}"/>
              </a:ext>
            </a:extLst>
          </p:cNvPr>
          <p:cNvSpPr/>
          <p:nvPr/>
        </p:nvSpPr>
        <p:spPr>
          <a:xfrm rot="20544896">
            <a:off x="7469219" y="3231634"/>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EE1FBBC-B532-49EA-A3A2-23A953B52497}"/>
              </a:ext>
            </a:extLst>
          </p:cNvPr>
          <p:cNvSpPr/>
          <p:nvPr/>
        </p:nvSpPr>
        <p:spPr>
          <a:xfrm>
            <a:off x="10720879" y="5254719"/>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A367BC-7778-41EB-A60C-4E37E60ED432}"/>
              </a:ext>
            </a:extLst>
          </p:cNvPr>
          <p:cNvSpPr/>
          <p:nvPr/>
        </p:nvSpPr>
        <p:spPr>
          <a:xfrm>
            <a:off x="11047460" y="3497538"/>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1E5C2AB-F2A8-42BF-A2EB-8D7B6A3A62B3}"/>
              </a:ext>
            </a:extLst>
          </p:cNvPr>
          <p:cNvSpPr/>
          <p:nvPr/>
        </p:nvSpPr>
        <p:spPr>
          <a:xfrm>
            <a:off x="10145834" y="2469959"/>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0DDCA235-2357-4F51-A31B-CFAEBA046D4A}"/>
              </a:ext>
            </a:extLst>
          </p:cNvPr>
          <p:cNvSpPr/>
          <p:nvPr/>
        </p:nvSpPr>
        <p:spPr>
          <a:xfrm>
            <a:off x="8602378" y="2239736"/>
            <a:ext cx="1035947" cy="1046349"/>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E66F18D6-CD4C-461D-BEE0-C45B33D195BD}"/>
              </a:ext>
            </a:extLst>
          </p:cNvPr>
          <p:cNvSpPr/>
          <p:nvPr/>
        </p:nvSpPr>
        <p:spPr>
          <a:xfrm>
            <a:off x="7926424" y="3031979"/>
            <a:ext cx="3472775" cy="3132305"/>
          </a:xfrm>
          <a:custGeom>
            <a:avLst/>
            <a:gdLst>
              <a:gd name="connsiteX0" fmla="*/ 0 w 3472775"/>
              <a:gd name="connsiteY0" fmla="*/ 1566153 h 3132305"/>
              <a:gd name="connsiteX1" fmla="*/ 1736388 w 3472775"/>
              <a:gd name="connsiteY1" fmla="*/ 0 h 3132305"/>
              <a:gd name="connsiteX2" fmla="*/ 3472776 w 3472775"/>
              <a:gd name="connsiteY2" fmla="*/ 1566153 h 3132305"/>
              <a:gd name="connsiteX3" fmla="*/ 1736388 w 3472775"/>
              <a:gd name="connsiteY3" fmla="*/ 3132306 h 3132305"/>
              <a:gd name="connsiteX4" fmla="*/ 0 w 3472775"/>
              <a:gd name="connsiteY4" fmla="*/ 1566153 h 31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775" h="3132305" extrusionOk="0">
                <a:moveTo>
                  <a:pt x="0" y="1566153"/>
                </a:moveTo>
                <a:cubicBezTo>
                  <a:pt x="-9518" y="674583"/>
                  <a:pt x="756787" y="-250232"/>
                  <a:pt x="1736388" y="0"/>
                </a:cubicBezTo>
                <a:cubicBezTo>
                  <a:pt x="2603752" y="-22190"/>
                  <a:pt x="3340630" y="726081"/>
                  <a:pt x="3472776" y="1566153"/>
                </a:cubicBezTo>
                <a:cubicBezTo>
                  <a:pt x="3522972" y="2537305"/>
                  <a:pt x="2767403" y="3102383"/>
                  <a:pt x="1736388" y="3132306"/>
                </a:cubicBezTo>
                <a:cubicBezTo>
                  <a:pt x="863304" y="3136370"/>
                  <a:pt x="18744" y="2645273"/>
                  <a:pt x="0" y="1566153"/>
                </a:cubicBezTo>
                <a:close/>
              </a:path>
            </a:pathLst>
          </a:custGeom>
          <a:noFill/>
          <a:ln w="193675" cap="rnd">
            <a:solidFill>
              <a:schemeClr val="accent2">
                <a:lumMod val="40000"/>
                <a:lumOff val="60000"/>
              </a:schemeClr>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
            <a:extLst>
              <a:ext uri="{FF2B5EF4-FFF2-40B4-BE49-F238E27FC236}">
                <a16:creationId xmlns:a16="http://schemas.microsoft.com/office/drawing/2014/main" id="{78552439-EE2B-4C37-8889-A59ADB947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0861" y="2882385"/>
            <a:ext cx="345973" cy="3309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2A06443C-BDDD-4659-9C56-2281D7CD7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673320" y="4433829"/>
            <a:ext cx="486435" cy="4653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5632BC37-E404-47EE-BBB4-4951693E0B5A}"/>
              </a:ext>
            </a:extLst>
          </p:cNvPr>
          <p:cNvGrpSpPr/>
          <p:nvPr/>
        </p:nvGrpSpPr>
        <p:grpSpPr>
          <a:xfrm rot="11871386">
            <a:off x="7952755" y="4968492"/>
            <a:ext cx="484828" cy="748124"/>
            <a:chOff x="1568718" y="3792496"/>
            <a:chExt cx="484828" cy="748124"/>
          </a:xfrm>
          <a:solidFill>
            <a:schemeClr val="tx1">
              <a:lumMod val="65000"/>
              <a:lumOff val="35000"/>
            </a:schemeClr>
          </a:solidFill>
        </p:grpSpPr>
        <p:sp>
          <p:nvSpPr>
            <p:cNvPr id="12" name="Arrow: U-Turn 11">
              <a:extLst>
                <a:ext uri="{FF2B5EF4-FFF2-40B4-BE49-F238E27FC236}">
                  <a16:creationId xmlns:a16="http://schemas.microsoft.com/office/drawing/2014/main" id="{72051571-17FA-4B79-9E0E-5D8C5A6BCA51}"/>
                </a:ext>
              </a:extLst>
            </p:cNvPr>
            <p:cNvSpPr/>
            <p:nvPr/>
          </p:nvSpPr>
          <p:spPr>
            <a:xfrm rot="13105211">
              <a:off x="1568718" y="3792496"/>
              <a:ext cx="231993" cy="557938"/>
            </a:xfrm>
            <a:custGeom>
              <a:avLst/>
              <a:gdLst>
                <a:gd name="connsiteX0" fmla="*/ 0 w 231993"/>
                <a:gd name="connsiteY0" fmla="*/ 557938 h 557938"/>
                <a:gd name="connsiteX1" fmla="*/ 0 w 231993"/>
                <a:gd name="connsiteY1" fmla="*/ 110675 h 557938"/>
                <a:gd name="connsiteX2" fmla="*/ 110675 w 231993"/>
                <a:gd name="connsiteY2" fmla="*/ 0 h 557938"/>
                <a:gd name="connsiteX3" fmla="*/ 121318 w 231993"/>
                <a:gd name="connsiteY3" fmla="*/ 0 h 557938"/>
                <a:gd name="connsiteX4" fmla="*/ 231993 w 231993"/>
                <a:gd name="connsiteY4" fmla="*/ 110675 h 557938"/>
                <a:gd name="connsiteX5" fmla="*/ 231993 w 231993"/>
                <a:gd name="connsiteY5" fmla="*/ 235849 h 557938"/>
                <a:gd name="connsiteX6" fmla="*/ 231993 w 231993"/>
                <a:gd name="connsiteY6" fmla="*/ 235849 h 557938"/>
                <a:gd name="connsiteX7" fmla="*/ 206406 w 231993"/>
                <a:gd name="connsiteY7" fmla="*/ 246084 h 557938"/>
                <a:gd name="connsiteX8" fmla="*/ 180820 w 231993"/>
                <a:gd name="connsiteY8" fmla="*/ 235849 h 557938"/>
                <a:gd name="connsiteX9" fmla="*/ 180820 w 231993"/>
                <a:gd name="connsiteY9" fmla="*/ 235849 h 557938"/>
                <a:gd name="connsiteX10" fmla="*/ 180820 w 231993"/>
                <a:gd name="connsiteY10" fmla="*/ 110675 h 557938"/>
                <a:gd name="connsiteX11" fmla="*/ 121318 w 231993"/>
                <a:gd name="connsiteY11" fmla="*/ 51173 h 557938"/>
                <a:gd name="connsiteX12" fmla="*/ 110675 w 231993"/>
                <a:gd name="connsiteY12" fmla="*/ 51173 h 557938"/>
                <a:gd name="connsiteX13" fmla="*/ 51173 w 231993"/>
                <a:gd name="connsiteY13" fmla="*/ 110675 h 557938"/>
                <a:gd name="connsiteX14" fmla="*/ 51173 w 231993"/>
                <a:gd name="connsiteY14" fmla="*/ 557938 h 557938"/>
                <a:gd name="connsiteX15" fmla="*/ 0 w 231993"/>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993" h="557938" fill="none" extrusionOk="0">
                  <a:moveTo>
                    <a:pt x="0" y="557938"/>
                  </a:moveTo>
                  <a:cubicBezTo>
                    <a:pt x="-17976" y="436725"/>
                    <a:pt x="44730" y="246127"/>
                    <a:pt x="0" y="110675"/>
                  </a:cubicBezTo>
                  <a:cubicBezTo>
                    <a:pt x="-2317" y="49183"/>
                    <a:pt x="36729" y="9509"/>
                    <a:pt x="110675" y="0"/>
                  </a:cubicBezTo>
                  <a:cubicBezTo>
                    <a:pt x="114416" y="-775"/>
                    <a:pt x="119042" y="428"/>
                    <a:pt x="121318" y="0"/>
                  </a:cubicBezTo>
                  <a:cubicBezTo>
                    <a:pt x="184876" y="-3036"/>
                    <a:pt x="229730" y="40205"/>
                    <a:pt x="231993" y="110675"/>
                  </a:cubicBezTo>
                  <a:cubicBezTo>
                    <a:pt x="234424" y="148174"/>
                    <a:pt x="229616" y="183710"/>
                    <a:pt x="231993" y="235849"/>
                  </a:cubicBezTo>
                  <a:lnTo>
                    <a:pt x="231993" y="235849"/>
                  </a:lnTo>
                  <a:cubicBezTo>
                    <a:pt x="223632" y="239269"/>
                    <a:pt x="218216" y="241340"/>
                    <a:pt x="206406" y="246084"/>
                  </a:cubicBezTo>
                  <a:cubicBezTo>
                    <a:pt x="200804" y="244721"/>
                    <a:pt x="190461" y="238150"/>
                    <a:pt x="180820" y="235849"/>
                  </a:cubicBezTo>
                  <a:lnTo>
                    <a:pt x="180820" y="235849"/>
                  </a:lnTo>
                  <a:cubicBezTo>
                    <a:pt x="171865" y="173809"/>
                    <a:pt x="184618" y="162146"/>
                    <a:pt x="180820" y="110675"/>
                  </a:cubicBezTo>
                  <a:cubicBezTo>
                    <a:pt x="185113" y="82060"/>
                    <a:pt x="154116" y="52508"/>
                    <a:pt x="121318" y="51173"/>
                  </a:cubicBezTo>
                  <a:cubicBezTo>
                    <a:pt x="116366" y="51330"/>
                    <a:pt x="114270" y="50860"/>
                    <a:pt x="110675" y="51173"/>
                  </a:cubicBezTo>
                  <a:cubicBezTo>
                    <a:pt x="76198" y="53014"/>
                    <a:pt x="51720" y="79047"/>
                    <a:pt x="51173" y="110675"/>
                  </a:cubicBezTo>
                  <a:cubicBezTo>
                    <a:pt x="73214" y="300264"/>
                    <a:pt x="39408" y="430139"/>
                    <a:pt x="51173" y="557938"/>
                  </a:cubicBezTo>
                  <a:cubicBezTo>
                    <a:pt x="40138" y="558127"/>
                    <a:pt x="21337" y="552768"/>
                    <a:pt x="0" y="557938"/>
                  </a:cubicBezTo>
                  <a:close/>
                </a:path>
                <a:path w="231993" h="557938" stroke="0" extrusionOk="0">
                  <a:moveTo>
                    <a:pt x="0" y="557938"/>
                  </a:moveTo>
                  <a:cubicBezTo>
                    <a:pt x="-3930" y="438608"/>
                    <a:pt x="46473" y="314141"/>
                    <a:pt x="0" y="110675"/>
                  </a:cubicBezTo>
                  <a:cubicBezTo>
                    <a:pt x="7406" y="57802"/>
                    <a:pt x="55741" y="14221"/>
                    <a:pt x="110675" y="0"/>
                  </a:cubicBezTo>
                  <a:cubicBezTo>
                    <a:pt x="115421" y="-816"/>
                    <a:pt x="118489" y="1270"/>
                    <a:pt x="121318" y="0"/>
                  </a:cubicBezTo>
                  <a:cubicBezTo>
                    <a:pt x="179226" y="-9283"/>
                    <a:pt x="235457" y="55375"/>
                    <a:pt x="231993" y="110675"/>
                  </a:cubicBezTo>
                  <a:cubicBezTo>
                    <a:pt x="239285" y="157151"/>
                    <a:pt x="221608" y="197878"/>
                    <a:pt x="231993" y="235849"/>
                  </a:cubicBezTo>
                  <a:lnTo>
                    <a:pt x="231993" y="235849"/>
                  </a:lnTo>
                  <a:cubicBezTo>
                    <a:pt x="220456" y="242350"/>
                    <a:pt x="218842" y="240512"/>
                    <a:pt x="206406" y="246084"/>
                  </a:cubicBezTo>
                  <a:cubicBezTo>
                    <a:pt x="194271" y="241604"/>
                    <a:pt x="193806" y="238494"/>
                    <a:pt x="180820" y="235849"/>
                  </a:cubicBezTo>
                  <a:lnTo>
                    <a:pt x="180820" y="235849"/>
                  </a:lnTo>
                  <a:cubicBezTo>
                    <a:pt x="173896" y="195369"/>
                    <a:pt x="183032" y="162994"/>
                    <a:pt x="180820" y="110675"/>
                  </a:cubicBezTo>
                  <a:cubicBezTo>
                    <a:pt x="181907" y="78337"/>
                    <a:pt x="152795" y="43045"/>
                    <a:pt x="121318" y="51173"/>
                  </a:cubicBezTo>
                  <a:cubicBezTo>
                    <a:pt x="116699" y="51973"/>
                    <a:pt x="115962" y="49922"/>
                    <a:pt x="110675" y="51173"/>
                  </a:cubicBezTo>
                  <a:cubicBezTo>
                    <a:pt x="83733" y="54837"/>
                    <a:pt x="46405" y="83390"/>
                    <a:pt x="51173" y="110675"/>
                  </a:cubicBezTo>
                  <a:cubicBezTo>
                    <a:pt x="76170" y="286716"/>
                    <a:pt x="40112" y="436168"/>
                    <a:pt x="51173" y="557938"/>
                  </a:cubicBezTo>
                  <a:cubicBezTo>
                    <a:pt x="39656" y="559115"/>
                    <a:pt x="13879" y="555774"/>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2068331024">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BCD5A608-1DF4-4233-8CE7-DA0387FDB34B}"/>
                </a:ext>
              </a:extLst>
            </p:cNvPr>
            <p:cNvSpPr/>
            <p:nvPr/>
          </p:nvSpPr>
          <p:spPr>
            <a:xfrm rot="13105211" flipH="1">
              <a:off x="1817630" y="3982682"/>
              <a:ext cx="235916" cy="557938"/>
            </a:xfrm>
            <a:custGeom>
              <a:avLst/>
              <a:gdLst>
                <a:gd name="connsiteX0" fmla="*/ 0 w 235916"/>
                <a:gd name="connsiteY0" fmla="*/ 557938 h 557938"/>
                <a:gd name="connsiteX1" fmla="*/ 0 w 235916"/>
                <a:gd name="connsiteY1" fmla="*/ 112546 h 557938"/>
                <a:gd name="connsiteX2" fmla="*/ 112546 w 235916"/>
                <a:gd name="connsiteY2" fmla="*/ 0 h 557938"/>
                <a:gd name="connsiteX3" fmla="*/ 123370 w 235916"/>
                <a:gd name="connsiteY3" fmla="*/ 0 h 557938"/>
                <a:gd name="connsiteX4" fmla="*/ 235916 w 235916"/>
                <a:gd name="connsiteY4" fmla="*/ 112546 h 557938"/>
                <a:gd name="connsiteX5" fmla="*/ 235916 w 235916"/>
                <a:gd name="connsiteY5" fmla="*/ 235676 h 557938"/>
                <a:gd name="connsiteX6" fmla="*/ 235916 w 235916"/>
                <a:gd name="connsiteY6" fmla="*/ 235676 h 557938"/>
                <a:gd name="connsiteX7" fmla="*/ 209897 w 235916"/>
                <a:gd name="connsiteY7" fmla="*/ 246084 h 557938"/>
                <a:gd name="connsiteX8" fmla="*/ 183878 w 235916"/>
                <a:gd name="connsiteY8" fmla="*/ 235676 h 557938"/>
                <a:gd name="connsiteX9" fmla="*/ 183878 w 235916"/>
                <a:gd name="connsiteY9" fmla="*/ 235676 h 557938"/>
                <a:gd name="connsiteX10" fmla="*/ 183878 w 235916"/>
                <a:gd name="connsiteY10" fmla="*/ 112546 h 557938"/>
                <a:gd name="connsiteX11" fmla="*/ 123370 w 235916"/>
                <a:gd name="connsiteY11" fmla="*/ 52038 h 557938"/>
                <a:gd name="connsiteX12" fmla="*/ 112546 w 235916"/>
                <a:gd name="connsiteY12" fmla="*/ 52038 h 557938"/>
                <a:gd name="connsiteX13" fmla="*/ 52038 w 235916"/>
                <a:gd name="connsiteY13" fmla="*/ 112546 h 557938"/>
                <a:gd name="connsiteX14" fmla="*/ 52038 w 235916"/>
                <a:gd name="connsiteY14" fmla="*/ 557938 h 557938"/>
                <a:gd name="connsiteX15" fmla="*/ 0 w 235916"/>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916" h="557938" fill="none" extrusionOk="0">
                  <a:moveTo>
                    <a:pt x="0" y="557938"/>
                  </a:moveTo>
                  <a:cubicBezTo>
                    <a:pt x="-17122" y="386481"/>
                    <a:pt x="44679" y="285266"/>
                    <a:pt x="0" y="112546"/>
                  </a:cubicBezTo>
                  <a:cubicBezTo>
                    <a:pt x="80" y="36905"/>
                    <a:pt x="41547" y="4447"/>
                    <a:pt x="112546" y="0"/>
                  </a:cubicBezTo>
                  <a:cubicBezTo>
                    <a:pt x="117744" y="-826"/>
                    <a:pt x="120087" y="98"/>
                    <a:pt x="123370" y="0"/>
                  </a:cubicBezTo>
                  <a:cubicBezTo>
                    <a:pt x="197022" y="11543"/>
                    <a:pt x="221839" y="47318"/>
                    <a:pt x="235916" y="112546"/>
                  </a:cubicBezTo>
                  <a:cubicBezTo>
                    <a:pt x="247935" y="157854"/>
                    <a:pt x="226356" y="201358"/>
                    <a:pt x="235916" y="235676"/>
                  </a:cubicBezTo>
                  <a:lnTo>
                    <a:pt x="235916" y="235676"/>
                  </a:lnTo>
                  <a:cubicBezTo>
                    <a:pt x="229238" y="241548"/>
                    <a:pt x="214926" y="242682"/>
                    <a:pt x="209897" y="246084"/>
                  </a:cubicBezTo>
                  <a:cubicBezTo>
                    <a:pt x="202105" y="243385"/>
                    <a:pt x="193243" y="237188"/>
                    <a:pt x="183878" y="235676"/>
                  </a:cubicBezTo>
                  <a:lnTo>
                    <a:pt x="183878" y="235676"/>
                  </a:lnTo>
                  <a:cubicBezTo>
                    <a:pt x="178567" y="182858"/>
                    <a:pt x="187542" y="164974"/>
                    <a:pt x="183878" y="112546"/>
                  </a:cubicBezTo>
                  <a:cubicBezTo>
                    <a:pt x="184959" y="87307"/>
                    <a:pt x="150187" y="49134"/>
                    <a:pt x="123370" y="52038"/>
                  </a:cubicBezTo>
                  <a:cubicBezTo>
                    <a:pt x="118634" y="52287"/>
                    <a:pt x="117326" y="51380"/>
                    <a:pt x="112546" y="52038"/>
                  </a:cubicBezTo>
                  <a:cubicBezTo>
                    <a:pt x="74149" y="53427"/>
                    <a:pt x="60980" y="81579"/>
                    <a:pt x="52038" y="112546"/>
                  </a:cubicBezTo>
                  <a:cubicBezTo>
                    <a:pt x="95243" y="242033"/>
                    <a:pt x="4248" y="344383"/>
                    <a:pt x="52038" y="557938"/>
                  </a:cubicBezTo>
                  <a:cubicBezTo>
                    <a:pt x="27014" y="562318"/>
                    <a:pt x="21320" y="554072"/>
                    <a:pt x="0" y="557938"/>
                  </a:cubicBezTo>
                  <a:close/>
                </a:path>
                <a:path w="235916" h="557938" stroke="0" extrusionOk="0">
                  <a:moveTo>
                    <a:pt x="0" y="557938"/>
                  </a:moveTo>
                  <a:cubicBezTo>
                    <a:pt x="-87" y="398119"/>
                    <a:pt x="14258" y="296279"/>
                    <a:pt x="0" y="112546"/>
                  </a:cubicBezTo>
                  <a:cubicBezTo>
                    <a:pt x="-8445" y="66569"/>
                    <a:pt x="53636" y="-13640"/>
                    <a:pt x="112546" y="0"/>
                  </a:cubicBezTo>
                  <a:cubicBezTo>
                    <a:pt x="115399" y="-921"/>
                    <a:pt x="120118" y="1040"/>
                    <a:pt x="123370" y="0"/>
                  </a:cubicBezTo>
                  <a:cubicBezTo>
                    <a:pt x="187348" y="2467"/>
                    <a:pt x="241944" y="57432"/>
                    <a:pt x="235916" y="112546"/>
                  </a:cubicBezTo>
                  <a:cubicBezTo>
                    <a:pt x="246524" y="141943"/>
                    <a:pt x="230959" y="181448"/>
                    <a:pt x="235916" y="235676"/>
                  </a:cubicBezTo>
                  <a:lnTo>
                    <a:pt x="235916" y="235676"/>
                  </a:lnTo>
                  <a:cubicBezTo>
                    <a:pt x="225772" y="240887"/>
                    <a:pt x="220125" y="241227"/>
                    <a:pt x="209897" y="246084"/>
                  </a:cubicBezTo>
                  <a:cubicBezTo>
                    <a:pt x="198261" y="244302"/>
                    <a:pt x="195380" y="237614"/>
                    <a:pt x="183878" y="235676"/>
                  </a:cubicBezTo>
                  <a:lnTo>
                    <a:pt x="183878" y="235676"/>
                  </a:lnTo>
                  <a:cubicBezTo>
                    <a:pt x="170508" y="182108"/>
                    <a:pt x="184697" y="142749"/>
                    <a:pt x="183878" y="112546"/>
                  </a:cubicBezTo>
                  <a:cubicBezTo>
                    <a:pt x="183084" y="81479"/>
                    <a:pt x="154835" y="53382"/>
                    <a:pt x="123370" y="52038"/>
                  </a:cubicBezTo>
                  <a:cubicBezTo>
                    <a:pt x="119441" y="52369"/>
                    <a:pt x="117201" y="51003"/>
                    <a:pt x="112546" y="52038"/>
                  </a:cubicBezTo>
                  <a:cubicBezTo>
                    <a:pt x="78949" y="46485"/>
                    <a:pt x="47953" y="78830"/>
                    <a:pt x="52038" y="112546"/>
                  </a:cubicBezTo>
                  <a:cubicBezTo>
                    <a:pt x="64962" y="324127"/>
                    <a:pt x="33254" y="435163"/>
                    <a:pt x="52038" y="557938"/>
                  </a:cubicBezTo>
                  <a:cubicBezTo>
                    <a:pt x="28910" y="559456"/>
                    <a:pt x="14433" y="557474"/>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556103191">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a:extLst>
              <a:ext uri="{FF2B5EF4-FFF2-40B4-BE49-F238E27FC236}">
                <a16:creationId xmlns:a16="http://schemas.microsoft.com/office/drawing/2014/main" id="{2C755C8E-4756-41C5-B63B-FC9926685110}"/>
              </a:ext>
            </a:extLst>
          </p:cNvPr>
          <p:cNvGrpSpPr/>
          <p:nvPr/>
        </p:nvGrpSpPr>
        <p:grpSpPr>
          <a:xfrm rot="17264731">
            <a:off x="8446597" y="2940692"/>
            <a:ext cx="484828" cy="748124"/>
            <a:chOff x="1568718" y="3792496"/>
            <a:chExt cx="484828" cy="748124"/>
          </a:xfrm>
          <a:solidFill>
            <a:schemeClr val="tx1">
              <a:lumMod val="65000"/>
              <a:lumOff val="35000"/>
            </a:schemeClr>
          </a:solidFill>
        </p:grpSpPr>
        <p:sp>
          <p:nvSpPr>
            <p:cNvPr id="31" name="Arrow: U-Turn 30">
              <a:extLst>
                <a:ext uri="{FF2B5EF4-FFF2-40B4-BE49-F238E27FC236}">
                  <a16:creationId xmlns:a16="http://schemas.microsoft.com/office/drawing/2014/main" id="{6BDC28BF-EA5F-4951-8F03-35B8201E1B6A}"/>
                </a:ext>
              </a:extLst>
            </p:cNvPr>
            <p:cNvSpPr/>
            <p:nvPr/>
          </p:nvSpPr>
          <p:spPr>
            <a:xfrm rot="13105211">
              <a:off x="1568718" y="3792496"/>
              <a:ext cx="231993" cy="557938"/>
            </a:xfrm>
            <a:custGeom>
              <a:avLst/>
              <a:gdLst>
                <a:gd name="connsiteX0" fmla="*/ 0 w 231993"/>
                <a:gd name="connsiteY0" fmla="*/ 557938 h 557938"/>
                <a:gd name="connsiteX1" fmla="*/ 0 w 231993"/>
                <a:gd name="connsiteY1" fmla="*/ 110675 h 557938"/>
                <a:gd name="connsiteX2" fmla="*/ 110675 w 231993"/>
                <a:gd name="connsiteY2" fmla="*/ 0 h 557938"/>
                <a:gd name="connsiteX3" fmla="*/ 121318 w 231993"/>
                <a:gd name="connsiteY3" fmla="*/ 0 h 557938"/>
                <a:gd name="connsiteX4" fmla="*/ 231993 w 231993"/>
                <a:gd name="connsiteY4" fmla="*/ 110675 h 557938"/>
                <a:gd name="connsiteX5" fmla="*/ 231993 w 231993"/>
                <a:gd name="connsiteY5" fmla="*/ 235849 h 557938"/>
                <a:gd name="connsiteX6" fmla="*/ 231993 w 231993"/>
                <a:gd name="connsiteY6" fmla="*/ 235849 h 557938"/>
                <a:gd name="connsiteX7" fmla="*/ 206406 w 231993"/>
                <a:gd name="connsiteY7" fmla="*/ 246084 h 557938"/>
                <a:gd name="connsiteX8" fmla="*/ 180820 w 231993"/>
                <a:gd name="connsiteY8" fmla="*/ 235849 h 557938"/>
                <a:gd name="connsiteX9" fmla="*/ 180820 w 231993"/>
                <a:gd name="connsiteY9" fmla="*/ 235849 h 557938"/>
                <a:gd name="connsiteX10" fmla="*/ 180820 w 231993"/>
                <a:gd name="connsiteY10" fmla="*/ 110675 h 557938"/>
                <a:gd name="connsiteX11" fmla="*/ 121318 w 231993"/>
                <a:gd name="connsiteY11" fmla="*/ 51173 h 557938"/>
                <a:gd name="connsiteX12" fmla="*/ 110675 w 231993"/>
                <a:gd name="connsiteY12" fmla="*/ 51173 h 557938"/>
                <a:gd name="connsiteX13" fmla="*/ 51173 w 231993"/>
                <a:gd name="connsiteY13" fmla="*/ 110675 h 557938"/>
                <a:gd name="connsiteX14" fmla="*/ 51173 w 231993"/>
                <a:gd name="connsiteY14" fmla="*/ 557938 h 557938"/>
                <a:gd name="connsiteX15" fmla="*/ 0 w 231993"/>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993" h="557938" fill="none" extrusionOk="0">
                  <a:moveTo>
                    <a:pt x="0" y="557938"/>
                  </a:moveTo>
                  <a:cubicBezTo>
                    <a:pt x="-12870" y="367042"/>
                    <a:pt x="16734" y="268139"/>
                    <a:pt x="0" y="110675"/>
                  </a:cubicBezTo>
                  <a:cubicBezTo>
                    <a:pt x="-1030" y="47585"/>
                    <a:pt x="51743" y="15337"/>
                    <a:pt x="110675" y="0"/>
                  </a:cubicBezTo>
                  <a:cubicBezTo>
                    <a:pt x="114837" y="-73"/>
                    <a:pt x="118634" y="975"/>
                    <a:pt x="121318" y="0"/>
                  </a:cubicBezTo>
                  <a:cubicBezTo>
                    <a:pt x="173487" y="3954"/>
                    <a:pt x="235611" y="31932"/>
                    <a:pt x="231993" y="110675"/>
                  </a:cubicBezTo>
                  <a:cubicBezTo>
                    <a:pt x="242230" y="159049"/>
                    <a:pt x="217977" y="191599"/>
                    <a:pt x="231993" y="235849"/>
                  </a:cubicBezTo>
                  <a:lnTo>
                    <a:pt x="231993" y="235849"/>
                  </a:lnTo>
                  <a:cubicBezTo>
                    <a:pt x="222858" y="239781"/>
                    <a:pt x="212381" y="240176"/>
                    <a:pt x="206406" y="246084"/>
                  </a:cubicBezTo>
                  <a:cubicBezTo>
                    <a:pt x="195797" y="245230"/>
                    <a:pt x="188794" y="237280"/>
                    <a:pt x="180820" y="235849"/>
                  </a:cubicBezTo>
                  <a:lnTo>
                    <a:pt x="180820" y="235849"/>
                  </a:lnTo>
                  <a:cubicBezTo>
                    <a:pt x="169364" y="175660"/>
                    <a:pt x="195117" y="153234"/>
                    <a:pt x="180820" y="110675"/>
                  </a:cubicBezTo>
                  <a:cubicBezTo>
                    <a:pt x="174846" y="82286"/>
                    <a:pt x="148862" y="55190"/>
                    <a:pt x="121318" y="51173"/>
                  </a:cubicBezTo>
                  <a:cubicBezTo>
                    <a:pt x="116858" y="51992"/>
                    <a:pt x="114882" y="50018"/>
                    <a:pt x="110675" y="51173"/>
                  </a:cubicBezTo>
                  <a:cubicBezTo>
                    <a:pt x="84635" y="47922"/>
                    <a:pt x="47548" y="78772"/>
                    <a:pt x="51173" y="110675"/>
                  </a:cubicBezTo>
                  <a:cubicBezTo>
                    <a:pt x="100976" y="237708"/>
                    <a:pt x="24837" y="452488"/>
                    <a:pt x="51173" y="557938"/>
                  </a:cubicBezTo>
                  <a:cubicBezTo>
                    <a:pt x="28112" y="560182"/>
                    <a:pt x="18949" y="555397"/>
                    <a:pt x="0" y="557938"/>
                  </a:cubicBezTo>
                  <a:close/>
                </a:path>
                <a:path w="231993" h="557938" stroke="0" extrusionOk="0">
                  <a:moveTo>
                    <a:pt x="0" y="557938"/>
                  </a:moveTo>
                  <a:cubicBezTo>
                    <a:pt x="-50473" y="346741"/>
                    <a:pt x="23846" y="228959"/>
                    <a:pt x="0" y="110675"/>
                  </a:cubicBezTo>
                  <a:cubicBezTo>
                    <a:pt x="838" y="56066"/>
                    <a:pt x="45016" y="8243"/>
                    <a:pt x="110675" y="0"/>
                  </a:cubicBezTo>
                  <a:cubicBezTo>
                    <a:pt x="114814" y="-494"/>
                    <a:pt x="116359" y="1098"/>
                    <a:pt x="121318" y="0"/>
                  </a:cubicBezTo>
                  <a:cubicBezTo>
                    <a:pt x="174327" y="-7423"/>
                    <a:pt x="232758" y="51545"/>
                    <a:pt x="231993" y="110675"/>
                  </a:cubicBezTo>
                  <a:cubicBezTo>
                    <a:pt x="235000" y="150006"/>
                    <a:pt x="217685" y="179820"/>
                    <a:pt x="231993" y="235849"/>
                  </a:cubicBezTo>
                  <a:lnTo>
                    <a:pt x="231993" y="235849"/>
                  </a:lnTo>
                  <a:cubicBezTo>
                    <a:pt x="225349" y="238659"/>
                    <a:pt x="214674" y="240166"/>
                    <a:pt x="206406" y="246084"/>
                  </a:cubicBezTo>
                  <a:cubicBezTo>
                    <a:pt x="197138" y="243783"/>
                    <a:pt x="190716" y="236639"/>
                    <a:pt x="180820" y="235849"/>
                  </a:cubicBezTo>
                  <a:lnTo>
                    <a:pt x="180820" y="235849"/>
                  </a:lnTo>
                  <a:cubicBezTo>
                    <a:pt x="179209" y="183141"/>
                    <a:pt x="184965" y="139878"/>
                    <a:pt x="180820" y="110675"/>
                  </a:cubicBezTo>
                  <a:cubicBezTo>
                    <a:pt x="182786" y="78228"/>
                    <a:pt x="145759" y="46898"/>
                    <a:pt x="121318" y="51173"/>
                  </a:cubicBezTo>
                  <a:cubicBezTo>
                    <a:pt x="118197" y="51388"/>
                    <a:pt x="115622" y="50941"/>
                    <a:pt x="110675" y="51173"/>
                  </a:cubicBezTo>
                  <a:cubicBezTo>
                    <a:pt x="72573" y="52261"/>
                    <a:pt x="42534" y="79903"/>
                    <a:pt x="51173" y="110675"/>
                  </a:cubicBezTo>
                  <a:cubicBezTo>
                    <a:pt x="104292" y="250813"/>
                    <a:pt x="37439" y="455086"/>
                    <a:pt x="51173" y="557938"/>
                  </a:cubicBezTo>
                  <a:cubicBezTo>
                    <a:pt x="25735" y="563757"/>
                    <a:pt x="15701" y="556953"/>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593465679">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U-Turn 31">
              <a:extLst>
                <a:ext uri="{FF2B5EF4-FFF2-40B4-BE49-F238E27FC236}">
                  <a16:creationId xmlns:a16="http://schemas.microsoft.com/office/drawing/2014/main" id="{8A05450B-0C6B-4B3E-84C4-326A5AEACD0E}"/>
                </a:ext>
              </a:extLst>
            </p:cNvPr>
            <p:cNvSpPr/>
            <p:nvPr/>
          </p:nvSpPr>
          <p:spPr>
            <a:xfrm rot="13105211" flipH="1">
              <a:off x="1817630" y="3982682"/>
              <a:ext cx="235916" cy="557938"/>
            </a:xfrm>
            <a:custGeom>
              <a:avLst/>
              <a:gdLst>
                <a:gd name="connsiteX0" fmla="*/ 0 w 235916"/>
                <a:gd name="connsiteY0" fmla="*/ 557938 h 557938"/>
                <a:gd name="connsiteX1" fmla="*/ 0 w 235916"/>
                <a:gd name="connsiteY1" fmla="*/ 112546 h 557938"/>
                <a:gd name="connsiteX2" fmla="*/ 112546 w 235916"/>
                <a:gd name="connsiteY2" fmla="*/ 0 h 557938"/>
                <a:gd name="connsiteX3" fmla="*/ 123370 w 235916"/>
                <a:gd name="connsiteY3" fmla="*/ 0 h 557938"/>
                <a:gd name="connsiteX4" fmla="*/ 235916 w 235916"/>
                <a:gd name="connsiteY4" fmla="*/ 112546 h 557938"/>
                <a:gd name="connsiteX5" fmla="*/ 235916 w 235916"/>
                <a:gd name="connsiteY5" fmla="*/ 235676 h 557938"/>
                <a:gd name="connsiteX6" fmla="*/ 235916 w 235916"/>
                <a:gd name="connsiteY6" fmla="*/ 235676 h 557938"/>
                <a:gd name="connsiteX7" fmla="*/ 209897 w 235916"/>
                <a:gd name="connsiteY7" fmla="*/ 246084 h 557938"/>
                <a:gd name="connsiteX8" fmla="*/ 183878 w 235916"/>
                <a:gd name="connsiteY8" fmla="*/ 235676 h 557938"/>
                <a:gd name="connsiteX9" fmla="*/ 183878 w 235916"/>
                <a:gd name="connsiteY9" fmla="*/ 235676 h 557938"/>
                <a:gd name="connsiteX10" fmla="*/ 183878 w 235916"/>
                <a:gd name="connsiteY10" fmla="*/ 112546 h 557938"/>
                <a:gd name="connsiteX11" fmla="*/ 123370 w 235916"/>
                <a:gd name="connsiteY11" fmla="*/ 52038 h 557938"/>
                <a:gd name="connsiteX12" fmla="*/ 112546 w 235916"/>
                <a:gd name="connsiteY12" fmla="*/ 52038 h 557938"/>
                <a:gd name="connsiteX13" fmla="*/ 52038 w 235916"/>
                <a:gd name="connsiteY13" fmla="*/ 112546 h 557938"/>
                <a:gd name="connsiteX14" fmla="*/ 52038 w 235916"/>
                <a:gd name="connsiteY14" fmla="*/ 557938 h 557938"/>
                <a:gd name="connsiteX15" fmla="*/ 0 w 235916"/>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916" h="557938" fill="none" extrusionOk="0">
                  <a:moveTo>
                    <a:pt x="0" y="557938"/>
                  </a:moveTo>
                  <a:cubicBezTo>
                    <a:pt x="-32773" y="420757"/>
                    <a:pt x="2016" y="254711"/>
                    <a:pt x="0" y="112546"/>
                  </a:cubicBezTo>
                  <a:cubicBezTo>
                    <a:pt x="-4620" y="59851"/>
                    <a:pt x="59541" y="-15043"/>
                    <a:pt x="112546" y="0"/>
                  </a:cubicBezTo>
                  <a:cubicBezTo>
                    <a:pt x="117797" y="-1110"/>
                    <a:pt x="121096" y="625"/>
                    <a:pt x="123370" y="0"/>
                  </a:cubicBezTo>
                  <a:cubicBezTo>
                    <a:pt x="190451" y="4807"/>
                    <a:pt x="246987" y="60308"/>
                    <a:pt x="235916" y="112546"/>
                  </a:cubicBezTo>
                  <a:cubicBezTo>
                    <a:pt x="242525" y="142312"/>
                    <a:pt x="228742" y="196612"/>
                    <a:pt x="235916" y="235676"/>
                  </a:cubicBezTo>
                  <a:lnTo>
                    <a:pt x="235916" y="235676"/>
                  </a:lnTo>
                  <a:cubicBezTo>
                    <a:pt x="227786" y="240965"/>
                    <a:pt x="221066" y="240134"/>
                    <a:pt x="209897" y="246084"/>
                  </a:cubicBezTo>
                  <a:cubicBezTo>
                    <a:pt x="197870" y="242485"/>
                    <a:pt x="196876" y="238340"/>
                    <a:pt x="183878" y="235676"/>
                  </a:cubicBezTo>
                  <a:lnTo>
                    <a:pt x="183878" y="235676"/>
                  </a:lnTo>
                  <a:cubicBezTo>
                    <a:pt x="174493" y="204904"/>
                    <a:pt x="193587" y="168648"/>
                    <a:pt x="183878" y="112546"/>
                  </a:cubicBezTo>
                  <a:cubicBezTo>
                    <a:pt x="180141" y="73418"/>
                    <a:pt x="157164" y="52829"/>
                    <a:pt x="123370" y="52038"/>
                  </a:cubicBezTo>
                  <a:cubicBezTo>
                    <a:pt x="120730" y="52778"/>
                    <a:pt x="117668" y="51130"/>
                    <a:pt x="112546" y="52038"/>
                  </a:cubicBezTo>
                  <a:cubicBezTo>
                    <a:pt x="85958" y="45066"/>
                    <a:pt x="52619" y="81289"/>
                    <a:pt x="52038" y="112546"/>
                  </a:cubicBezTo>
                  <a:cubicBezTo>
                    <a:pt x="89848" y="216436"/>
                    <a:pt x="28549" y="395344"/>
                    <a:pt x="52038" y="557938"/>
                  </a:cubicBezTo>
                  <a:cubicBezTo>
                    <a:pt x="28572" y="562008"/>
                    <a:pt x="11640" y="557200"/>
                    <a:pt x="0" y="557938"/>
                  </a:cubicBezTo>
                  <a:close/>
                </a:path>
                <a:path w="235916" h="557938" stroke="0" extrusionOk="0">
                  <a:moveTo>
                    <a:pt x="0" y="557938"/>
                  </a:moveTo>
                  <a:cubicBezTo>
                    <a:pt x="-11747" y="355702"/>
                    <a:pt x="16023" y="260067"/>
                    <a:pt x="0" y="112546"/>
                  </a:cubicBezTo>
                  <a:cubicBezTo>
                    <a:pt x="7434" y="49669"/>
                    <a:pt x="42885" y="-4341"/>
                    <a:pt x="112546" y="0"/>
                  </a:cubicBezTo>
                  <a:cubicBezTo>
                    <a:pt x="117806" y="-89"/>
                    <a:pt x="120341" y="742"/>
                    <a:pt x="123370" y="0"/>
                  </a:cubicBezTo>
                  <a:cubicBezTo>
                    <a:pt x="184441" y="-1172"/>
                    <a:pt x="230549" y="60377"/>
                    <a:pt x="235916" y="112546"/>
                  </a:cubicBezTo>
                  <a:cubicBezTo>
                    <a:pt x="237902" y="168427"/>
                    <a:pt x="233533" y="184366"/>
                    <a:pt x="235916" y="235676"/>
                  </a:cubicBezTo>
                  <a:lnTo>
                    <a:pt x="235916" y="235676"/>
                  </a:lnTo>
                  <a:cubicBezTo>
                    <a:pt x="229364" y="241179"/>
                    <a:pt x="218671" y="240798"/>
                    <a:pt x="209897" y="246084"/>
                  </a:cubicBezTo>
                  <a:cubicBezTo>
                    <a:pt x="201422" y="244475"/>
                    <a:pt x="197139" y="238102"/>
                    <a:pt x="183878" y="235676"/>
                  </a:cubicBezTo>
                  <a:lnTo>
                    <a:pt x="183878" y="235676"/>
                  </a:lnTo>
                  <a:cubicBezTo>
                    <a:pt x="175409" y="194373"/>
                    <a:pt x="197586" y="159090"/>
                    <a:pt x="183878" y="112546"/>
                  </a:cubicBezTo>
                  <a:cubicBezTo>
                    <a:pt x="185149" y="76465"/>
                    <a:pt x="154343" y="57972"/>
                    <a:pt x="123370" y="52038"/>
                  </a:cubicBezTo>
                  <a:cubicBezTo>
                    <a:pt x="119417" y="53090"/>
                    <a:pt x="116486" y="50975"/>
                    <a:pt x="112546" y="52038"/>
                  </a:cubicBezTo>
                  <a:cubicBezTo>
                    <a:pt x="70444" y="53471"/>
                    <a:pt x="54289" y="70678"/>
                    <a:pt x="52038" y="112546"/>
                  </a:cubicBezTo>
                  <a:cubicBezTo>
                    <a:pt x="72155" y="332114"/>
                    <a:pt x="11605" y="415607"/>
                    <a:pt x="52038" y="557938"/>
                  </a:cubicBezTo>
                  <a:cubicBezTo>
                    <a:pt x="35089" y="560626"/>
                    <a:pt x="22963" y="553811"/>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2184049471">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a:extLst>
              <a:ext uri="{FF2B5EF4-FFF2-40B4-BE49-F238E27FC236}">
                <a16:creationId xmlns:a16="http://schemas.microsoft.com/office/drawing/2014/main" id="{19A1F76B-A542-43F4-9EED-6F4DA846568B}"/>
              </a:ext>
            </a:extLst>
          </p:cNvPr>
          <p:cNvGrpSpPr/>
          <p:nvPr/>
        </p:nvGrpSpPr>
        <p:grpSpPr>
          <a:xfrm rot="7464413">
            <a:off x="10215037" y="5597452"/>
            <a:ext cx="484828" cy="748124"/>
            <a:chOff x="1568718" y="3792496"/>
            <a:chExt cx="484828" cy="748124"/>
          </a:xfrm>
          <a:solidFill>
            <a:schemeClr val="tx1">
              <a:lumMod val="65000"/>
              <a:lumOff val="35000"/>
            </a:schemeClr>
          </a:solidFill>
        </p:grpSpPr>
        <p:sp>
          <p:nvSpPr>
            <p:cNvPr id="19" name="Arrow: U-Turn 18">
              <a:extLst>
                <a:ext uri="{FF2B5EF4-FFF2-40B4-BE49-F238E27FC236}">
                  <a16:creationId xmlns:a16="http://schemas.microsoft.com/office/drawing/2014/main" id="{7CD9C5BB-A0AD-4A84-836F-D82AC6F88E1A}"/>
                </a:ext>
              </a:extLst>
            </p:cNvPr>
            <p:cNvSpPr/>
            <p:nvPr/>
          </p:nvSpPr>
          <p:spPr>
            <a:xfrm rot="13105211">
              <a:off x="1568718" y="3792496"/>
              <a:ext cx="231993" cy="557938"/>
            </a:xfrm>
            <a:custGeom>
              <a:avLst/>
              <a:gdLst>
                <a:gd name="connsiteX0" fmla="*/ 0 w 231993"/>
                <a:gd name="connsiteY0" fmla="*/ 557938 h 557938"/>
                <a:gd name="connsiteX1" fmla="*/ 0 w 231993"/>
                <a:gd name="connsiteY1" fmla="*/ 110675 h 557938"/>
                <a:gd name="connsiteX2" fmla="*/ 110675 w 231993"/>
                <a:gd name="connsiteY2" fmla="*/ 0 h 557938"/>
                <a:gd name="connsiteX3" fmla="*/ 121318 w 231993"/>
                <a:gd name="connsiteY3" fmla="*/ 0 h 557938"/>
                <a:gd name="connsiteX4" fmla="*/ 231993 w 231993"/>
                <a:gd name="connsiteY4" fmla="*/ 110675 h 557938"/>
                <a:gd name="connsiteX5" fmla="*/ 231993 w 231993"/>
                <a:gd name="connsiteY5" fmla="*/ 235849 h 557938"/>
                <a:gd name="connsiteX6" fmla="*/ 231993 w 231993"/>
                <a:gd name="connsiteY6" fmla="*/ 235849 h 557938"/>
                <a:gd name="connsiteX7" fmla="*/ 206406 w 231993"/>
                <a:gd name="connsiteY7" fmla="*/ 246084 h 557938"/>
                <a:gd name="connsiteX8" fmla="*/ 180820 w 231993"/>
                <a:gd name="connsiteY8" fmla="*/ 235849 h 557938"/>
                <a:gd name="connsiteX9" fmla="*/ 180820 w 231993"/>
                <a:gd name="connsiteY9" fmla="*/ 235849 h 557938"/>
                <a:gd name="connsiteX10" fmla="*/ 180820 w 231993"/>
                <a:gd name="connsiteY10" fmla="*/ 110675 h 557938"/>
                <a:gd name="connsiteX11" fmla="*/ 121318 w 231993"/>
                <a:gd name="connsiteY11" fmla="*/ 51173 h 557938"/>
                <a:gd name="connsiteX12" fmla="*/ 110675 w 231993"/>
                <a:gd name="connsiteY12" fmla="*/ 51173 h 557938"/>
                <a:gd name="connsiteX13" fmla="*/ 51173 w 231993"/>
                <a:gd name="connsiteY13" fmla="*/ 110675 h 557938"/>
                <a:gd name="connsiteX14" fmla="*/ 51173 w 231993"/>
                <a:gd name="connsiteY14" fmla="*/ 557938 h 557938"/>
                <a:gd name="connsiteX15" fmla="*/ 0 w 231993"/>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993" h="557938" fill="none" extrusionOk="0">
                  <a:moveTo>
                    <a:pt x="0" y="557938"/>
                  </a:moveTo>
                  <a:cubicBezTo>
                    <a:pt x="-29566" y="452268"/>
                    <a:pt x="19165" y="224123"/>
                    <a:pt x="0" y="110675"/>
                  </a:cubicBezTo>
                  <a:cubicBezTo>
                    <a:pt x="-3549" y="61676"/>
                    <a:pt x="48271" y="-9175"/>
                    <a:pt x="110675" y="0"/>
                  </a:cubicBezTo>
                  <a:cubicBezTo>
                    <a:pt x="114169" y="-116"/>
                    <a:pt x="117365" y="527"/>
                    <a:pt x="121318" y="0"/>
                  </a:cubicBezTo>
                  <a:cubicBezTo>
                    <a:pt x="168026" y="10670"/>
                    <a:pt x="232541" y="44731"/>
                    <a:pt x="231993" y="110675"/>
                  </a:cubicBezTo>
                  <a:cubicBezTo>
                    <a:pt x="233861" y="148050"/>
                    <a:pt x="228683" y="192947"/>
                    <a:pt x="231993" y="235849"/>
                  </a:cubicBezTo>
                  <a:lnTo>
                    <a:pt x="231993" y="235849"/>
                  </a:lnTo>
                  <a:cubicBezTo>
                    <a:pt x="225400" y="239450"/>
                    <a:pt x="211618" y="240601"/>
                    <a:pt x="206406" y="246084"/>
                  </a:cubicBezTo>
                  <a:cubicBezTo>
                    <a:pt x="192984" y="243622"/>
                    <a:pt x="189729" y="235961"/>
                    <a:pt x="180820" y="235849"/>
                  </a:cubicBezTo>
                  <a:lnTo>
                    <a:pt x="180820" y="235849"/>
                  </a:lnTo>
                  <a:cubicBezTo>
                    <a:pt x="175015" y="210523"/>
                    <a:pt x="181141" y="156715"/>
                    <a:pt x="180820" y="110675"/>
                  </a:cubicBezTo>
                  <a:cubicBezTo>
                    <a:pt x="171975" y="79645"/>
                    <a:pt x="151166" y="59364"/>
                    <a:pt x="121318" y="51173"/>
                  </a:cubicBezTo>
                  <a:cubicBezTo>
                    <a:pt x="118948" y="51736"/>
                    <a:pt x="113842" y="50655"/>
                    <a:pt x="110675" y="51173"/>
                  </a:cubicBezTo>
                  <a:cubicBezTo>
                    <a:pt x="85216" y="46700"/>
                    <a:pt x="53247" y="84279"/>
                    <a:pt x="51173" y="110675"/>
                  </a:cubicBezTo>
                  <a:cubicBezTo>
                    <a:pt x="63185" y="243071"/>
                    <a:pt x="18694" y="337999"/>
                    <a:pt x="51173" y="557938"/>
                  </a:cubicBezTo>
                  <a:cubicBezTo>
                    <a:pt x="28867" y="559371"/>
                    <a:pt x="14342" y="554741"/>
                    <a:pt x="0" y="557938"/>
                  </a:cubicBezTo>
                  <a:close/>
                </a:path>
                <a:path w="231993" h="557938" stroke="0" extrusionOk="0">
                  <a:moveTo>
                    <a:pt x="0" y="557938"/>
                  </a:moveTo>
                  <a:cubicBezTo>
                    <a:pt x="-34520" y="356582"/>
                    <a:pt x="51846" y="236207"/>
                    <a:pt x="0" y="110675"/>
                  </a:cubicBezTo>
                  <a:cubicBezTo>
                    <a:pt x="-6534" y="35205"/>
                    <a:pt x="41674" y="15581"/>
                    <a:pt x="110675" y="0"/>
                  </a:cubicBezTo>
                  <a:cubicBezTo>
                    <a:pt x="114004" y="-290"/>
                    <a:pt x="116449" y="1059"/>
                    <a:pt x="121318" y="0"/>
                  </a:cubicBezTo>
                  <a:cubicBezTo>
                    <a:pt x="180775" y="5287"/>
                    <a:pt x="225759" y="51786"/>
                    <a:pt x="231993" y="110675"/>
                  </a:cubicBezTo>
                  <a:cubicBezTo>
                    <a:pt x="244365" y="141762"/>
                    <a:pt x="219373" y="200499"/>
                    <a:pt x="231993" y="235849"/>
                  </a:cubicBezTo>
                  <a:lnTo>
                    <a:pt x="231993" y="235849"/>
                  </a:lnTo>
                  <a:cubicBezTo>
                    <a:pt x="223358" y="241227"/>
                    <a:pt x="212686" y="240025"/>
                    <a:pt x="206406" y="246084"/>
                  </a:cubicBezTo>
                  <a:cubicBezTo>
                    <a:pt x="197446" y="244443"/>
                    <a:pt x="188959" y="236051"/>
                    <a:pt x="180820" y="235849"/>
                  </a:cubicBezTo>
                  <a:lnTo>
                    <a:pt x="180820" y="235849"/>
                  </a:lnTo>
                  <a:cubicBezTo>
                    <a:pt x="177543" y="192163"/>
                    <a:pt x="184134" y="144782"/>
                    <a:pt x="180820" y="110675"/>
                  </a:cubicBezTo>
                  <a:cubicBezTo>
                    <a:pt x="179215" y="77903"/>
                    <a:pt x="147872" y="47666"/>
                    <a:pt x="121318" y="51173"/>
                  </a:cubicBezTo>
                  <a:cubicBezTo>
                    <a:pt x="116644" y="51557"/>
                    <a:pt x="113744" y="50186"/>
                    <a:pt x="110675" y="51173"/>
                  </a:cubicBezTo>
                  <a:cubicBezTo>
                    <a:pt x="73940" y="47677"/>
                    <a:pt x="54104" y="77250"/>
                    <a:pt x="51173" y="110675"/>
                  </a:cubicBezTo>
                  <a:cubicBezTo>
                    <a:pt x="68076" y="217862"/>
                    <a:pt x="44032" y="426202"/>
                    <a:pt x="51173" y="557938"/>
                  </a:cubicBezTo>
                  <a:cubicBezTo>
                    <a:pt x="36528" y="563688"/>
                    <a:pt x="10258" y="552818"/>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2716965402">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U-Turn 19">
              <a:extLst>
                <a:ext uri="{FF2B5EF4-FFF2-40B4-BE49-F238E27FC236}">
                  <a16:creationId xmlns:a16="http://schemas.microsoft.com/office/drawing/2014/main" id="{86F94AA8-F104-481C-BFB1-790129D8DD0F}"/>
                </a:ext>
              </a:extLst>
            </p:cNvPr>
            <p:cNvSpPr/>
            <p:nvPr/>
          </p:nvSpPr>
          <p:spPr>
            <a:xfrm rot="13105211" flipH="1">
              <a:off x="1817630" y="3982682"/>
              <a:ext cx="235916" cy="557938"/>
            </a:xfrm>
            <a:custGeom>
              <a:avLst/>
              <a:gdLst>
                <a:gd name="connsiteX0" fmla="*/ 0 w 235916"/>
                <a:gd name="connsiteY0" fmla="*/ 557938 h 557938"/>
                <a:gd name="connsiteX1" fmla="*/ 0 w 235916"/>
                <a:gd name="connsiteY1" fmla="*/ 112546 h 557938"/>
                <a:gd name="connsiteX2" fmla="*/ 112546 w 235916"/>
                <a:gd name="connsiteY2" fmla="*/ 0 h 557938"/>
                <a:gd name="connsiteX3" fmla="*/ 123370 w 235916"/>
                <a:gd name="connsiteY3" fmla="*/ 0 h 557938"/>
                <a:gd name="connsiteX4" fmla="*/ 235916 w 235916"/>
                <a:gd name="connsiteY4" fmla="*/ 112546 h 557938"/>
                <a:gd name="connsiteX5" fmla="*/ 235916 w 235916"/>
                <a:gd name="connsiteY5" fmla="*/ 235676 h 557938"/>
                <a:gd name="connsiteX6" fmla="*/ 235916 w 235916"/>
                <a:gd name="connsiteY6" fmla="*/ 235676 h 557938"/>
                <a:gd name="connsiteX7" fmla="*/ 209897 w 235916"/>
                <a:gd name="connsiteY7" fmla="*/ 246084 h 557938"/>
                <a:gd name="connsiteX8" fmla="*/ 183878 w 235916"/>
                <a:gd name="connsiteY8" fmla="*/ 235676 h 557938"/>
                <a:gd name="connsiteX9" fmla="*/ 183878 w 235916"/>
                <a:gd name="connsiteY9" fmla="*/ 235676 h 557938"/>
                <a:gd name="connsiteX10" fmla="*/ 183878 w 235916"/>
                <a:gd name="connsiteY10" fmla="*/ 112546 h 557938"/>
                <a:gd name="connsiteX11" fmla="*/ 123370 w 235916"/>
                <a:gd name="connsiteY11" fmla="*/ 52038 h 557938"/>
                <a:gd name="connsiteX12" fmla="*/ 112546 w 235916"/>
                <a:gd name="connsiteY12" fmla="*/ 52038 h 557938"/>
                <a:gd name="connsiteX13" fmla="*/ 52038 w 235916"/>
                <a:gd name="connsiteY13" fmla="*/ 112546 h 557938"/>
                <a:gd name="connsiteX14" fmla="*/ 52038 w 235916"/>
                <a:gd name="connsiteY14" fmla="*/ 557938 h 557938"/>
                <a:gd name="connsiteX15" fmla="*/ 0 w 235916"/>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916" h="557938" fill="none" extrusionOk="0">
                  <a:moveTo>
                    <a:pt x="0" y="557938"/>
                  </a:moveTo>
                  <a:cubicBezTo>
                    <a:pt x="-47046" y="394568"/>
                    <a:pt x="51217" y="297096"/>
                    <a:pt x="0" y="112546"/>
                  </a:cubicBezTo>
                  <a:cubicBezTo>
                    <a:pt x="8115" y="46872"/>
                    <a:pt x="53839" y="-18078"/>
                    <a:pt x="112546" y="0"/>
                  </a:cubicBezTo>
                  <a:cubicBezTo>
                    <a:pt x="114793" y="-832"/>
                    <a:pt x="120006" y="965"/>
                    <a:pt x="123370" y="0"/>
                  </a:cubicBezTo>
                  <a:cubicBezTo>
                    <a:pt x="189077" y="-50"/>
                    <a:pt x="232636" y="54433"/>
                    <a:pt x="235916" y="112546"/>
                  </a:cubicBezTo>
                  <a:cubicBezTo>
                    <a:pt x="240251" y="153647"/>
                    <a:pt x="221497" y="193346"/>
                    <a:pt x="235916" y="235676"/>
                  </a:cubicBezTo>
                  <a:lnTo>
                    <a:pt x="235916" y="235676"/>
                  </a:lnTo>
                  <a:cubicBezTo>
                    <a:pt x="228803" y="242095"/>
                    <a:pt x="217879" y="240953"/>
                    <a:pt x="209897" y="246084"/>
                  </a:cubicBezTo>
                  <a:cubicBezTo>
                    <a:pt x="203775" y="245568"/>
                    <a:pt x="189411" y="237799"/>
                    <a:pt x="183878" y="235676"/>
                  </a:cubicBezTo>
                  <a:lnTo>
                    <a:pt x="183878" y="235676"/>
                  </a:lnTo>
                  <a:cubicBezTo>
                    <a:pt x="182567" y="193418"/>
                    <a:pt x="185497" y="141085"/>
                    <a:pt x="183878" y="112546"/>
                  </a:cubicBezTo>
                  <a:cubicBezTo>
                    <a:pt x="190890" y="77109"/>
                    <a:pt x="157103" y="51052"/>
                    <a:pt x="123370" y="52038"/>
                  </a:cubicBezTo>
                  <a:cubicBezTo>
                    <a:pt x="120944" y="52723"/>
                    <a:pt x="116939" y="51524"/>
                    <a:pt x="112546" y="52038"/>
                  </a:cubicBezTo>
                  <a:cubicBezTo>
                    <a:pt x="82303" y="48197"/>
                    <a:pt x="51947" y="80083"/>
                    <a:pt x="52038" y="112546"/>
                  </a:cubicBezTo>
                  <a:cubicBezTo>
                    <a:pt x="70442" y="259368"/>
                    <a:pt x="20795" y="431612"/>
                    <a:pt x="52038" y="557938"/>
                  </a:cubicBezTo>
                  <a:cubicBezTo>
                    <a:pt x="27285" y="563085"/>
                    <a:pt x="15645" y="557825"/>
                    <a:pt x="0" y="557938"/>
                  </a:cubicBezTo>
                  <a:close/>
                </a:path>
                <a:path w="235916" h="557938" stroke="0" extrusionOk="0">
                  <a:moveTo>
                    <a:pt x="0" y="557938"/>
                  </a:moveTo>
                  <a:cubicBezTo>
                    <a:pt x="-10216" y="410334"/>
                    <a:pt x="1146" y="273812"/>
                    <a:pt x="0" y="112546"/>
                  </a:cubicBezTo>
                  <a:cubicBezTo>
                    <a:pt x="16850" y="48679"/>
                    <a:pt x="49120" y="-3764"/>
                    <a:pt x="112546" y="0"/>
                  </a:cubicBezTo>
                  <a:cubicBezTo>
                    <a:pt x="115286" y="-1049"/>
                    <a:pt x="120904" y="71"/>
                    <a:pt x="123370" y="0"/>
                  </a:cubicBezTo>
                  <a:cubicBezTo>
                    <a:pt x="186391" y="-5219"/>
                    <a:pt x="234400" y="64435"/>
                    <a:pt x="235916" y="112546"/>
                  </a:cubicBezTo>
                  <a:cubicBezTo>
                    <a:pt x="240354" y="142233"/>
                    <a:pt x="227736" y="182228"/>
                    <a:pt x="235916" y="235676"/>
                  </a:cubicBezTo>
                  <a:lnTo>
                    <a:pt x="235916" y="235676"/>
                  </a:lnTo>
                  <a:cubicBezTo>
                    <a:pt x="230836" y="238502"/>
                    <a:pt x="220284" y="239358"/>
                    <a:pt x="209897" y="246084"/>
                  </a:cubicBezTo>
                  <a:cubicBezTo>
                    <a:pt x="199210" y="242557"/>
                    <a:pt x="190986" y="236776"/>
                    <a:pt x="183878" y="235676"/>
                  </a:cubicBezTo>
                  <a:lnTo>
                    <a:pt x="183878" y="235676"/>
                  </a:lnTo>
                  <a:cubicBezTo>
                    <a:pt x="178119" y="200676"/>
                    <a:pt x="196169" y="145145"/>
                    <a:pt x="183878" y="112546"/>
                  </a:cubicBezTo>
                  <a:cubicBezTo>
                    <a:pt x="185022" y="69385"/>
                    <a:pt x="155198" y="58105"/>
                    <a:pt x="123370" y="52038"/>
                  </a:cubicBezTo>
                  <a:cubicBezTo>
                    <a:pt x="118358" y="52851"/>
                    <a:pt x="116529" y="51269"/>
                    <a:pt x="112546" y="52038"/>
                  </a:cubicBezTo>
                  <a:cubicBezTo>
                    <a:pt x="79160" y="56404"/>
                    <a:pt x="50151" y="80512"/>
                    <a:pt x="52038" y="112546"/>
                  </a:cubicBezTo>
                  <a:cubicBezTo>
                    <a:pt x="78374" y="276079"/>
                    <a:pt x="12437" y="462194"/>
                    <a:pt x="52038" y="557938"/>
                  </a:cubicBezTo>
                  <a:cubicBezTo>
                    <a:pt x="38525" y="564170"/>
                    <a:pt x="22527" y="557376"/>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1736555832">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026" name="Picture 2">
            <a:extLst>
              <a:ext uri="{FF2B5EF4-FFF2-40B4-BE49-F238E27FC236}">
                <a16:creationId xmlns:a16="http://schemas.microsoft.com/office/drawing/2014/main" id="{20942CDA-970A-4C87-AA01-FB71CB8F7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16511">
            <a:off x="10941026" y="3518927"/>
            <a:ext cx="1021915" cy="11117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97FFD60D-FD5B-4B1E-9546-74BF21DCF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1224">
            <a:off x="8541362" y="2237780"/>
            <a:ext cx="1021915" cy="11117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91259A4D-EE18-45EF-9D67-65078478B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201254">
            <a:off x="10726125" y="5161779"/>
            <a:ext cx="1021915" cy="1111728"/>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Connector 6">
            <a:extLst>
              <a:ext uri="{FF2B5EF4-FFF2-40B4-BE49-F238E27FC236}">
                <a16:creationId xmlns:a16="http://schemas.microsoft.com/office/drawing/2014/main" id="{EDB2BFE9-3A23-4A8D-928F-2C77A92ACD60}"/>
              </a:ext>
            </a:extLst>
          </p:cNvPr>
          <p:cNvSpPr/>
          <p:nvPr/>
        </p:nvSpPr>
        <p:spPr>
          <a:xfrm>
            <a:off x="7931007" y="3025574"/>
            <a:ext cx="3472775" cy="3132305"/>
          </a:xfrm>
          <a:custGeom>
            <a:avLst/>
            <a:gdLst>
              <a:gd name="connsiteX0" fmla="*/ 0 w 3472775"/>
              <a:gd name="connsiteY0" fmla="*/ 1566153 h 3132305"/>
              <a:gd name="connsiteX1" fmla="*/ 1736388 w 3472775"/>
              <a:gd name="connsiteY1" fmla="*/ 0 h 3132305"/>
              <a:gd name="connsiteX2" fmla="*/ 3472776 w 3472775"/>
              <a:gd name="connsiteY2" fmla="*/ 1566153 h 3132305"/>
              <a:gd name="connsiteX3" fmla="*/ 1736388 w 3472775"/>
              <a:gd name="connsiteY3" fmla="*/ 3132306 h 3132305"/>
              <a:gd name="connsiteX4" fmla="*/ 0 w 3472775"/>
              <a:gd name="connsiteY4" fmla="*/ 1566153 h 31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775" h="3132305" extrusionOk="0">
                <a:moveTo>
                  <a:pt x="0" y="1566153"/>
                </a:moveTo>
                <a:cubicBezTo>
                  <a:pt x="-9518" y="674583"/>
                  <a:pt x="756787" y="-250232"/>
                  <a:pt x="1736388" y="0"/>
                </a:cubicBezTo>
                <a:cubicBezTo>
                  <a:pt x="2603752" y="-22190"/>
                  <a:pt x="3340630" y="726081"/>
                  <a:pt x="3472776" y="1566153"/>
                </a:cubicBezTo>
                <a:cubicBezTo>
                  <a:pt x="3522972" y="2537305"/>
                  <a:pt x="2767403" y="3102383"/>
                  <a:pt x="1736388" y="3132306"/>
                </a:cubicBezTo>
                <a:cubicBezTo>
                  <a:pt x="863304" y="3136370"/>
                  <a:pt x="18744" y="2645273"/>
                  <a:pt x="0" y="1566153"/>
                </a:cubicBezTo>
                <a:close/>
              </a:path>
            </a:pathLst>
          </a:custGeom>
          <a:noFill/>
          <a:ln w="88900" cap="rnd">
            <a:solidFill>
              <a:schemeClr val="accent2"/>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U-Turn 9">
            <a:extLst>
              <a:ext uri="{FF2B5EF4-FFF2-40B4-BE49-F238E27FC236}">
                <a16:creationId xmlns:a16="http://schemas.microsoft.com/office/drawing/2014/main" id="{25441209-2572-44F8-B9C4-FBBA68B515A4}"/>
              </a:ext>
            </a:extLst>
          </p:cNvPr>
          <p:cNvSpPr/>
          <p:nvPr/>
        </p:nvSpPr>
        <p:spPr>
          <a:xfrm rot="13669967">
            <a:off x="10699557" y="3334512"/>
            <a:ext cx="231993" cy="557938"/>
          </a:xfrm>
          <a:custGeom>
            <a:avLst/>
            <a:gdLst>
              <a:gd name="connsiteX0" fmla="*/ 0 w 231993"/>
              <a:gd name="connsiteY0" fmla="*/ 557938 h 557938"/>
              <a:gd name="connsiteX1" fmla="*/ 0 w 231993"/>
              <a:gd name="connsiteY1" fmla="*/ 110675 h 557938"/>
              <a:gd name="connsiteX2" fmla="*/ 110675 w 231993"/>
              <a:gd name="connsiteY2" fmla="*/ 0 h 557938"/>
              <a:gd name="connsiteX3" fmla="*/ 121318 w 231993"/>
              <a:gd name="connsiteY3" fmla="*/ 0 h 557938"/>
              <a:gd name="connsiteX4" fmla="*/ 231993 w 231993"/>
              <a:gd name="connsiteY4" fmla="*/ 110675 h 557938"/>
              <a:gd name="connsiteX5" fmla="*/ 231993 w 231993"/>
              <a:gd name="connsiteY5" fmla="*/ 235849 h 557938"/>
              <a:gd name="connsiteX6" fmla="*/ 231993 w 231993"/>
              <a:gd name="connsiteY6" fmla="*/ 235849 h 557938"/>
              <a:gd name="connsiteX7" fmla="*/ 206406 w 231993"/>
              <a:gd name="connsiteY7" fmla="*/ 246084 h 557938"/>
              <a:gd name="connsiteX8" fmla="*/ 180820 w 231993"/>
              <a:gd name="connsiteY8" fmla="*/ 235849 h 557938"/>
              <a:gd name="connsiteX9" fmla="*/ 180820 w 231993"/>
              <a:gd name="connsiteY9" fmla="*/ 235849 h 557938"/>
              <a:gd name="connsiteX10" fmla="*/ 180820 w 231993"/>
              <a:gd name="connsiteY10" fmla="*/ 110675 h 557938"/>
              <a:gd name="connsiteX11" fmla="*/ 121318 w 231993"/>
              <a:gd name="connsiteY11" fmla="*/ 51173 h 557938"/>
              <a:gd name="connsiteX12" fmla="*/ 110675 w 231993"/>
              <a:gd name="connsiteY12" fmla="*/ 51173 h 557938"/>
              <a:gd name="connsiteX13" fmla="*/ 51173 w 231993"/>
              <a:gd name="connsiteY13" fmla="*/ 110675 h 557938"/>
              <a:gd name="connsiteX14" fmla="*/ 51173 w 231993"/>
              <a:gd name="connsiteY14" fmla="*/ 557938 h 557938"/>
              <a:gd name="connsiteX15" fmla="*/ 0 w 231993"/>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993" h="557938" fill="none" extrusionOk="0">
                <a:moveTo>
                  <a:pt x="0" y="557938"/>
                </a:moveTo>
                <a:cubicBezTo>
                  <a:pt x="-1193" y="425182"/>
                  <a:pt x="40214" y="219970"/>
                  <a:pt x="0" y="110675"/>
                </a:cubicBezTo>
                <a:cubicBezTo>
                  <a:pt x="299" y="60294"/>
                  <a:pt x="55825" y="-6611"/>
                  <a:pt x="110675" y="0"/>
                </a:cubicBezTo>
                <a:cubicBezTo>
                  <a:pt x="115157" y="-398"/>
                  <a:pt x="117768" y="198"/>
                  <a:pt x="121318" y="0"/>
                </a:cubicBezTo>
                <a:cubicBezTo>
                  <a:pt x="190881" y="-3566"/>
                  <a:pt x="221532" y="37902"/>
                  <a:pt x="231993" y="110675"/>
                </a:cubicBezTo>
                <a:cubicBezTo>
                  <a:pt x="236467" y="151639"/>
                  <a:pt x="225954" y="208715"/>
                  <a:pt x="231993" y="235849"/>
                </a:cubicBezTo>
                <a:lnTo>
                  <a:pt x="231993" y="235849"/>
                </a:lnTo>
                <a:cubicBezTo>
                  <a:pt x="222680" y="240402"/>
                  <a:pt x="218413" y="239430"/>
                  <a:pt x="206406" y="246084"/>
                </a:cubicBezTo>
                <a:cubicBezTo>
                  <a:pt x="194851" y="243590"/>
                  <a:pt x="186441" y="237697"/>
                  <a:pt x="180820" y="235849"/>
                </a:cubicBezTo>
                <a:lnTo>
                  <a:pt x="180820" y="235849"/>
                </a:lnTo>
                <a:cubicBezTo>
                  <a:pt x="178240" y="180799"/>
                  <a:pt x="190055" y="157572"/>
                  <a:pt x="180820" y="110675"/>
                </a:cubicBezTo>
                <a:cubicBezTo>
                  <a:pt x="186505" y="78667"/>
                  <a:pt x="148996" y="52107"/>
                  <a:pt x="121318" y="51173"/>
                </a:cubicBezTo>
                <a:cubicBezTo>
                  <a:pt x="116014" y="51828"/>
                  <a:pt x="113146" y="50451"/>
                  <a:pt x="110675" y="51173"/>
                </a:cubicBezTo>
                <a:cubicBezTo>
                  <a:pt x="84049" y="46945"/>
                  <a:pt x="46386" y="79288"/>
                  <a:pt x="51173" y="110675"/>
                </a:cubicBezTo>
                <a:cubicBezTo>
                  <a:pt x="79692" y="215456"/>
                  <a:pt x="780" y="462653"/>
                  <a:pt x="51173" y="557938"/>
                </a:cubicBezTo>
                <a:cubicBezTo>
                  <a:pt x="31988" y="561537"/>
                  <a:pt x="18019" y="554502"/>
                  <a:pt x="0" y="557938"/>
                </a:cubicBezTo>
                <a:close/>
              </a:path>
              <a:path w="231993" h="557938" stroke="0" extrusionOk="0">
                <a:moveTo>
                  <a:pt x="0" y="557938"/>
                </a:moveTo>
                <a:cubicBezTo>
                  <a:pt x="-48231" y="396960"/>
                  <a:pt x="5962" y="220177"/>
                  <a:pt x="0" y="110675"/>
                </a:cubicBezTo>
                <a:cubicBezTo>
                  <a:pt x="12103" y="51745"/>
                  <a:pt x="45275" y="17263"/>
                  <a:pt x="110675" y="0"/>
                </a:cubicBezTo>
                <a:cubicBezTo>
                  <a:pt x="115384" y="-333"/>
                  <a:pt x="117222" y="66"/>
                  <a:pt x="121318" y="0"/>
                </a:cubicBezTo>
                <a:cubicBezTo>
                  <a:pt x="173552" y="5662"/>
                  <a:pt x="217308" y="47232"/>
                  <a:pt x="231993" y="110675"/>
                </a:cubicBezTo>
                <a:cubicBezTo>
                  <a:pt x="243633" y="138989"/>
                  <a:pt x="220772" y="210167"/>
                  <a:pt x="231993" y="235849"/>
                </a:cubicBezTo>
                <a:lnTo>
                  <a:pt x="231993" y="235849"/>
                </a:lnTo>
                <a:cubicBezTo>
                  <a:pt x="224471" y="240175"/>
                  <a:pt x="215577" y="241314"/>
                  <a:pt x="206406" y="246084"/>
                </a:cubicBezTo>
                <a:cubicBezTo>
                  <a:pt x="199715" y="244764"/>
                  <a:pt x="193643" y="237449"/>
                  <a:pt x="180820" y="235849"/>
                </a:cubicBezTo>
                <a:lnTo>
                  <a:pt x="180820" y="235849"/>
                </a:lnTo>
                <a:cubicBezTo>
                  <a:pt x="173247" y="190782"/>
                  <a:pt x="186962" y="169932"/>
                  <a:pt x="180820" y="110675"/>
                </a:cubicBezTo>
                <a:cubicBezTo>
                  <a:pt x="175679" y="81768"/>
                  <a:pt x="154821" y="54502"/>
                  <a:pt x="121318" y="51173"/>
                </a:cubicBezTo>
                <a:cubicBezTo>
                  <a:pt x="116466" y="51934"/>
                  <a:pt x="114723" y="51104"/>
                  <a:pt x="110675" y="51173"/>
                </a:cubicBezTo>
                <a:cubicBezTo>
                  <a:pt x="70005" y="50357"/>
                  <a:pt x="59813" y="75235"/>
                  <a:pt x="51173" y="110675"/>
                </a:cubicBezTo>
                <a:cubicBezTo>
                  <a:pt x="96199" y="236561"/>
                  <a:pt x="29807" y="354747"/>
                  <a:pt x="51173" y="557938"/>
                </a:cubicBezTo>
                <a:cubicBezTo>
                  <a:pt x="34808" y="563717"/>
                  <a:pt x="16571" y="556386"/>
                  <a:pt x="0" y="557938"/>
                </a:cubicBezTo>
                <a:close/>
              </a:path>
            </a:pathLst>
          </a:custGeom>
          <a:solidFill>
            <a:schemeClr val="tx1">
              <a:lumMod val="65000"/>
              <a:lumOff val="35000"/>
            </a:schemeClr>
          </a:solidFill>
          <a:ln w="22225">
            <a:solidFill>
              <a:schemeClr val="bg2">
                <a:lumMod val="50000"/>
              </a:schemeClr>
            </a:solidFill>
            <a:prstDash val="dash"/>
            <a:extLst>
              <a:ext uri="{C807C97D-BFC1-408E-A445-0C87EB9F89A2}">
                <ask:lineSketchStyleProps xmlns:ask="http://schemas.microsoft.com/office/drawing/2018/sketchyshapes" sd="1601688306">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U-Turn 10">
            <a:extLst>
              <a:ext uri="{FF2B5EF4-FFF2-40B4-BE49-F238E27FC236}">
                <a16:creationId xmlns:a16="http://schemas.microsoft.com/office/drawing/2014/main" id="{8AA01648-C048-4B40-BBAC-58D93EDE730D}"/>
              </a:ext>
            </a:extLst>
          </p:cNvPr>
          <p:cNvSpPr/>
          <p:nvPr/>
        </p:nvSpPr>
        <p:spPr>
          <a:xfrm rot="13669967" flipH="1">
            <a:off x="10935240" y="3529082"/>
            <a:ext cx="235916" cy="557938"/>
          </a:xfrm>
          <a:custGeom>
            <a:avLst/>
            <a:gdLst>
              <a:gd name="connsiteX0" fmla="*/ 0 w 235916"/>
              <a:gd name="connsiteY0" fmla="*/ 557938 h 557938"/>
              <a:gd name="connsiteX1" fmla="*/ 0 w 235916"/>
              <a:gd name="connsiteY1" fmla="*/ 112546 h 557938"/>
              <a:gd name="connsiteX2" fmla="*/ 112546 w 235916"/>
              <a:gd name="connsiteY2" fmla="*/ 0 h 557938"/>
              <a:gd name="connsiteX3" fmla="*/ 123370 w 235916"/>
              <a:gd name="connsiteY3" fmla="*/ 0 h 557938"/>
              <a:gd name="connsiteX4" fmla="*/ 235916 w 235916"/>
              <a:gd name="connsiteY4" fmla="*/ 112546 h 557938"/>
              <a:gd name="connsiteX5" fmla="*/ 235916 w 235916"/>
              <a:gd name="connsiteY5" fmla="*/ 235676 h 557938"/>
              <a:gd name="connsiteX6" fmla="*/ 235916 w 235916"/>
              <a:gd name="connsiteY6" fmla="*/ 235676 h 557938"/>
              <a:gd name="connsiteX7" fmla="*/ 209897 w 235916"/>
              <a:gd name="connsiteY7" fmla="*/ 246084 h 557938"/>
              <a:gd name="connsiteX8" fmla="*/ 183878 w 235916"/>
              <a:gd name="connsiteY8" fmla="*/ 235676 h 557938"/>
              <a:gd name="connsiteX9" fmla="*/ 183878 w 235916"/>
              <a:gd name="connsiteY9" fmla="*/ 235676 h 557938"/>
              <a:gd name="connsiteX10" fmla="*/ 183878 w 235916"/>
              <a:gd name="connsiteY10" fmla="*/ 112546 h 557938"/>
              <a:gd name="connsiteX11" fmla="*/ 123370 w 235916"/>
              <a:gd name="connsiteY11" fmla="*/ 52038 h 557938"/>
              <a:gd name="connsiteX12" fmla="*/ 112546 w 235916"/>
              <a:gd name="connsiteY12" fmla="*/ 52038 h 557938"/>
              <a:gd name="connsiteX13" fmla="*/ 52038 w 235916"/>
              <a:gd name="connsiteY13" fmla="*/ 112546 h 557938"/>
              <a:gd name="connsiteX14" fmla="*/ 52038 w 235916"/>
              <a:gd name="connsiteY14" fmla="*/ 557938 h 557938"/>
              <a:gd name="connsiteX15" fmla="*/ 0 w 235916"/>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916" h="557938" fill="none" extrusionOk="0">
                <a:moveTo>
                  <a:pt x="0" y="557938"/>
                </a:moveTo>
                <a:cubicBezTo>
                  <a:pt x="-20708" y="401743"/>
                  <a:pt x="12594" y="234458"/>
                  <a:pt x="0" y="112546"/>
                </a:cubicBezTo>
                <a:cubicBezTo>
                  <a:pt x="6847" y="46327"/>
                  <a:pt x="47002" y="5377"/>
                  <a:pt x="112546" y="0"/>
                </a:cubicBezTo>
                <a:cubicBezTo>
                  <a:pt x="115467" y="-1010"/>
                  <a:pt x="117993" y="397"/>
                  <a:pt x="123370" y="0"/>
                </a:cubicBezTo>
                <a:cubicBezTo>
                  <a:pt x="185475" y="-1395"/>
                  <a:pt x="251881" y="53718"/>
                  <a:pt x="235916" y="112546"/>
                </a:cubicBezTo>
                <a:cubicBezTo>
                  <a:pt x="236066" y="160416"/>
                  <a:pt x="233965" y="201240"/>
                  <a:pt x="235916" y="235676"/>
                </a:cubicBezTo>
                <a:lnTo>
                  <a:pt x="235916" y="235676"/>
                </a:lnTo>
                <a:cubicBezTo>
                  <a:pt x="226527" y="241246"/>
                  <a:pt x="215157" y="241733"/>
                  <a:pt x="209897" y="246084"/>
                </a:cubicBezTo>
                <a:cubicBezTo>
                  <a:pt x="200082" y="245655"/>
                  <a:pt x="194907" y="240061"/>
                  <a:pt x="183878" y="235676"/>
                </a:cubicBezTo>
                <a:lnTo>
                  <a:pt x="183878" y="235676"/>
                </a:lnTo>
                <a:cubicBezTo>
                  <a:pt x="173524" y="181282"/>
                  <a:pt x="192385" y="166848"/>
                  <a:pt x="183878" y="112546"/>
                </a:cubicBezTo>
                <a:cubicBezTo>
                  <a:pt x="180458" y="82589"/>
                  <a:pt x="154722" y="56460"/>
                  <a:pt x="123370" y="52038"/>
                </a:cubicBezTo>
                <a:cubicBezTo>
                  <a:pt x="119730" y="52476"/>
                  <a:pt x="117933" y="51567"/>
                  <a:pt x="112546" y="52038"/>
                </a:cubicBezTo>
                <a:cubicBezTo>
                  <a:pt x="78020" y="52659"/>
                  <a:pt x="52391" y="80084"/>
                  <a:pt x="52038" y="112546"/>
                </a:cubicBezTo>
                <a:cubicBezTo>
                  <a:pt x="95624" y="293266"/>
                  <a:pt x="42614" y="341918"/>
                  <a:pt x="52038" y="557938"/>
                </a:cubicBezTo>
                <a:cubicBezTo>
                  <a:pt x="36002" y="558862"/>
                  <a:pt x="16985" y="552889"/>
                  <a:pt x="0" y="557938"/>
                </a:cubicBezTo>
                <a:close/>
              </a:path>
              <a:path w="235916" h="557938" stroke="0" extrusionOk="0">
                <a:moveTo>
                  <a:pt x="0" y="557938"/>
                </a:moveTo>
                <a:cubicBezTo>
                  <a:pt x="-10410" y="450701"/>
                  <a:pt x="26552" y="244095"/>
                  <a:pt x="0" y="112546"/>
                </a:cubicBezTo>
                <a:cubicBezTo>
                  <a:pt x="17616" y="53874"/>
                  <a:pt x="47219" y="-13592"/>
                  <a:pt x="112546" y="0"/>
                </a:cubicBezTo>
                <a:cubicBezTo>
                  <a:pt x="114959" y="-1107"/>
                  <a:pt x="119296" y="31"/>
                  <a:pt x="123370" y="0"/>
                </a:cubicBezTo>
                <a:cubicBezTo>
                  <a:pt x="194556" y="4314"/>
                  <a:pt x="241773" y="51084"/>
                  <a:pt x="235916" y="112546"/>
                </a:cubicBezTo>
                <a:cubicBezTo>
                  <a:pt x="245081" y="160423"/>
                  <a:pt x="222767" y="183792"/>
                  <a:pt x="235916" y="235676"/>
                </a:cubicBezTo>
                <a:lnTo>
                  <a:pt x="235916" y="235676"/>
                </a:lnTo>
                <a:cubicBezTo>
                  <a:pt x="223810" y="242620"/>
                  <a:pt x="219438" y="240416"/>
                  <a:pt x="209897" y="246084"/>
                </a:cubicBezTo>
                <a:cubicBezTo>
                  <a:pt x="199537" y="243958"/>
                  <a:pt x="190534" y="236641"/>
                  <a:pt x="183878" y="235676"/>
                </a:cubicBezTo>
                <a:lnTo>
                  <a:pt x="183878" y="235676"/>
                </a:lnTo>
                <a:cubicBezTo>
                  <a:pt x="177528" y="189561"/>
                  <a:pt x="190468" y="171480"/>
                  <a:pt x="183878" y="112546"/>
                </a:cubicBezTo>
                <a:cubicBezTo>
                  <a:pt x="184608" y="86691"/>
                  <a:pt x="158419" y="54550"/>
                  <a:pt x="123370" y="52038"/>
                </a:cubicBezTo>
                <a:cubicBezTo>
                  <a:pt x="118614" y="52429"/>
                  <a:pt x="115247" y="51208"/>
                  <a:pt x="112546" y="52038"/>
                </a:cubicBezTo>
                <a:cubicBezTo>
                  <a:pt x="76490" y="51018"/>
                  <a:pt x="49359" y="72448"/>
                  <a:pt x="52038" y="112546"/>
                </a:cubicBezTo>
                <a:cubicBezTo>
                  <a:pt x="57169" y="225244"/>
                  <a:pt x="44031" y="378972"/>
                  <a:pt x="52038" y="557938"/>
                </a:cubicBezTo>
                <a:cubicBezTo>
                  <a:pt x="31933" y="561311"/>
                  <a:pt x="23131" y="552198"/>
                  <a:pt x="0" y="557938"/>
                </a:cubicBezTo>
                <a:close/>
              </a:path>
            </a:pathLst>
          </a:custGeom>
          <a:solidFill>
            <a:schemeClr val="tx1">
              <a:lumMod val="65000"/>
              <a:lumOff val="35000"/>
            </a:schemeClr>
          </a:solidFill>
          <a:ln w="22225">
            <a:solidFill>
              <a:schemeClr val="bg2">
                <a:lumMod val="50000"/>
              </a:schemeClr>
            </a:solidFill>
            <a:prstDash val="dash"/>
            <a:extLst>
              <a:ext uri="{C807C97D-BFC1-408E-A445-0C87EB9F89A2}">
                <ask:lineSketchStyleProps xmlns:ask="http://schemas.microsoft.com/office/drawing/2018/sketchyshapes" sd="1219033472">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674AAFB0-9B95-4F6F-AA28-1D7C016A10CC}"/>
              </a:ext>
            </a:extLst>
          </p:cNvPr>
          <p:cNvGrpSpPr/>
          <p:nvPr/>
        </p:nvGrpSpPr>
        <p:grpSpPr>
          <a:xfrm rot="8489204">
            <a:off x="9448581" y="5742491"/>
            <a:ext cx="484828" cy="748124"/>
            <a:chOff x="1568718" y="3792496"/>
            <a:chExt cx="484828" cy="748124"/>
          </a:xfrm>
          <a:solidFill>
            <a:schemeClr val="tx1">
              <a:lumMod val="65000"/>
              <a:lumOff val="35000"/>
            </a:schemeClr>
          </a:solidFill>
        </p:grpSpPr>
        <p:sp>
          <p:nvSpPr>
            <p:cNvPr id="16" name="Arrow: U-Turn 15">
              <a:extLst>
                <a:ext uri="{FF2B5EF4-FFF2-40B4-BE49-F238E27FC236}">
                  <a16:creationId xmlns:a16="http://schemas.microsoft.com/office/drawing/2014/main" id="{C10A63C6-E473-4890-9175-86E7732BCE22}"/>
                </a:ext>
              </a:extLst>
            </p:cNvPr>
            <p:cNvSpPr/>
            <p:nvPr/>
          </p:nvSpPr>
          <p:spPr>
            <a:xfrm rot="13105211">
              <a:off x="1568718" y="3792496"/>
              <a:ext cx="231993" cy="557938"/>
            </a:xfrm>
            <a:custGeom>
              <a:avLst/>
              <a:gdLst>
                <a:gd name="connsiteX0" fmla="*/ 0 w 231993"/>
                <a:gd name="connsiteY0" fmla="*/ 557938 h 557938"/>
                <a:gd name="connsiteX1" fmla="*/ 0 w 231993"/>
                <a:gd name="connsiteY1" fmla="*/ 110675 h 557938"/>
                <a:gd name="connsiteX2" fmla="*/ 110675 w 231993"/>
                <a:gd name="connsiteY2" fmla="*/ 0 h 557938"/>
                <a:gd name="connsiteX3" fmla="*/ 121318 w 231993"/>
                <a:gd name="connsiteY3" fmla="*/ 0 h 557938"/>
                <a:gd name="connsiteX4" fmla="*/ 231993 w 231993"/>
                <a:gd name="connsiteY4" fmla="*/ 110675 h 557938"/>
                <a:gd name="connsiteX5" fmla="*/ 231993 w 231993"/>
                <a:gd name="connsiteY5" fmla="*/ 235849 h 557938"/>
                <a:gd name="connsiteX6" fmla="*/ 231993 w 231993"/>
                <a:gd name="connsiteY6" fmla="*/ 235849 h 557938"/>
                <a:gd name="connsiteX7" fmla="*/ 206406 w 231993"/>
                <a:gd name="connsiteY7" fmla="*/ 246084 h 557938"/>
                <a:gd name="connsiteX8" fmla="*/ 180820 w 231993"/>
                <a:gd name="connsiteY8" fmla="*/ 235849 h 557938"/>
                <a:gd name="connsiteX9" fmla="*/ 180820 w 231993"/>
                <a:gd name="connsiteY9" fmla="*/ 235849 h 557938"/>
                <a:gd name="connsiteX10" fmla="*/ 180820 w 231993"/>
                <a:gd name="connsiteY10" fmla="*/ 110675 h 557938"/>
                <a:gd name="connsiteX11" fmla="*/ 121318 w 231993"/>
                <a:gd name="connsiteY11" fmla="*/ 51173 h 557938"/>
                <a:gd name="connsiteX12" fmla="*/ 110675 w 231993"/>
                <a:gd name="connsiteY12" fmla="*/ 51173 h 557938"/>
                <a:gd name="connsiteX13" fmla="*/ 51173 w 231993"/>
                <a:gd name="connsiteY13" fmla="*/ 110675 h 557938"/>
                <a:gd name="connsiteX14" fmla="*/ 51173 w 231993"/>
                <a:gd name="connsiteY14" fmla="*/ 557938 h 557938"/>
                <a:gd name="connsiteX15" fmla="*/ 0 w 231993"/>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993" h="557938" fill="none" extrusionOk="0">
                  <a:moveTo>
                    <a:pt x="0" y="557938"/>
                  </a:moveTo>
                  <a:cubicBezTo>
                    <a:pt x="-46313" y="454644"/>
                    <a:pt x="13966" y="291730"/>
                    <a:pt x="0" y="110675"/>
                  </a:cubicBezTo>
                  <a:cubicBezTo>
                    <a:pt x="10717" y="51744"/>
                    <a:pt x="45134" y="2245"/>
                    <a:pt x="110675" y="0"/>
                  </a:cubicBezTo>
                  <a:cubicBezTo>
                    <a:pt x="114316" y="-154"/>
                    <a:pt x="117488" y="1116"/>
                    <a:pt x="121318" y="0"/>
                  </a:cubicBezTo>
                  <a:cubicBezTo>
                    <a:pt x="187632" y="2851"/>
                    <a:pt x="229922" y="52516"/>
                    <a:pt x="231993" y="110675"/>
                  </a:cubicBezTo>
                  <a:cubicBezTo>
                    <a:pt x="233683" y="170204"/>
                    <a:pt x="218345" y="195930"/>
                    <a:pt x="231993" y="235849"/>
                  </a:cubicBezTo>
                  <a:lnTo>
                    <a:pt x="231993" y="235849"/>
                  </a:lnTo>
                  <a:cubicBezTo>
                    <a:pt x="226872" y="239974"/>
                    <a:pt x="214593" y="240683"/>
                    <a:pt x="206406" y="246084"/>
                  </a:cubicBezTo>
                  <a:cubicBezTo>
                    <a:pt x="199714" y="246325"/>
                    <a:pt x="191350" y="240027"/>
                    <a:pt x="180820" y="235849"/>
                  </a:cubicBezTo>
                  <a:lnTo>
                    <a:pt x="180820" y="235849"/>
                  </a:lnTo>
                  <a:cubicBezTo>
                    <a:pt x="180295" y="187321"/>
                    <a:pt x="195371" y="139809"/>
                    <a:pt x="180820" y="110675"/>
                  </a:cubicBezTo>
                  <a:cubicBezTo>
                    <a:pt x="171749" y="79970"/>
                    <a:pt x="153188" y="43588"/>
                    <a:pt x="121318" y="51173"/>
                  </a:cubicBezTo>
                  <a:cubicBezTo>
                    <a:pt x="118120" y="52188"/>
                    <a:pt x="114366" y="49921"/>
                    <a:pt x="110675" y="51173"/>
                  </a:cubicBezTo>
                  <a:cubicBezTo>
                    <a:pt x="76283" y="50794"/>
                    <a:pt x="45294" y="76893"/>
                    <a:pt x="51173" y="110675"/>
                  </a:cubicBezTo>
                  <a:cubicBezTo>
                    <a:pt x="97407" y="317238"/>
                    <a:pt x="40065" y="337345"/>
                    <a:pt x="51173" y="557938"/>
                  </a:cubicBezTo>
                  <a:cubicBezTo>
                    <a:pt x="27805" y="562880"/>
                    <a:pt x="16502" y="553148"/>
                    <a:pt x="0" y="557938"/>
                  </a:cubicBezTo>
                  <a:close/>
                </a:path>
                <a:path w="231993" h="557938" stroke="0" extrusionOk="0">
                  <a:moveTo>
                    <a:pt x="0" y="557938"/>
                  </a:moveTo>
                  <a:cubicBezTo>
                    <a:pt x="-32032" y="411258"/>
                    <a:pt x="44469" y="232242"/>
                    <a:pt x="0" y="110675"/>
                  </a:cubicBezTo>
                  <a:cubicBezTo>
                    <a:pt x="8451" y="35632"/>
                    <a:pt x="46632" y="16841"/>
                    <a:pt x="110675" y="0"/>
                  </a:cubicBezTo>
                  <a:cubicBezTo>
                    <a:pt x="113102" y="-1225"/>
                    <a:pt x="118183" y="1166"/>
                    <a:pt x="121318" y="0"/>
                  </a:cubicBezTo>
                  <a:cubicBezTo>
                    <a:pt x="181797" y="-13624"/>
                    <a:pt x="228954" y="49971"/>
                    <a:pt x="231993" y="110675"/>
                  </a:cubicBezTo>
                  <a:cubicBezTo>
                    <a:pt x="245627" y="153392"/>
                    <a:pt x="220424" y="193707"/>
                    <a:pt x="231993" y="235849"/>
                  </a:cubicBezTo>
                  <a:lnTo>
                    <a:pt x="231993" y="235849"/>
                  </a:lnTo>
                  <a:cubicBezTo>
                    <a:pt x="224530" y="240117"/>
                    <a:pt x="211594" y="240819"/>
                    <a:pt x="206406" y="246084"/>
                  </a:cubicBezTo>
                  <a:cubicBezTo>
                    <a:pt x="192722" y="243814"/>
                    <a:pt x="190775" y="237872"/>
                    <a:pt x="180820" y="235849"/>
                  </a:cubicBezTo>
                  <a:lnTo>
                    <a:pt x="180820" y="235849"/>
                  </a:lnTo>
                  <a:cubicBezTo>
                    <a:pt x="172557" y="189895"/>
                    <a:pt x="182457" y="144875"/>
                    <a:pt x="180820" y="110675"/>
                  </a:cubicBezTo>
                  <a:cubicBezTo>
                    <a:pt x="187356" y="74607"/>
                    <a:pt x="154817" y="48439"/>
                    <a:pt x="121318" y="51173"/>
                  </a:cubicBezTo>
                  <a:cubicBezTo>
                    <a:pt x="118638" y="51707"/>
                    <a:pt x="115112" y="50544"/>
                    <a:pt x="110675" y="51173"/>
                  </a:cubicBezTo>
                  <a:cubicBezTo>
                    <a:pt x="79001" y="52037"/>
                    <a:pt x="52024" y="74277"/>
                    <a:pt x="51173" y="110675"/>
                  </a:cubicBezTo>
                  <a:cubicBezTo>
                    <a:pt x="69290" y="289460"/>
                    <a:pt x="29780" y="467391"/>
                    <a:pt x="51173" y="557938"/>
                  </a:cubicBezTo>
                  <a:cubicBezTo>
                    <a:pt x="28513" y="561314"/>
                    <a:pt x="10876" y="555237"/>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2585237701">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U-Turn 16">
              <a:extLst>
                <a:ext uri="{FF2B5EF4-FFF2-40B4-BE49-F238E27FC236}">
                  <a16:creationId xmlns:a16="http://schemas.microsoft.com/office/drawing/2014/main" id="{49B1650A-7FE5-46B6-B884-52CC96E0D809}"/>
                </a:ext>
              </a:extLst>
            </p:cNvPr>
            <p:cNvSpPr/>
            <p:nvPr/>
          </p:nvSpPr>
          <p:spPr>
            <a:xfrm rot="13105211" flipH="1">
              <a:off x="1817630" y="3982682"/>
              <a:ext cx="235916" cy="557938"/>
            </a:xfrm>
            <a:custGeom>
              <a:avLst/>
              <a:gdLst>
                <a:gd name="connsiteX0" fmla="*/ 0 w 235916"/>
                <a:gd name="connsiteY0" fmla="*/ 557938 h 557938"/>
                <a:gd name="connsiteX1" fmla="*/ 0 w 235916"/>
                <a:gd name="connsiteY1" fmla="*/ 112546 h 557938"/>
                <a:gd name="connsiteX2" fmla="*/ 112546 w 235916"/>
                <a:gd name="connsiteY2" fmla="*/ 0 h 557938"/>
                <a:gd name="connsiteX3" fmla="*/ 123370 w 235916"/>
                <a:gd name="connsiteY3" fmla="*/ 0 h 557938"/>
                <a:gd name="connsiteX4" fmla="*/ 235916 w 235916"/>
                <a:gd name="connsiteY4" fmla="*/ 112546 h 557938"/>
                <a:gd name="connsiteX5" fmla="*/ 235916 w 235916"/>
                <a:gd name="connsiteY5" fmla="*/ 235676 h 557938"/>
                <a:gd name="connsiteX6" fmla="*/ 235916 w 235916"/>
                <a:gd name="connsiteY6" fmla="*/ 235676 h 557938"/>
                <a:gd name="connsiteX7" fmla="*/ 209897 w 235916"/>
                <a:gd name="connsiteY7" fmla="*/ 246084 h 557938"/>
                <a:gd name="connsiteX8" fmla="*/ 183878 w 235916"/>
                <a:gd name="connsiteY8" fmla="*/ 235676 h 557938"/>
                <a:gd name="connsiteX9" fmla="*/ 183878 w 235916"/>
                <a:gd name="connsiteY9" fmla="*/ 235676 h 557938"/>
                <a:gd name="connsiteX10" fmla="*/ 183878 w 235916"/>
                <a:gd name="connsiteY10" fmla="*/ 112546 h 557938"/>
                <a:gd name="connsiteX11" fmla="*/ 123370 w 235916"/>
                <a:gd name="connsiteY11" fmla="*/ 52038 h 557938"/>
                <a:gd name="connsiteX12" fmla="*/ 112546 w 235916"/>
                <a:gd name="connsiteY12" fmla="*/ 52038 h 557938"/>
                <a:gd name="connsiteX13" fmla="*/ 52038 w 235916"/>
                <a:gd name="connsiteY13" fmla="*/ 112546 h 557938"/>
                <a:gd name="connsiteX14" fmla="*/ 52038 w 235916"/>
                <a:gd name="connsiteY14" fmla="*/ 557938 h 557938"/>
                <a:gd name="connsiteX15" fmla="*/ 0 w 235916"/>
                <a:gd name="connsiteY15" fmla="*/ 557938 h 55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916" h="557938" fill="none" extrusionOk="0">
                  <a:moveTo>
                    <a:pt x="0" y="557938"/>
                  </a:moveTo>
                  <a:cubicBezTo>
                    <a:pt x="-2855" y="451945"/>
                    <a:pt x="27786" y="222107"/>
                    <a:pt x="0" y="112546"/>
                  </a:cubicBezTo>
                  <a:cubicBezTo>
                    <a:pt x="-15785" y="42435"/>
                    <a:pt x="62545" y="-4152"/>
                    <a:pt x="112546" y="0"/>
                  </a:cubicBezTo>
                  <a:cubicBezTo>
                    <a:pt x="114872" y="-21"/>
                    <a:pt x="118024" y="1191"/>
                    <a:pt x="123370" y="0"/>
                  </a:cubicBezTo>
                  <a:cubicBezTo>
                    <a:pt x="194695" y="2595"/>
                    <a:pt x="253061" y="43713"/>
                    <a:pt x="235916" y="112546"/>
                  </a:cubicBezTo>
                  <a:cubicBezTo>
                    <a:pt x="241614" y="153567"/>
                    <a:pt x="221751" y="174111"/>
                    <a:pt x="235916" y="235676"/>
                  </a:cubicBezTo>
                  <a:lnTo>
                    <a:pt x="235916" y="235676"/>
                  </a:lnTo>
                  <a:cubicBezTo>
                    <a:pt x="225006" y="242802"/>
                    <a:pt x="218819" y="239424"/>
                    <a:pt x="209897" y="246084"/>
                  </a:cubicBezTo>
                  <a:cubicBezTo>
                    <a:pt x="202565" y="244866"/>
                    <a:pt x="193146" y="238799"/>
                    <a:pt x="183878" y="235676"/>
                  </a:cubicBezTo>
                  <a:lnTo>
                    <a:pt x="183878" y="235676"/>
                  </a:lnTo>
                  <a:cubicBezTo>
                    <a:pt x="170962" y="197605"/>
                    <a:pt x="195949" y="162533"/>
                    <a:pt x="183878" y="112546"/>
                  </a:cubicBezTo>
                  <a:cubicBezTo>
                    <a:pt x="176811" y="86189"/>
                    <a:pt x="147938" y="48905"/>
                    <a:pt x="123370" y="52038"/>
                  </a:cubicBezTo>
                  <a:cubicBezTo>
                    <a:pt x="120751" y="53249"/>
                    <a:pt x="117572" y="52029"/>
                    <a:pt x="112546" y="52038"/>
                  </a:cubicBezTo>
                  <a:cubicBezTo>
                    <a:pt x="78939" y="53563"/>
                    <a:pt x="59054" y="73589"/>
                    <a:pt x="52038" y="112546"/>
                  </a:cubicBezTo>
                  <a:cubicBezTo>
                    <a:pt x="69834" y="261669"/>
                    <a:pt x="28021" y="462510"/>
                    <a:pt x="52038" y="557938"/>
                  </a:cubicBezTo>
                  <a:cubicBezTo>
                    <a:pt x="40122" y="560563"/>
                    <a:pt x="12492" y="555196"/>
                    <a:pt x="0" y="557938"/>
                  </a:cubicBezTo>
                  <a:close/>
                </a:path>
                <a:path w="235916" h="557938" stroke="0" extrusionOk="0">
                  <a:moveTo>
                    <a:pt x="0" y="557938"/>
                  </a:moveTo>
                  <a:cubicBezTo>
                    <a:pt x="-12804" y="342125"/>
                    <a:pt x="19197" y="283376"/>
                    <a:pt x="0" y="112546"/>
                  </a:cubicBezTo>
                  <a:cubicBezTo>
                    <a:pt x="-8257" y="44083"/>
                    <a:pt x="56863" y="1660"/>
                    <a:pt x="112546" y="0"/>
                  </a:cubicBezTo>
                  <a:cubicBezTo>
                    <a:pt x="116958" y="-435"/>
                    <a:pt x="118392" y="997"/>
                    <a:pt x="123370" y="0"/>
                  </a:cubicBezTo>
                  <a:cubicBezTo>
                    <a:pt x="174165" y="491"/>
                    <a:pt x="222882" y="44181"/>
                    <a:pt x="235916" y="112546"/>
                  </a:cubicBezTo>
                  <a:cubicBezTo>
                    <a:pt x="242182" y="155320"/>
                    <a:pt x="224798" y="200638"/>
                    <a:pt x="235916" y="235676"/>
                  </a:cubicBezTo>
                  <a:lnTo>
                    <a:pt x="235916" y="235676"/>
                  </a:lnTo>
                  <a:cubicBezTo>
                    <a:pt x="229951" y="241346"/>
                    <a:pt x="218492" y="241362"/>
                    <a:pt x="209897" y="246084"/>
                  </a:cubicBezTo>
                  <a:cubicBezTo>
                    <a:pt x="196172" y="244014"/>
                    <a:pt x="191884" y="236490"/>
                    <a:pt x="183878" y="235676"/>
                  </a:cubicBezTo>
                  <a:lnTo>
                    <a:pt x="183878" y="235676"/>
                  </a:lnTo>
                  <a:cubicBezTo>
                    <a:pt x="181624" y="205339"/>
                    <a:pt x="193435" y="162703"/>
                    <a:pt x="183878" y="112546"/>
                  </a:cubicBezTo>
                  <a:cubicBezTo>
                    <a:pt x="175599" y="78242"/>
                    <a:pt x="155803" y="50446"/>
                    <a:pt x="123370" y="52038"/>
                  </a:cubicBezTo>
                  <a:cubicBezTo>
                    <a:pt x="119267" y="53271"/>
                    <a:pt x="116764" y="51993"/>
                    <a:pt x="112546" y="52038"/>
                  </a:cubicBezTo>
                  <a:cubicBezTo>
                    <a:pt x="69806" y="50266"/>
                    <a:pt x="49754" y="80759"/>
                    <a:pt x="52038" y="112546"/>
                  </a:cubicBezTo>
                  <a:cubicBezTo>
                    <a:pt x="58659" y="239579"/>
                    <a:pt x="14561" y="382109"/>
                    <a:pt x="52038" y="557938"/>
                  </a:cubicBezTo>
                  <a:cubicBezTo>
                    <a:pt x="37463" y="561948"/>
                    <a:pt x="21022" y="553797"/>
                    <a:pt x="0" y="557938"/>
                  </a:cubicBezTo>
                  <a:close/>
                </a:path>
              </a:pathLst>
            </a:custGeom>
            <a:grpFill/>
            <a:ln w="22225">
              <a:solidFill>
                <a:schemeClr val="bg2">
                  <a:lumMod val="50000"/>
                </a:schemeClr>
              </a:solidFill>
              <a:prstDash val="dash"/>
              <a:extLst>
                <a:ext uri="{C807C97D-BFC1-408E-A445-0C87EB9F89A2}">
                  <ask:lineSketchStyleProps xmlns:ask="http://schemas.microsoft.com/office/drawing/2018/sketchyshapes" sd="2610258665">
                    <a:prstGeom prst="uturnArrow">
                      <a:avLst>
                        <a:gd name="adj1" fmla="val 22058"/>
                        <a:gd name="adj2" fmla="val 11029"/>
                        <a:gd name="adj3" fmla="val 4412"/>
                        <a:gd name="adj4" fmla="val 47706"/>
                        <a:gd name="adj5" fmla="val 4410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4" name="Picture 2">
            <a:extLst>
              <a:ext uri="{FF2B5EF4-FFF2-40B4-BE49-F238E27FC236}">
                <a16:creationId xmlns:a16="http://schemas.microsoft.com/office/drawing/2014/main" id="{E69CD1F1-3062-4FC6-8C85-4A174C9F3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39993">
            <a:off x="10133015" y="2466507"/>
            <a:ext cx="1021915" cy="11117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4E09785B-AA2E-472A-AAC4-9C5957EF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77255">
            <a:off x="7491096" y="3260291"/>
            <a:ext cx="1021915" cy="111172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F2BDDCD-AE0E-4E16-A76D-B0B0AAF6AC88}"/>
              </a:ext>
            </a:extLst>
          </p:cNvPr>
          <p:cNvSpPr txBox="1"/>
          <p:nvPr/>
        </p:nvSpPr>
        <p:spPr>
          <a:xfrm>
            <a:off x="7655727" y="1560304"/>
            <a:ext cx="1243517"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Spike Protein (S)</a:t>
            </a:r>
          </a:p>
          <a:p>
            <a:r>
              <a:rPr lang="en-US" dirty="0">
                <a:latin typeface="Times New Roman" panose="02020603050405020304" pitchFamily="18" charset="0"/>
                <a:cs typeface="Times New Roman" panose="02020603050405020304" pitchFamily="18" charset="0"/>
              </a:rPr>
              <a:t>PDB:5x5b</a:t>
            </a:r>
          </a:p>
        </p:txBody>
      </p:sp>
      <p:pic>
        <p:nvPicPr>
          <p:cNvPr id="1028" name="Picture 4">
            <a:extLst>
              <a:ext uri="{FF2B5EF4-FFF2-40B4-BE49-F238E27FC236}">
                <a16:creationId xmlns:a16="http://schemas.microsoft.com/office/drawing/2014/main" id="{FCC3978F-F0A0-407E-91EA-0870E8346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258865">
            <a:off x="11224306" y="4646450"/>
            <a:ext cx="483226" cy="462254"/>
          </a:xfrm>
          <a:prstGeom prst="rect">
            <a:avLst/>
          </a:prstGeom>
          <a:noFill/>
          <a:extLst>
            <a:ext uri="{909E8E84-426E-40DD-AFC4-6F175D3DCCD1}">
              <a14:hiddenFill xmlns:a14="http://schemas.microsoft.com/office/drawing/2010/main">
                <a:solidFill>
                  <a:srgbClr val="FFFFFF"/>
                </a:solidFill>
              </a14:hiddenFill>
            </a:ext>
          </a:extLst>
        </p:spPr>
      </p:pic>
      <p:sp>
        <p:nvSpPr>
          <p:cNvPr id="110" name="Flowchart: Connector 109">
            <a:extLst>
              <a:ext uri="{FF2B5EF4-FFF2-40B4-BE49-F238E27FC236}">
                <a16:creationId xmlns:a16="http://schemas.microsoft.com/office/drawing/2014/main" id="{2D060F49-A965-48E4-9258-65727CD5AD2E}"/>
              </a:ext>
            </a:extLst>
          </p:cNvPr>
          <p:cNvSpPr/>
          <p:nvPr/>
        </p:nvSpPr>
        <p:spPr>
          <a:xfrm>
            <a:off x="8538243" y="3943261"/>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BF5777DD-41BD-4B1C-B203-BDE2826147E3}"/>
              </a:ext>
            </a:extLst>
          </p:cNvPr>
          <p:cNvSpPr/>
          <p:nvPr/>
        </p:nvSpPr>
        <p:spPr>
          <a:xfrm>
            <a:off x="10123397" y="3819965"/>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4CAA90B2-40B8-4545-9C23-A158C5323EDC}"/>
              </a:ext>
            </a:extLst>
          </p:cNvPr>
          <p:cNvSpPr/>
          <p:nvPr/>
        </p:nvSpPr>
        <p:spPr>
          <a:xfrm>
            <a:off x="9651216" y="3501548"/>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C7457F08-9B03-4B69-B151-EEC3A9934CC1}"/>
              </a:ext>
            </a:extLst>
          </p:cNvPr>
          <p:cNvSpPr/>
          <p:nvPr/>
        </p:nvSpPr>
        <p:spPr>
          <a:xfrm>
            <a:off x="10281830" y="5024169"/>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5A4C812F-C48E-4E46-A749-03FF52FDEF63}"/>
              </a:ext>
            </a:extLst>
          </p:cNvPr>
          <p:cNvSpPr/>
          <p:nvPr/>
        </p:nvSpPr>
        <p:spPr>
          <a:xfrm>
            <a:off x="9891910" y="5244378"/>
            <a:ext cx="278072" cy="249282"/>
          </a:xfrm>
          <a:custGeom>
            <a:avLst/>
            <a:gdLst>
              <a:gd name="connsiteX0" fmla="*/ 0 w 278072"/>
              <a:gd name="connsiteY0" fmla="*/ 124641 h 249282"/>
              <a:gd name="connsiteX1" fmla="*/ 139036 w 278072"/>
              <a:gd name="connsiteY1" fmla="*/ 0 h 249282"/>
              <a:gd name="connsiteX2" fmla="*/ 278072 w 278072"/>
              <a:gd name="connsiteY2" fmla="*/ 124641 h 249282"/>
              <a:gd name="connsiteX3" fmla="*/ 139036 w 278072"/>
              <a:gd name="connsiteY3" fmla="*/ 249282 h 249282"/>
              <a:gd name="connsiteX4" fmla="*/ 0 w 278072"/>
              <a:gd name="connsiteY4" fmla="*/ 124641 h 24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72" h="249282" fill="none" extrusionOk="0">
                <a:moveTo>
                  <a:pt x="0" y="124641"/>
                </a:moveTo>
                <a:cubicBezTo>
                  <a:pt x="11158" y="65129"/>
                  <a:pt x="53786" y="-10613"/>
                  <a:pt x="139036" y="0"/>
                </a:cubicBezTo>
                <a:cubicBezTo>
                  <a:pt x="199885" y="1001"/>
                  <a:pt x="276189" y="63413"/>
                  <a:pt x="278072" y="124641"/>
                </a:cubicBezTo>
                <a:cubicBezTo>
                  <a:pt x="278118" y="179798"/>
                  <a:pt x="195953" y="256082"/>
                  <a:pt x="139036" y="249282"/>
                </a:cubicBezTo>
                <a:cubicBezTo>
                  <a:pt x="56169" y="241415"/>
                  <a:pt x="4875" y="190744"/>
                  <a:pt x="0" y="124641"/>
                </a:cubicBezTo>
                <a:close/>
              </a:path>
              <a:path w="278072" h="249282" stroke="0" extrusionOk="0">
                <a:moveTo>
                  <a:pt x="0" y="124641"/>
                </a:moveTo>
                <a:cubicBezTo>
                  <a:pt x="-3000" y="50271"/>
                  <a:pt x="64703" y="-1094"/>
                  <a:pt x="139036" y="0"/>
                </a:cubicBezTo>
                <a:cubicBezTo>
                  <a:pt x="219491" y="7776"/>
                  <a:pt x="266378" y="61256"/>
                  <a:pt x="278072" y="124641"/>
                </a:cubicBezTo>
                <a:cubicBezTo>
                  <a:pt x="271728" y="187973"/>
                  <a:pt x="220135" y="247680"/>
                  <a:pt x="139036" y="249282"/>
                </a:cubicBezTo>
                <a:cubicBezTo>
                  <a:pt x="55115" y="241846"/>
                  <a:pt x="1978" y="194977"/>
                  <a:pt x="0" y="124641"/>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FBFEE744-4818-4D5B-9812-6E91F40D38E0}"/>
              </a:ext>
            </a:extLst>
          </p:cNvPr>
          <p:cNvSpPr/>
          <p:nvPr/>
        </p:nvSpPr>
        <p:spPr>
          <a:xfrm>
            <a:off x="10433382" y="4237366"/>
            <a:ext cx="213787" cy="289725"/>
          </a:xfrm>
          <a:custGeom>
            <a:avLst/>
            <a:gdLst>
              <a:gd name="connsiteX0" fmla="*/ 0 w 213787"/>
              <a:gd name="connsiteY0" fmla="*/ 144863 h 289725"/>
              <a:gd name="connsiteX1" fmla="*/ 106894 w 213787"/>
              <a:gd name="connsiteY1" fmla="*/ 0 h 289725"/>
              <a:gd name="connsiteX2" fmla="*/ 213788 w 213787"/>
              <a:gd name="connsiteY2" fmla="*/ 144863 h 289725"/>
              <a:gd name="connsiteX3" fmla="*/ 106894 w 213787"/>
              <a:gd name="connsiteY3" fmla="*/ 289726 h 289725"/>
              <a:gd name="connsiteX4" fmla="*/ 0 w 213787"/>
              <a:gd name="connsiteY4" fmla="*/ 144863 h 2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87" h="289725" fill="none" extrusionOk="0">
                <a:moveTo>
                  <a:pt x="0" y="144863"/>
                </a:moveTo>
                <a:cubicBezTo>
                  <a:pt x="11191" y="74209"/>
                  <a:pt x="43796" y="-5094"/>
                  <a:pt x="106894" y="0"/>
                </a:cubicBezTo>
                <a:cubicBezTo>
                  <a:pt x="151347" y="916"/>
                  <a:pt x="210263" y="79102"/>
                  <a:pt x="213788" y="144863"/>
                </a:cubicBezTo>
                <a:cubicBezTo>
                  <a:pt x="213819" y="215501"/>
                  <a:pt x="153952" y="293825"/>
                  <a:pt x="106894" y="289726"/>
                </a:cubicBezTo>
                <a:cubicBezTo>
                  <a:pt x="43010" y="283454"/>
                  <a:pt x="14774" y="216583"/>
                  <a:pt x="0" y="144863"/>
                </a:cubicBezTo>
                <a:close/>
              </a:path>
              <a:path w="213787" h="289725" stroke="0" extrusionOk="0">
                <a:moveTo>
                  <a:pt x="0" y="144863"/>
                </a:moveTo>
                <a:cubicBezTo>
                  <a:pt x="-1720" y="61685"/>
                  <a:pt x="49773" y="-854"/>
                  <a:pt x="106894" y="0"/>
                </a:cubicBezTo>
                <a:cubicBezTo>
                  <a:pt x="169629" y="7843"/>
                  <a:pt x="207757" y="67669"/>
                  <a:pt x="213788" y="144863"/>
                </a:cubicBezTo>
                <a:cubicBezTo>
                  <a:pt x="209776" y="221387"/>
                  <a:pt x="174834" y="286417"/>
                  <a:pt x="106894" y="289726"/>
                </a:cubicBezTo>
                <a:cubicBezTo>
                  <a:pt x="38439" y="279909"/>
                  <a:pt x="9933" y="232396"/>
                  <a:pt x="0" y="144863"/>
                </a:cubicBezTo>
                <a:close/>
              </a:path>
            </a:pathLst>
          </a:custGeom>
          <a:solidFill>
            <a:schemeClr val="bg2">
              <a:lumMod val="90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E13D2C1F-F03B-400A-B5EA-64984654E290}"/>
              </a:ext>
            </a:extLst>
          </p:cNvPr>
          <p:cNvSpPr/>
          <p:nvPr/>
        </p:nvSpPr>
        <p:spPr>
          <a:xfrm>
            <a:off x="9302433" y="5201156"/>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6C4F35E0-983F-49F6-8145-97FD0BBE5C96}"/>
              </a:ext>
            </a:extLst>
          </p:cNvPr>
          <p:cNvSpPr/>
          <p:nvPr/>
        </p:nvSpPr>
        <p:spPr>
          <a:xfrm>
            <a:off x="9499355" y="4542809"/>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C146F61F-5D9A-4CC7-80A2-183D46E129DF}"/>
              </a:ext>
            </a:extLst>
          </p:cNvPr>
          <p:cNvSpPr/>
          <p:nvPr/>
        </p:nvSpPr>
        <p:spPr>
          <a:xfrm>
            <a:off x="9026959" y="3652679"/>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EA4B95AA-67FB-493E-9937-7AB0BC86271C}"/>
              </a:ext>
            </a:extLst>
          </p:cNvPr>
          <p:cNvSpPr/>
          <p:nvPr/>
        </p:nvSpPr>
        <p:spPr>
          <a:xfrm>
            <a:off x="9038101" y="4890465"/>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alpha val="47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lowchart: Connector 116">
            <a:extLst>
              <a:ext uri="{FF2B5EF4-FFF2-40B4-BE49-F238E27FC236}">
                <a16:creationId xmlns:a16="http://schemas.microsoft.com/office/drawing/2014/main" id="{66482C85-87FC-4A3D-821A-5A7248E1FCB7}"/>
              </a:ext>
            </a:extLst>
          </p:cNvPr>
          <p:cNvSpPr/>
          <p:nvPr/>
        </p:nvSpPr>
        <p:spPr>
          <a:xfrm>
            <a:off x="8549271" y="4430442"/>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FB4137FE-801C-47ED-8B18-0BB07758DB31}"/>
              </a:ext>
            </a:extLst>
          </p:cNvPr>
          <p:cNvSpPr/>
          <p:nvPr/>
        </p:nvSpPr>
        <p:spPr>
          <a:xfrm>
            <a:off x="10555087" y="4733647"/>
            <a:ext cx="258446" cy="267409"/>
          </a:xfrm>
          <a:custGeom>
            <a:avLst/>
            <a:gdLst>
              <a:gd name="connsiteX0" fmla="*/ 0 w 258446"/>
              <a:gd name="connsiteY0" fmla="*/ 133705 h 267409"/>
              <a:gd name="connsiteX1" fmla="*/ 129223 w 258446"/>
              <a:gd name="connsiteY1" fmla="*/ 0 h 267409"/>
              <a:gd name="connsiteX2" fmla="*/ 258446 w 258446"/>
              <a:gd name="connsiteY2" fmla="*/ 133705 h 267409"/>
              <a:gd name="connsiteX3" fmla="*/ 129223 w 258446"/>
              <a:gd name="connsiteY3" fmla="*/ 267410 h 267409"/>
              <a:gd name="connsiteX4" fmla="*/ 0 w 258446"/>
              <a:gd name="connsiteY4" fmla="*/ 133705 h 26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46" h="267409" fill="none" extrusionOk="0">
                <a:moveTo>
                  <a:pt x="0" y="133705"/>
                </a:moveTo>
                <a:cubicBezTo>
                  <a:pt x="6917" y="65643"/>
                  <a:pt x="56649" y="-1513"/>
                  <a:pt x="129223" y="0"/>
                </a:cubicBezTo>
                <a:cubicBezTo>
                  <a:pt x="195103" y="345"/>
                  <a:pt x="254492" y="75841"/>
                  <a:pt x="258446" y="133705"/>
                </a:cubicBezTo>
                <a:cubicBezTo>
                  <a:pt x="258473" y="199467"/>
                  <a:pt x="198795" y="268024"/>
                  <a:pt x="129223" y="267410"/>
                </a:cubicBezTo>
                <a:cubicBezTo>
                  <a:pt x="45883" y="251919"/>
                  <a:pt x="11566" y="201061"/>
                  <a:pt x="0" y="133705"/>
                </a:cubicBezTo>
                <a:close/>
              </a:path>
              <a:path w="258446" h="267409" stroke="0" extrusionOk="0">
                <a:moveTo>
                  <a:pt x="0" y="133705"/>
                </a:moveTo>
                <a:cubicBezTo>
                  <a:pt x="-6887" y="47162"/>
                  <a:pt x="75715" y="-7965"/>
                  <a:pt x="129223" y="0"/>
                </a:cubicBezTo>
                <a:cubicBezTo>
                  <a:pt x="204122" y="7486"/>
                  <a:pt x="253276" y="62272"/>
                  <a:pt x="258446" y="133705"/>
                </a:cubicBezTo>
                <a:cubicBezTo>
                  <a:pt x="249544" y="199823"/>
                  <a:pt x="218963" y="260582"/>
                  <a:pt x="129223" y="267410"/>
                </a:cubicBezTo>
                <a:cubicBezTo>
                  <a:pt x="49187" y="258375"/>
                  <a:pt x="5131" y="211436"/>
                  <a:pt x="0" y="133705"/>
                </a:cubicBezTo>
                <a:close/>
              </a:path>
            </a:pathLst>
          </a:custGeom>
          <a:solidFill>
            <a:schemeClr val="bg2">
              <a:lumMod val="90000"/>
            </a:schemeClr>
          </a:solidFill>
          <a:ln w="50800">
            <a:solidFill>
              <a:schemeClr val="tx1">
                <a:lumMod val="50000"/>
                <a:lumOff val="50000"/>
              </a:schemeClr>
            </a:solid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3EA236-8731-438F-8635-5064AB2D2873}"/>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4.1 SARS-CoV-2 Life Cycle</a:t>
            </a:r>
            <a:br>
              <a:rPr lang="en-US" sz="3200" dirty="0">
                <a:effectLst/>
                <a:ea typeface="Times" panose="02020603050405020304" pitchFamily="18" charset="0"/>
                <a:cs typeface="Times New Roman" panose="02020603050405020304" pitchFamily="18" charset="0"/>
              </a:rPr>
            </a:br>
            <a:r>
              <a:rPr lang="en-US" sz="3200" b="0" i="0" dirty="0">
                <a:solidFill>
                  <a:srgbClr val="333333"/>
                </a:solidFill>
                <a:effectLst/>
              </a:rPr>
              <a:t>Severe acute respiratory syndrome coronavirus 2 (SARS-CoV-2)</a:t>
            </a:r>
            <a:endParaRPr lang="en-US" sz="3200" dirty="0"/>
          </a:p>
        </p:txBody>
      </p:sp>
      <p:sp>
        <p:nvSpPr>
          <p:cNvPr id="5" name="Content Placeholder 4">
            <a:extLst>
              <a:ext uri="{FF2B5EF4-FFF2-40B4-BE49-F238E27FC236}">
                <a16:creationId xmlns:a16="http://schemas.microsoft.com/office/drawing/2014/main" id="{EE9CD6A8-9CE0-4903-A11C-7BE82BA99D45}"/>
              </a:ext>
            </a:extLst>
          </p:cNvPr>
          <p:cNvSpPr>
            <a:spLocks noGrp="1"/>
          </p:cNvSpPr>
          <p:nvPr>
            <p:ph sz="half" idx="1"/>
          </p:nvPr>
        </p:nvSpPr>
        <p:spPr>
          <a:xfrm>
            <a:off x="838200" y="1825625"/>
            <a:ext cx="5013600" cy="4351338"/>
          </a:xfrm>
        </p:spPr>
        <p:txBody>
          <a:bodyPr>
            <a:normAutofit fontScale="85000" lnSpcReduction="20000"/>
          </a:bodyPr>
          <a:lstStyle/>
          <a:p>
            <a:endParaRPr lang="en-US" sz="2400" dirty="0"/>
          </a:p>
          <a:p>
            <a:r>
              <a:rPr lang="en-US" sz="2400" b="0" i="0" dirty="0">
                <a:solidFill>
                  <a:srgbClr val="333333"/>
                </a:solidFill>
                <a:effectLst/>
              </a:rPr>
              <a:t>Severe acute respiratory syndrome coronavirus 2 (SARS-CoV-2), an enveloped positive-stranded RNA virus currently, July 2021 is still a global pandemic</a:t>
            </a:r>
          </a:p>
          <a:p>
            <a:endParaRPr lang="en-US" sz="2400" b="1" dirty="0"/>
          </a:p>
          <a:p>
            <a:r>
              <a:rPr lang="en-US" sz="2400" dirty="0"/>
              <a:t>Viral particle contains positive sense viral RNA ~30 kb</a:t>
            </a:r>
          </a:p>
          <a:p>
            <a:endParaRPr lang="en-US" sz="2400" dirty="0"/>
          </a:p>
          <a:p>
            <a:r>
              <a:rPr lang="en-US" sz="2400" dirty="0"/>
              <a:t>Compacted vRNA is packaged by Nucleocapsid protein</a:t>
            </a:r>
          </a:p>
          <a:p>
            <a:endParaRPr lang="en-US" sz="2400" dirty="0"/>
          </a:p>
          <a:p>
            <a:r>
              <a:rPr lang="en-US" sz="2400" dirty="0"/>
              <a:t>Lipid membrane holds membrane protein (M), envelope protein (E)m and Spike protein (S)</a:t>
            </a:r>
          </a:p>
          <a:p>
            <a:endParaRPr lang="en-US" sz="2400" dirty="0"/>
          </a:p>
          <a:p>
            <a:endParaRPr lang="en-US" dirty="0"/>
          </a:p>
        </p:txBody>
      </p:sp>
      <p:sp>
        <p:nvSpPr>
          <p:cNvPr id="64" name="TextBox 63">
            <a:extLst>
              <a:ext uri="{FF2B5EF4-FFF2-40B4-BE49-F238E27FC236}">
                <a16:creationId xmlns:a16="http://schemas.microsoft.com/office/drawing/2014/main" id="{4FCE948A-7736-4AB7-B118-F36643FCC5C7}"/>
              </a:ext>
            </a:extLst>
          </p:cNvPr>
          <p:cNvSpPr txBox="1"/>
          <p:nvPr/>
        </p:nvSpPr>
        <p:spPr>
          <a:xfrm>
            <a:off x="6698348" y="4779507"/>
            <a:ext cx="1243517"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Envelope Protein (E)</a:t>
            </a:r>
          </a:p>
          <a:p>
            <a:r>
              <a:rPr lang="en-US" dirty="0">
                <a:latin typeface="Times New Roman" panose="02020603050405020304" pitchFamily="18" charset="0"/>
                <a:cs typeface="Times New Roman" panose="02020603050405020304" pitchFamily="18" charset="0"/>
              </a:rPr>
              <a:t>PDB:5x29</a:t>
            </a:r>
          </a:p>
        </p:txBody>
      </p:sp>
      <p:sp>
        <p:nvSpPr>
          <p:cNvPr id="65" name="TextBox 64">
            <a:extLst>
              <a:ext uri="{FF2B5EF4-FFF2-40B4-BE49-F238E27FC236}">
                <a16:creationId xmlns:a16="http://schemas.microsoft.com/office/drawing/2014/main" id="{454145D9-9B37-4B3A-BAB1-FAF63B2F1098}"/>
              </a:ext>
            </a:extLst>
          </p:cNvPr>
          <p:cNvSpPr txBox="1"/>
          <p:nvPr/>
        </p:nvSpPr>
        <p:spPr>
          <a:xfrm>
            <a:off x="9732676" y="6165533"/>
            <a:ext cx="1356047"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Membrane Protein (M)</a:t>
            </a:r>
          </a:p>
        </p:txBody>
      </p:sp>
      <p:sp>
        <p:nvSpPr>
          <p:cNvPr id="66" name="TextBox 65">
            <a:extLst>
              <a:ext uri="{FF2B5EF4-FFF2-40B4-BE49-F238E27FC236}">
                <a16:creationId xmlns:a16="http://schemas.microsoft.com/office/drawing/2014/main" id="{CB452774-01ED-4BAF-B73E-AAE29F42DE4A}"/>
              </a:ext>
            </a:extLst>
          </p:cNvPr>
          <p:cNvSpPr txBox="1"/>
          <p:nvPr/>
        </p:nvSpPr>
        <p:spPr>
          <a:xfrm>
            <a:off x="8757871" y="3903495"/>
            <a:ext cx="168893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Nucleocapsid Protein (N)</a:t>
            </a:r>
          </a:p>
        </p:txBody>
      </p:sp>
      <p:sp>
        <p:nvSpPr>
          <p:cNvPr id="67" name="TextBox 66">
            <a:extLst>
              <a:ext uri="{FF2B5EF4-FFF2-40B4-BE49-F238E27FC236}">
                <a16:creationId xmlns:a16="http://schemas.microsoft.com/office/drawing/2014/main" id="{875DC0E3-3D57-4BED-A14F-D2B70DC60B19}"/>
              </a:ext>
            </a:extLst>
          </p:cNvPr>
          <p:cNvSpPr txBox="1"/>
          <p:nvPr/>
        </p:nvSpPr>
        <p:spPr>
          <a:xfrm>
            <a:off x="9023539" y="5437511"/>
            <a:ext cx="168893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vRNA ~30 </a:t>
            </a:r>
            <a:r>
              <a:rPr lang="en-US" dirty="0" err="1">
                <a:latin typeface="Times New Roman" panose="02020603050405020304" pitchFamily="18" charset="0"/>
                <a:cs typeface="Times New Roman" panose="02020603050405020304" pitchFamily="18" charset="0"/>
              </a:rPr>
              <a:t>kbp</a:t>
            </a:r>
            <a:endParaRPr lang="en-US" dirty="0">
              <a:latin typeface="Times New Roman" panose="02020603050405020304" pitchFamily="18" charset="0"/>
              <a:cs typeface="Times New Roman" panose="02020603050405020304" pitchFamily="18" charset="0"/>
            </a:endParaRPr>
          </a:p>
        </p:txBody>
      </p:sp>
      <p:sp>
        <p:nvSpPr>
          <p:cNvPr id="2" name="Left Bracket 1">
            <a:extLst>
              <a:ext uri="{FF2B5EF4-FFF2-40B4-BE49-F238E27FC236}">
                <a16:creationId xmlns:a16="http://schemas.microsoft.com/office/drawing/2014/main" id="{A0A79E9B-DCFA-44F3-B429-A706C38D3C90}"/>
              </a:ext>
            </a:extLst>
          </p:cNvPr>
          <p:cNvSpPr/>
          <p:nvPr/>
        </p:nvSpPr>
        <p:spPr>
          <a:xfrm>
            <a:off x="6532358" y="2312581"/>
            <a:ext cx="97838" cy="4364633"/>
          </a:xfrm>
          <a:prstGeom prst="leftBracket">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reeform: Shape 2">
            <a:extLst>
              <a:ext uri="{FF2B5EF4-FFF2-40B4-BE49-F238E27FC236}">
                <a16:creationId xmlns:a16="http://schemas.microsoft.com/office/drawing/2014/main" id="{8DEF119C-8F35-4189-B4A3-285AF76BE5D9}"/>
              </a:ext>
            </a:extLst>
          </p:cNvPr>
          <p:cNvSpPr/>
          <p:nvPr/>
        </p:nvSpPr>
        <p:spPr>
          <a:xfrm>
            <a:off x="8615183" y="3638602"/>
            <a:ext cx="2092703" cy="1807334"/>
          </a:xfrm>
          <a:custGeom>
            <a:avLst/>
            <a:gdLst>
              <a:gd name="connsiteX0" fmla="*/ 205586 w 2092703"/>
              <a:gd name="connsiteY0" fmla="*/ 994250 h 1807334"/>
              <a:gd name="connsiteX1" fmla="*/ 41487 w 2092703"/>
              <a:gd name="connsiteY1" fmla="*/ 812484 h 1807334"/>
              <a:gd name="connsiteX2" fmla="*/ 27813 w 2092703"/>
              <a:gd name="connsiteY2" fmla="*/ 485304 h 1807334"/>
              <a:gd name="connsiteX3" fmla="*/ 150885 w 2092703"/>
              <a:gd name="connsiteY3" fmla="*/ 327774 h 1807334"/>
              <a:gd name="connsiteX4" fmla="*/ 369683 w 2092703"/>
              <a:gd name="connsiteY4" fmla="*/ 146008 h 1807334"/>
              <a:gd name="connsiteX5" fmla="*/ 629503 w 2092703"/>
              <a:gd name="connsiteY5" fmla="*/ 85419 h 1807334"/>
              <a:gd name="connsiteX6" fmla="*/ 930347 w 2092703"/>
              <a:gd name="connsiteY6" fmla="*/ 24830 h 1807334"/>
              <a:gd name="connsiteX7" fmla="*/ 1217517 w 2092703"/>
              <a:gd name="connsiteY7" fmla="*/ 595 h 1807334"/>
              <a:gd name="connsiteX8" fmla="*/ 1381614 w 2092703"/>
              <a:gd name="connsiteY8" fmla="*/ 12712 h 1807334"/>
              <a:gd name="connsiteX9" fmla="*/ 1709808 w 2092703"/>
              <a:gd name="connsiteY9" fmla="*/ 327774 h 1807334"/>
              <a:gd name="connsiteX10" fmla="*/ 1860231 w 2092703"/>
              <a:gd name="connsiteY10" fmla="*/ 521658 h 1807334"/>
              <a:gd name="connsiteX11" fmla="*/ 1928606 w 2092703"/>
              <a:gd name="connsiteY11" fmla="*/ 667071 h 1807334"/>
              <a:gd name="connsiteX12" fmla="*/ 1996979 w 2092703"/>
              <a:gd name="connsiteY12" fmla="*/ 800366 h 1807334"/>
              <a:gd name="connsiteX13" fmla="*/ 2024329 w 2092703"/>
              <a:gd name="connsiteY13" fmla="*/ 873073 h 1807334"/>
              <a:gd name="connsiteX14" fmla="*/ 2092703 w 2092703"/>
              <a:gd name="connsiteY14" fmla="*/ 1188135 h 1807334"/>
              <a:gd name="connsiteX15" fmla="*/ 2079028 w 2092703"/>
              <a:gd name="connsiteY15" fmla="*/ 1285077 h 1807334"/>
              <a:gd name="connsiteX16" fmla="*/ 1750833 w 2092703"/>
              <a:gd name="connsiteY16" fmla="*/ 1575903 h 1807334"/>
              <a:gd name="connsiteX17" fmla="*/ 1545711 w 2092703"/>
              <a:gd name="connsiteY17" fmla="*/ 1672845 h 1807334"/>
              <a:gd name="connsiteX18" fmla="*/ 1258542 w 2092703"/>
              <a:gd name="connsiteY18" fmla="*/ 1769786 h 1807334"/>
              <a:gd name="connsiteX19" fmla="*/ 985047 w 2092703"/>
              <a:gd name="connsiteY19" fmla="*/ 1806140 h 1807334"/>
              <a:gd name="connsiteX20" fmla="*/ 793600 w 2092703"/>
              <a:gd name="connsiteY20" fmla="*/ 1794023 h 1807334"/>
              <a:gd name="connsiteX21" fmla="*/ 656852 w 2092703"/>
              <a:gd name="connsiteY21" fmla="*/ 1491078 h 1807334"/>
              <a:gd name="connsiteX22" fmla="*/ 602153 w 2092703"/>
              <a:gd name="connsiteY22" fmla="*/ 1321431 h 1807334"/>
              <a:gd name="connsiteX23" fmla="*/ 561128 w 2092703"/>
              <a:gd name="connsiteY23" fmla="*/ 1188135 h 1807334"/>
              <a:gd name="connsiteX24" fmla="*/ 615827 w 2092703"/>
              <a:gd name="connsiteY24" fmla="*/ 1139664 h 1807334"/>
              <a:gd name="connsiteX25" fmla="*/ 779926 w 2092703"/>
              <a:gd name="connsiteY25" fmla="*/ 1066957 h 1807334"/>
              <a:gd name="connsiteX26" fmla="*/ 861973 w 2092703"/>
              <a:gd name="connsiteY26" fmla="*/ 1030604 h 1807334"/>
              <a:gd name="connsiteX27" fmla="*/ 998722 w 2092703"/>
              <a:gd name="connsiteY27" fmla="*/ 1006369 h 1807334"/>
              <a:gd name="connsiteX28" fmla="*/ 1080769 w 2092703"/>
              <a:gd name="connsiteY28" fmla="*/ 994250 h 1807334"/>
              <a:gd name="connsiteX29" fmla="*/ 1094445 w 2092703"/>
              <a:gd name="connsiteY29" fmla="*/ 982133 h 180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92703" h="1807334" extrusionOk="0">
                <a:moveTo>
                  <a:pt x="205586" y="994250"/>
                </a:moveTo>
                <a:cubicBezTo>
                  <a:pt x="145500" y="930339"/>
                  <a:pt x="81006" y="881566"/>
                  <a:pt x="41487" y="812484"/>
                </a:cubicBezTo>
                <a:cubicBezTo>
                  <a:pt x="175" y="729389"/>
                  <a:pt x="-33416" y="573350"/>
                  <a:pt x="27813" y="485304"/>
                </a:cubicBezTo>
                <a:cubicBezTo>
                  <a:pt x="41289" y="439554"/>
                  <a:pt x="103446" y="396936"/>
                  <a:pt x="150885" y="327774"/>
                </a:cubicBezTo>
                <a:cubicBezTo>
                  <a:pt x="173477" y="269479"/>
                  <a:pt x="303489" y="174733"/>
                  <a:pt x="369683" y="146008"/>
                </a:cubicBezTo>
                <a:cubicBezTo>
                  <a:pt x="463205" y="117322"/>
                  <a:pt x="553472" y="81640"/>
                  <a:pt x="629503" y="85419"/>
                </a:cubicBezTo>
                <a:cubicBezTo>
                  <a:pt x="723961" y="62991"/>
                  <a:pt x="823423" y="48429"/>
                  <a:pt x="930347" y="24830"/>
                </a:cubicBezTo>
                <a:cubicBezTo>
                  <a:pt x="994615" y="-1097"/>
                  <a:pt x="1167426" y="6145"/>
                  <a:pt x="1217517" y="595"/>
                </a:cubicBezTo>
                <a:cubicBezTo>
                  <a:pt x="1277904" y="7819"/>
                  <a:pt x="1341370" y="-6912"/>
                  <a:pt x="1381614" y="12712"/>
                </a:cubicBezTo>
                <a:cubicBezTo>
                  <a:pt x="1467563" y="53536"/>
                  <a:pt x="1662099" y="268584"/>
                  <a:pt x="1709808" y="327774"/>
                </a:cubicBezTo>
                <a:cubicBezTo>
                  <a:pt x="1770561" y="402693"/>
                  <a:pt x="1813416" y="470610"/>
                  <a:pt x="1860231" y="521658"/>
                </a:cubicBezTo>
                <a:cubicBezTo>
                  <a:pt x="1890844" y="563703"/>
                  <a:pt x="1917575" y="637905"/>
                  <a:pt x="1928606" y="667071"/>
                </a:cubicBezTo>
                <a:cubicBezTo>
                  <a:pt x="1951654" y="710586"/>
                  <a:pt x="1977242" y="749431"/>
                  <a:pt x="1996979" y="800366"/>
                </a:cubicBezTo>
                <a:cubicBezTo>
                  <a:pt x="2002096" y="824951"/>
                  <a:pt x="2014270" y="846841"/>
                  <a:pt x="2024329" y="873073"/>
                </a:cubicBezTo>
                <a:cubicBezTo>
                  <a:pt x="2073759" y="1032509"/>
                  <a:pt x="2062724" y="1011667"/>
                  <a:pt x="2092703" y="1188135"/>
                </a:cubicBezTo>
                <a:cubicBezTo>
                  <a:pt x="2088475" y="1215981"/>
                  <a:pt x="2092021" y="1257960"/>
                  <a:pt x="2079028" y="1285077"/>
                </a:cubicBezTo>
                <a:cubicBezTo>
                  <a:pt x="2019678" y="1390394"/>
                  <a:pt x="1817268" y="1535988"/>
                  <a:pt x="1750833" y="1575903"/>
                </a:cubicBezTo>
                <a:cubicBezTo>
                  <a:pt x="1687122" y="1627923"/>
                  <a:pt x="1620500" y="1640107"/>
                  <a:pt x="1545711" y="1672845"/>
                </a:cubicBezTo>
                <a:cubicBezTo>
                  <a:pt x="1480814" y="1708031"/>
                  <a:pt x="1314974" y="1754487"/>
                  <a:pt x="1258542" y="1769786"/>
                </a:cubicBezTo>
                <a:cubicBezTo>
                  <a:pt x="1164440" y="1797582"/>
                  <a:pt x="1072915" y="1801737"/>
                  <a:pt x="985047" y="1806140"/>
                </a:cubicBezTo>
                <a:cubicBezTo>
                  <a:pt x="923282" y="1790372"/>
                  <a:pt x="843266" y="1816797"/>
                  <a:pt x="793600" y="1794023"/>
                </a:cubicBezTo>
                <a:cubicBezTo>
                  <a:pt x="696511" y="1756846"/>
                  <a:pt x="666738" y="1550298"/>
                  <a:pt x="656852" y="1491078"/>
                </a:cubicBezTo>
                <a:cubicBezTo>
                  <a:pt x="637569" y="1439551"/>
                  <a:pt x="611177" y="1369101"/>
                  <a:pt x="602153" y="1321431"/>
                </a:cubicBezTo>
                <a:cubicBezTo>
                  <a:pt x="566875" y="1176850"/>
                  <a:pt x="618120" y="1285446"/>
                  <a:pt x="561128" y="1188135"/>
                </a:cubicBezTo>
                <a:cubicBezTo>
                  <a:pt x="585204" y="1175659"/>
                  <a:pt x="592685" y="1154305"/>
                  <a:pt x="615827" y="1139664"/>
                </a:cubicBezTo>
                <a:cubicBezTo>
                  <a:pt x="664680" y="1115000"/>
                  <a:pt x="717601" y="1086380"/>
                  <a:pt x="779926" y="1066957"/>
                </a:cubicBezTo>
                <a:cubicBezTo>
                  <a:pt x="811207" y="1052961"/>
                  <a:pt x="835459" y="1034048"/>
                  <a:pt x="861973" y="1030604"/>
                </a:cubicBezTo>
                <a:cubicBezTo>
                  <a:pt x="902273" y="1016757"/>
                  <a:pt x="960061" y="1007049"/>
                  <a:pt x="998722" y="1006369"/>
                </a:cubicBezTo>
                <a:cubicBezTo>
                  <a:pt x="1020815" y="1004733"/>
                  <a:pt x="1056730" y="1008101"/>
                  <a:pt x="1080769" y="994250"/>
                </a:cubicBezTo>
                <a:cubicBezTo>
                  <a:pt x="1088526" y="992371"/>
                  <a:pt x="1089713" y="986817"/>
                  <a:pt x="1094445" y="982133"/>
                </a:cubicBezTo>
              </a:path>
            </a:pathLst>
          </a:custGeom>
          <a:noFill/>
          <a:ln w="63500">
            <a:solidFill>
              <a:schemeClr val="tx1"/>
            </a:solidFill>
            <a:prstDash val="sysDot"/>
            <a:extLst>
              <a:ext uri="{C807C97D-BFC1-408E-A445-0C87EB9F89A2}">
                <ask:lineSketchStyleProps xmlns:ask="http://schemas.microsoft.com/office/drawing/2018/sketchyshapes" sd="1219033472">
                  <a:custGeom>
                    <a:avLst/>
                    <a:gdLst>
                      <a:gd name="connsiteX0" fmla="*/ 144706 w 1472992"/>
                      <a:gd name="connsiteY0" fmla="*/ 789744 h 1435585"/>
                      <a:gd name="connsiteX1" fmla="*/ 29202 w 1472992"/>
                      <a:gd name="connsiteY1" fmla="*/ 645365 h 1435585"/>
                      <a:gd name="connsiteX2" fmla="*/ 19577 w 1472992"/>
                      <a:gd name="connsiteY2" fmla="*/ 385483 h 1435585"/>
                      <a:gd name="connsiteX3" fmla="*/ 106204 w 1472992"/>
                      <a:gd name="connsiteY3" fmla="*/ 260355 h 1435585"/>
                      <a:gd name="connsiteX4" fmla="*/ 260209 w 1472992"/>
                      <a:gd name="connsiteY4" fmla="*/ 115976 h 1435585"/>
                      <a:gd name="connsiteX5" fmla="*/ 443089 w 1472992"/>
                      <a:gd name="connsiteY5" fmla="*/ 67850 h 1435585"/>
                      <a:gd name="connsiteX6" fmla="*/ 654844 w 1472992"/>
                      <a:gd name="connsiteY6" fmla="*/ 19723 h 1435585"/>
                      <a:gd name="connsiteX7" fmla="*/ 856975 w 1472992"/>
                      <a:gd name="connsiteY7" fmla="*/ 473 h 1435585"/>
                      <a:gd name="connsiteX8" fmla="*/ 972478 w 1472992"/>
                      <a:gd name="connsiteY8" fmla="*/ 10098 h 1435585"/>
                      <a:gd name="connsiteX9" fmla="*/ 1203484 w 1472992"/>
                      <a:gd name="connsiteY9" fmla="*/ 260355 h 1435585"/>
                      <a:gd name="connsiteX10" fmla="*/ 1309362 w 1472992"/>
                      <a:gd name="connsiteY10" fmla="*/ 414359 h 1435585"/>
                      <a:gd name="connsiteX11" fmla="*/ 1357489 w 1472992"/>
                      <a:gd name="connsiteY11" fmla="*/ 529862 h 1435585"/>
                      <a:gd name="connsiteX12" fmla="*/ 1405615 w 1472992"/>
                      <a:gd name="connsiteY12" fmla="*/ 635740 h 1435585"/>
                      <a:gd name="connsiteX13" fmla="*/ 1424866 w 1472992"/>
                      <a:gd name="connsiteY13" fmla="*/ 693492 h 1435585"/>
                      <a:gd name="connsiteX14" fmla="*/ 1472992 w 1472992"/>
                      <a:gd name="connsiteY14" fmla="*/ 943749 h 1435585"/>
                      <a:gd name="connsiteX15" fmla="*/ 1463367 w 1472992"/>
                      <a:gd name="connsiteY15" fmla="*/ 1020751 h 1435585"/>
                      <a:gd name="connsiteX16" fmla="*/ 1232360 w 1472992"/>
                      <a:gd name="connsiteY16" fmla="*/ 1251757 h 1435585"/>
                      <a:gd name="connsiteX17" fmla="*/ 1087981 w 1472992"/>
                      <a:gd name="connsiteY17" fmla="*/ 1328759 h 1435585"/>
                      <a:gd name="connsiteX18" fmla="*/ 885851 w 1472992"/>
                      <a:gd name="connsiteY18" fmla="*/ 1405761 h 1435585"/>
                      <a:gd name="connsiteX19" fmla="*/ 693346 w 1472992"/>
                      <a:gd name="connsiteY19" fmla="*/ 1434637 h 1435585"/>
                      <a:gd name="connsiteX20" fmla="*/ 558592 w 1472992"/>
                      <a:gd name="connsiteY20" fmla="*/ 1425012 h 1435585"/>
                      <a:gd name="connsiteX21" fmla="*/ 462339 w 1472992"/>
                      <a:gd name="connsiteY21" fmla="*/ 1184380 h 1435585"/>
                      <a:gd name="connsiteX22" fmla="*/ 423838 w 1472992"/>
                      <a:gd name="connsiteY22" fmla="*/ 1049627 h 1435585"/>
                      <a:gd name="connsiteX23" fmla="*/ 394962 w 1472992"/>
                      <a:gd name="connsiteY23" fmla="*/ 943749 h 1435585"/>
                      <a:gd name="connsiteX24" fmla="*/ 433463 w 1472992"/>
                      <a:gd name="connsiteY24" fmla="*/ 905248 h 1435585"/>
                      <a:gd name="connsiteX25" fmla="*/ 548967 w 1472992"/>
                      <a:gd name="connsiteY25" fmla="*/ 847496 h 1435585"/>
                      <a:gd name="connsiteX26" fmla="*/ 606718 w 1472992"/>
                      <a:gd name="connsiteY26" fmla="*/ 818620 h 1435585"/>
                      <a:gd name="connsiteX27" fmla="*/ 702971 w 1472992"/>
                      <a:gd name="connsiteY27" fmla="*/ 799370 h 1435585"/>
                      <a:gd name="connsiteX28" fmla="*/ 760722 w 1472992"/>
                      <a:gd name="connsiteY28" fmla="*/ 789744 h 1435585"/>
                      <a:gd name="connsiteX29" fmla="*/ 770348 w 1472992"/>
                      <a:gd name="connsiteY29" fmla="*/ 780119 h 143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72992" h="1435585">
                        <a:moveTo>
                          <a:pt x="144706" y="789744"/>
                        </a:moveTo>
                        <a:cubicBezTo>
                          <a:pt x="106205" y="741618"/>
                          <a:pt x="58306" y="699692"/>
                          <a:pt x="29202" y="645365"/>
                        </a:cubicBezTo>
                        <a:cubicBezTo>
                          <a:pt x="-7072" y="577653"/>
                          <a:pt x="-8698" y="454886"/>
                          <a:pt x="19577" y="385483"/>
                        </a:cubicBezTo>
                        <a:cubicBezTo>
                          <a:pt x="38717" y="338503"/>
                          <a:pt x="75185" y="300496"/>
                          <a:pt x="106204" y="260355"/>
                        </a:cubicBezTo>
                        <a:cubicBezTo>
                          <a:pt x="135564" y="222360"/>
                          <a:pt x="209566" y="136608"/>
                          <a:pt x="260209" y="115976"/>
                        </a:cubicBezTo>
                        <a:cubicBezTo>
                          <a:pt x="318586" y="92193"/>
                          <a:pt x="381849" y="82787"/>
                          <a:pt x="443089" y="67850"/>
                        </a:cubicBezTo>
                        <a:cubicBezTo>
                          <a:pt x="513413" y="50698"/>
                          <a:pt x="583865" y="33919"/>
                          <a:pt x="654844" y="19723"/>
                        </a:cubicBezTo>
                        <a:cubicBezTo>
                          <a:pt x="701134" y="10465"/>
                          <a:pt x="822854" y="3098"/>
                          <a:pt x="856975" y="473"/>
                        </a:cubicBezTo>
                        <a:cubicBezTo>
                          <a:pt x="895476" y="3681"/>
                          <a:pt x="937922" y="-7180"/>
                          <a:pt x="972478" y="10098"/>
                        </a:cubicBezTo>
                        <a:cubicBezTo>
                          <a:pt x="1039837" y="43777"/>
                          <a:pt x="1165776" y="209531"/>
                          <a:pt x="1203484" y="260355"/>
                        </a:cubicBezTo>
                        <a:cubicBezTo>
                          <a:pt x="1240603" y="310385"/>
                          <a:pt x="1275411" y="362127"/>
                          <a:pt x="1309362" y="414359"/>
                        </a:cubicBezTo>
                        <a:cubicBezTo>
                          <a:pt x="1329678" y="445614"/>
                          <a:pt x="1344962" y="500111"/>
                          <a:pt x="1357489" y="529862"/>
                        </a:cubicBezTo>
                        <a:cubicBezTo>
                          <a:pt x="1372533" y="565591"/>
                          <a:pt x="1390854" y="599893"/>
                          <a:pt x="1405615" y="635740"/>
                        </a:cubicBezTo>
                        <a:cubicBezTo>
                          <a:pt x="1413341" y="654504"/>
                          <a:pt x="1419435" y="673940"/>
                          <a:pt x="1424866" y="693492"/>
                        </a:cubicBezTo>
                        <a:cubicBezTo>
                          <a:pt x="1460053" y="820165"/>
                          <a:pt x="1453494" y="807265"/>
                          <a:pt x="1472992" y="943749"/>
                        </a:cubicBezTo>
                        <a:cubicBezTo>
                          <a:pt x="1469784" y="969416"/>
                          <a:pt x="1474935" y="997615"/>
                          <a:pt x="1463367" y="1020751"/>
                        </a:cubicBezTo>
                        <a:cubicBezTo>
                          <a:pt x="1427552" y="1092380"/>
                          <a:pt x="1278165" y="1219250"/>
                          <a:pt x="1232360" y="1251757"/>
                        </a:cubicBezTo>
                        <a:cubicBezTo>
                          <a:pt x="1187880" y="1283324"/>
                          <a:pt x="1137125" y="1305097"/>
                          <a:pt x="1087981" y="1328759"/>
                        </a:cubicBezTo>
                        <a:cubicBezTo>
                          <a:pt x="1046847" y="1348564"/>
                          <a:pt x="937273" y="1392905"/>
                          <a:pt x="885851" y="1405761"/>
                        </a:cubicBezTo>
                        <a:cubicBezTo>
                          <a:pt x="817394" y="1422876"/>
                          <a:pt x="762165" y="1426991"/>
                          <a:pt x="693346" y="1434637"/>
                        </a:cubicBezTo>
                        <a:cubicBezTo>
                          <a:pt x="648428" y="1431429"/>
                          <a:pt x="599658" y="1443492"/>
                          <a:pt x="558592" y="1425012"/>
                        </a:cubicBezTo>
                        <a:cubicBezTo>
                          <a:pt x="487911" y="1393206"/>
                          <a:pt x="472054" y="1222025"/>
                          <a:pt x="462339" y="1184380"/>
                        </a:cubicBezTo>
                        <a:cubicBezTo>
                          <a:pt x="450666" y="1139147"/>
                          <a:pt x="435168" y="1094947"/>
                          <a:pt x="423838" y="1049627"/>
                        </a:cubicBezTo>
                        <a:cubicBezTo>
                          <a:pt x="394752" y="933281"/>
                          <a:pt x="436176" y="1046781"/>
                          <a:pt x="394962" y="943749"/>
                        </a:cubicBezTo>
                        <a:cubicBezTo>
                          <a:pt x="407796" y="930915"/>
                          <a:pt x="419137" y="916391"/>
                          <a:pt x="433463" y="905248"/>
                        </a:cubicBezTo>
                        <a:cubicBezTo>
                          <a:pt x="470459" y="876474"/>
                          <a:pt x="506299" y="867189"/>
                          <a:pt x="548967" y="847496"/>
                        </a:cubicBezTo>
                        <a:cubicBezTo>
                          <a:pt x="568509" y="838477"/>
                          <a:pt x="586175" y="825040"/>
                          <a:pt x="606718" y="818620"/>
                        </a:cubicBezTo>
                        <a:cubicBezTo>
                          <a:pt x="637948" y="808861"/>
                          <a:pt x="670812" y="805400"/>
                          <a:pt x="702971" y="799370"/>
                        </a:cubicBezTo>
                        <a:cubicBezTo>
                          <a:pt x="722153" y="795773"/>
                          <a:pt x="741957" y="795106"/>
                          <a:pt x="760722" y="789744"/>
                        </a:cubicBezTo>
                        <a:cubicBezTo>
                          <a:pt x="765085" y="788497"/>
                          <a:pt x="767139" y="783327"/>
                          <a:pt x="770348" y="78011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36F355A-1090-4023-8E59-5AA4BA3D6187}"/>
              </a:ext>
            </a:extLst>
          </p:cNvPr>
          <p:cNvSpPr>
            <a:spLocks noGrp="1"/>
          </p:cNvSpPr>
          <p:nvPr>
            <p:ph type="sldNum" sz="quarter" idx="12"/>
          </p:nvPr>
        </p:nvSpPr>
        <p:spPr/>
        <p:txBody>
          <a:bodyPr/>
          <a:lstStyle/>
          <a:p>
            <a:fld id="{8F5CE88E-89A4-4243-AB1D-44322647EED2}" type="slidenum">
              <a:rPr lang="en-US" smtClean="0"/>
              <a:t>61</a:t>
            </a:fld>
            <a:endParaRPr lang="en-US"/>
          </a:p>
        </p:txBody>
      </p:sp>
      <p:sp>
        <p:nvSpPr>
          <p:cNvPr id="9" name="TextBox 8">
            <a:extLst>
              <a:ext uri="{FF2B5EF4-FFF2-40B4-BE49-F238E27FC236}">
                <a16:creationId xmlns:a16="http://schemas.microsoft.com/office/drawing/2014/main" id="{CF3E0D91-EAC0-4ED0-A3D6-53FA79534DEB}"/>
              </a:ext>
            </a:extLst>
          </p:cNvPr>
          <p:cNvSpPr txBox="1"/>
          <p:nvPr/>
        </p:nvSpPr>
        <p:spPr>
          <a:xfrm>
            <a:off x="6531425" y="4028776"/>
            <a:ext cx="814521" cy="369332"/>
          </a:xfrm>
          <a:prstGeom prst="rect">
            <a:avLst/>
          </a:prstGeom>
          <a:noFill/>
        </p:spPr>
        <p:txBody>
          <a:bodyPr wrap="square" rtlCol="0">
            <a:spAutoFit/>
          </a:bodyPr>
          <a:lstStyle/>
          <a:p>
            <a:r>
              <a:rPr lang="en-US" dirty="0"/>
              <a:t>80 nm</a:t>
            </a:r>
          </a:p>
        </p:txBody>
      </p:sp>
    </p:spTree>
    <p:extLst>
      <p:ext uri="{BB962C8B-B14F-4D97-AF65-F5344CB8AC3E}">
        <p14:creationId xmlns:p14="http://schemas.microsoft.com/office/powerpoint/2010/main" val="1108158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Oval 1032">
            <a:extLst>
              <a:ext uri="{FF2B5EF4-FFF2-40B4-BE49-F238E27FC236}">
                <a16:creationId xmlns:a16="http://schemas.microsoft.com/office/drawing/2014/main" id="{9899FEE8-FCF7-4067-B2E5-E6FCEDB48F9B}"/>
              </a:ext>
            </a:extLst>
          </p:cNvPr>
          <p:cNvSpPr/>
          <p:nvPr/>
        </p:nvSpPr>
        <p:spPr>
          <a:xfrm>
            <a:off x="1752194" y="64885"/>
            <a:ext cx="9584782" cy="6766367"/>
          </a:xfrm>
          <a:custGeom>
            <a:avLst/>
            <a:gdLst>
              <a:gd name="connsiteX0" fmla="*/ 0 w 9584782"/>
              <a:gd name="connsiteY0" fmla="*/ 3383184 h 6766367"/>
              <a:gd name="connsiteX1" fmla="*/ 4792391 w 9584782"/>
              <a:gd name="connsiteY1" fmla="*/ 0 h 6766367"/>
              <a:gd name="connsiteX2" fmla="*/ 9584782 w 9584782"/>
              <a:gd name="connsiteY2" fmla="*/ 3383184 h 6766367"/>
              <a:gd name="connsiteX3" fmla="*/ 4792391 w 9584782"/>
              <a:gd name="connsiteY3" fmla="*/ 6766368 h 6766367"/>
              <a:gd name="connsiteX4" fmla="*/ 0 w 9584782"/>
              <a:gd name="connsiteY4" fmla="*/ 3383184 h 676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782" h="6766367" fill="none" extrusionOk="0">
                <a:moveTo>
                  <a:pt x="0" y="3383184"/>
                </a:moveTo>
                <a:cubicBezTo>
                  <a:pt x="572179" y="1582580"/>
                  <a:pt x="2250884" y="-216617"/>
                  <a:pt x="4792391" y="0"/>
                </a:cubicBezTo>
                <a:cubicBezTo>
                  <a:pt x="7268477" y="-26137"/>
                  <a:pt x="9249496" y="1830372"/>
                  <a:pt x="9584782" y="3383184"/>
                </a:cubicBezTo>
                <a:cubicBezTo>
                  <a:pt x="9576778" y="5175332"/>
                  <a:pt x="7284849" y="6980809"/>
                  <a:pt x="4792391" y="6766368"/>
                </a:cubicBezTo>
                <a:cubicBezTo>
                  <a:pt x="2331915" y="6870660"/>
                  <a:pt x="255578" y="5313116"/>
                  <a:pt x="0" y="3383184"/>
                </a:cubicBezTo>
                <a:close/>
              </a:path>
              <a:path w="9584782" h="6766367" stroke="0" extrusionOk="0">
                <a:moveTo>
                  <a:pt x="0" y="3383184"/>
                </a:moveTo>
                <a:cubicBezTo>
                  <a:pt x="-172851" y="1408085"/>
                  <a:pt x="1963357" y="68409"/>
                  <a:pt x="4792391" y="0"/>
                </a:cubicBezTo>
                <a:cubicBezTo>
                  <a:pt x="7856781" y="87920"/>
                  <a:pt x="9507812" y="1517150"/>
                  <a:pt x="9584782" y="3383184"/>
                </a:cubicBezTo>
                <a:cubicBezTo>
                  <a:pt x="9263953" y="5564972"/>
                  <a:pt x="7422664" y="6857519"/>
                  <a:pt x="4792391" y="6766368"/>
                </a:cubicBezTo>
                <a:cubicBezTo>
                  <a:pt x="2108425" y="6746014"/>
                  <a:pt x="286477" y="5388546"/>
                  <a:pt x="0" y="3383184"/>
                </a:cubicBezTo>
                <a:close/>
              </a:path>
            </a:pathLst>
          </a:custGeom>
          <a:solidFill>
            <a:srgbClr val="FFE5E5">
              <a:alpha val="20000"/>
            </a:srgbClr>
          </a:solidFill>
          <a:ln>
            <a:solidFill>
              <a:srgbClr val="FF7171">
                <a:alpha val="46000"/>
              </a:srgbClr>
            </a:solidFill>
            <a:prstDash val="lgDashDotDot"/>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1714FC0A-D799-40F9-AABE-B2AB21CBFBD5}"/>
              </a:ext>
            </a:extLst>
          </p:cNvPr>
          <p:cNvSpPr/>
          <p:nvPr/>
        </p:nvSpPr>
        <p:spPr>
          <a:xfrm rot="20012987">
            <a:off x="8852412" y="3391585"/>
            <a:ext cx="748413" cy="77789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231D45D-FD2E-4573-B694-51BF338D355D}"/>
              </a:ext>
            </a:extLst>
          </p:cNvPr>
          <p:cNvSpPr/>
          <p:nvPr/>
        </p:nvSpPr>
        <p:spPr>
          <a:xfrm rot="18718601">
            <a:off x="7031718" y="3719320"/>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2A6B61F2-864F-41B0-B205-6232DE87EC9C}"/>
              </a:ext>
            </a:extLst>
          </p:cNvPr>
          <p:cNvGrpSpPr/>
          <p:nvPr/>
        </p:nvGrpSpPr>
        <p:grpSpPr>
          <a:xfrm rot="13333264">
            <a:off x="6956858" y="3754420"/>
            <a:ext cx="1907200" cy="1575734"/>
            <a:chOff x="7554293" y="3912329"/>
            <a:chExt cx="2123035" cy="2513454"/>
          </a:xfrm>
        </p:grpSpPr>
        <p:sp>
          <p:nvSpPr>
            <p:cNvPr id="155" name="Block Arc 154">
              <a:extLst>
                <a:ext uri="{FF2B5EF4-FFF2-40B4-BE49-F238E27FC236}">
                  <a16:creationId xmlns:a16="http://schemas.microsoft.com/office/drawing/2014/main" id="{89EB9CF1-08AB-4FD4-9E49-06E64B429823}"/>
                </a:ext>
              </a:extLst>
            </p:cNvPr>
            <p:cNvSpPr/>
            <p:nvPr/>
          </p:nvSpPr>
          <p:spPr>
            <a:xfrm rot="13695300">
              <a:off x="8238680" y="4675213"/>
              <a:ext cx="2008403" cy="482635"/>
            </a:xfrm>
            <a:custGeom>
              <a:avLst/>
              <a:gdLst>
                <a:gd name="connsiteX0" fmla="*/ 2008397 w 2008403"/>
                <a:gd name="connsiteY0" fmla="*/ 242183 h 482635"/>
                <a:gd name="connsiteX1" fmla="*/ 1041463 w 2008403"/>
                <a:gd name="connsiteY1" fmla="*/ 482469 h 482635"/>
                <a:gd name="connsiteX2" fmla="*/ 398205 w 2008403"/>
                <a:gd name="connsiteY2" fmla="*/ 433742 h 482635"/>
                <a:gd name="connsiteX3" fmla="*/ 846125 w 2008403"/>
                <a:gd name="connsiteY3" fmla="*/ 291512 h 482635"/>
                <a:gd name="connsiteX4" fmla="*/ 1012108 w 2008403"/>
                <a:gd name="connsiteY4" fmla="*/ 292484 h 482635"/>
                <a:gd name="connsiteX5" fmla="*/ 1818179 w 2008403"/>
                <a:gd name="connsiteY5" fmla="*/ 242019 h 482635"/>
                <a:gd name="connsiteX6" fmla="*/ 2008397 w 2008403"/>
                <a:gd name="connsiteY6" fmla="*/ 242183 h 4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403" h="482635" fill="none" extrusionOk="0">
                  <a:moveTo>
                    <a:pt x="2008397" y="242183"/>
                  </a:moveTo>
                  <a:cubicBezTo>
                    <a:pt x="1995080" y="390472"/>
                    <a:pt x="1554492" y="448310"/>
                    <a:pt x="1041463" y="482469"/>
                  </a:cubicBezTo>
                  <a:cubicBezTo>
                    <a:pt x="810710" y="488903"/>
                    <a:pt x="563591" y="466219"/>
                    <a:pt x="398205" y="433742"/>
                  </a:cubicBezTo>
                  <a:cubicBezTo>
                    <a:pt x="584995" y="327668"/>
                    <a:pt x="710803" y="389339"/>
                    <a:pt x="846125" y="291512"/>
                  </a:cubicBezTo>
                  <a:cubicBezTo>
                    <a:pt x="889632" y="273281"/>
                    <a:pt x="974652" y="297688"/>
                    <a:pt x="1012108" y="292484"/>
                  </a:cubicBezTo>
                  <a:cubicBezTo>
                    <a:pt x="1458440" y="287011"/>
                    <a:pt x="1805443" y="267229"/>
                    <a:pt x="1818179" y="242019"/>
                  </a:cubicBezTo>
                  <a:cubicBezTo>
                    <a:pt x="1872450" y="238522"/>
                    <a:pt x="1933100" y="262357"/>
                    <a:pt x="2008397" y="242183"/>
                  </a:cubicBezTo>
                  <a:close/>
                </a:path>
                <a:path w="2008403" h="482635" stroke="0" extrusionOk="0">
                  <a:moveTo>
                    <a:pt x="2008397" y="242183"/>
                  </a:moveTo>
                  <a:cubicBezTo>
                    <a:pt x="1984796" y="358273"/>
                    <a:pt x="1500542" y="507414"/>
                    <a:pt x="1041463" y="482469"/>
                  </a:cubicBezTo>
                  <a:cubicBezTo>
                    <a:pt x="849444" y="492821"/>
                    <a:pt x="548324" y="468417"/>
                    <a:pt x="398205" y="433742"/>
                  </a:cubicBezTo>
                  <a:cubicBezTo>
                    <a:pt x="480404" y="381179"/>
                    <a:pt x="705530" y="370441"/>
                    <a:pt x="846125" y="291512"/>
                  </a:cubicBezTo>
                  <a:cubicBezTo>
                    <a:pt x="893322" y="278725"/>
                    <a:pt x="962764" y="310572"/>
                    <a:pt x="1012108" y="292484"/>
                  </a:cubicBezTo>
                  <a:cubicBezTo>
                    <a:pt x="1456535" y="287508"/>
                    <a:pt x="1811193" y="269668"/>
                    <a:pt x="1818179" y="242019"/>
                  </a:cubicBezTo>
                  <a:cubicBezTo>
                    <a:pt x="1863889" y="223808"/>
                    <a:pt x="1927143" y="246082"/>
                    <a:pt x="2008397" y="242183"/>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2963"/>
                        <a:gd name="adj2" fmla="val 9743012"/>
                        <a:gd name="adj3" fmla="val 393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Block Arc 153">
              <a:extLst>
                <a:ext uri="{FF2B5EF4-FFF2-40B4-BE49-F238E27FC236}">
                  <a16:creationId xmlns:a16="http://schemas.microsoft.com/office/drawing/2014/main" id="{D3806902-1831-4FF6-8DD6-99C49016D12D}"/>
                </a:ext>
              </a:extLst>
            </p:cNvPr>
            <p:cNvSpPr/>
            <p:nvPr/>
          </p:nvSpPr>
          <p:spPr>
            <a:xfrm rot="13339244">
              <a:off x="8069099" y="4571738"/>
              <a:ext cx="1608229" cy="691586"/>
            </a:xfrm>
            <a:custGeom>
              <a:avLst/>
              <a:gdLst>
                <a:gd name="connsiteX0" fmla="*/ 1581595 w 1608229"/>
                <a:gd name="connsiteY0" fmla="*/ 434053 h 691586"/>
                <a:gd name="connsiteX1" fmla="*/ 783378 w 1608229"/>
                <a:gd name="connsiteY1" fmla="*/ 691471 h 691586"/>
                <a:gd name="connsiteX2" fmla="*/ 99 w 1608229"/>
                <a:gd name="connsiteY2" fmla="*/ 340332 h 691586"/>
                <a:gd name="connsiteX3" fmla="*/ 218293 w 1608229"/>
                <a:gd name="connsiteY3" fmla="*/ 341814 h 691586"/>
                <a:gd name="connsiteX4" fmla="*/ 796450 w 1608229"/>
                <a:gd name="connsiteY4" fmla="*/ 473566 h 691586"/>
                <a:gd name="connsiteX5" fmla="*/ 1323972 w 1608229"/>
                <a:gd name="connsiteY5" fmla="*/ 404808 h 691586"/>
                <a:gd name="connsiteX6" fmla="*/ 1581595 w 1608229"/>
                <a:gd name="connsiteY6" fmla="*/ 434053 h 69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229" h="691586" fill="none" extrusionOk="0">
                  <a:moveTo>
                    <a:pt x="1581595" y="434053"/>
                  </a:moveTo>
                  <a:cubicBezTo>
                    <a:pt x="1464453" y="619614"/>
                    <a:pt x="1177372" y="707547"/>
                    <a:pt x="783378" y="691471"/>
                  </a:cubicBezTo>
                  <a:cubicBezTo>
                    <a:pt x="382755" y="696245"/>
                    <a:pt x="-23146" y="527303"/>
                    <a:pt x="99" y="340332"/>
                  </a:cubicBezTo>
                  <a:cubicBezTo>
                    <a:pt x="75764" y="323505"/>
                    <a:pt x="173325" y="357896"/>
                    <a:pt x="218293" y="341814"/>
                  </a:cubicBezTo>
                  <a:cubicBezTo>
                    <a:pt x="243739" y="378024"/>
                    <a:pt x="487153" y="460692"/>
                    <a:pt x="796450" y="473566"/>
                  </a:cubicBezTo>
                  <a:cubicBezTo>
                    <a:pt x="986168" y="466122"/>
                    <a:pt x="1232661" y="434081"/>
                    <a:pt x="1323972" y="404808"/>
                  </a:cubicBezTo>
                  <a:cubicBezTo>
                    <a:pt x="1434311" y="415213"/>
                    <a:pt x="1462352" y="444658"/>
                    <a:pt x="1581595" y="434053"/>
                  </a:cubicBezTo>
                  <a:close/>
                </a:path>
                <a:path w="1608229" h="691586" stroke="0" extrusionOk="0">
                  <a:moveTo>
                    <a:pt x="1581595" y="434053"/>
                  </a:moveTo>
                  <a:cubicBezTo>
                    <a:pt x="1448603" y="565710"/>
                    <a:pt x="1124150" y="707574"/>
                    <a:pt x="783378" y="691471"/>
                  </a:cubicBezTo>
                  <a:cubicBezTo>
                    <a:pt x="351294" y="688420"/>
                    <a:pt x="-39212" y="530965"/>
                    <a:pt x="99" y="340332"/>
                  </a:cubicBezTo>
                  <a:cubicBezTo>
                    <a:pt x="91465" y="325164"/>
                    <a:pt x="121104" y="361798"/>
                    <a:pt x="218293" y="341814"/>
                  </a:cubicBezTo>
                  <a:cubicBezTo>
                    <a:pt x="208513" y="446767"/>
                    <a:pt x="445989" y="399681"/>
                    <a:pt x="796450" y="473566"/>
                  </a:cubicBezTo>
                  <a:cubicBezTo>
                    <a:pt x="1020011" y="465747"/>
                    <a:pt x="1198319" y="432226"/>
                    <a:pt x="1323972" y="404808"/>
                  </a:cubicBezTo>
                  <a:cubicBezTo>
                    <a:pt x="1422242" y="402806"/>
                    <a:pt x="1523661" y="431987"/>
                    <a:pt x="1581595" y="434053"/>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388592"/>
                        <a:gd name="adj2" fmla="val 10823349"/>
                        <a:gd name="adj3" fmla="val 3152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9" name="Group 68">
              <a:extLst>
                <a:ext uri="{FF2B5EF4-FFF2-40B4-BE49-F238E27FC236}">
                  <a16:creationId xmlns:a16="http://schemas.microsoft.com/office/drawing/2014/main" id="{BFFC573A-9072-47C6-8744-ADDD4CFBFF11}"/>
                </a:ext>
              </a:extLst>
            </p:cNvPr>
            <p:cNvGrpSpPr/>
            <p:nvPr/>
          </p:nvGrpSpPr>
          <p:grpSpPr>
            <a:xfrm>
              <a:off x="7554293" y="4370235"/>
              <a:ext cx="1463756" cy="2055548"/>
              <a:chOff x="8217364" y="2448455"/>
              <a:chExt cx="2411810" cy="2897461"/>
            </a:xfrm>
          </p:grpSpPr>
          <p:sp>
            <p:nvSpPr>
              <p:cNvPr id="145" name="Block Arc 144">
                <a:extLst>
                  <a:ext uri="{FF2B5EF4-FFF2-40B4-BE49-F238E27FC236}">
                    <a16:creationId xmlns:a16="http://schemas.microsoft.com/office/drawing/2014/main" id="{B0AC8485-B0E1-403D-BBCB-89B1C5DA9C04}"/>
                  </a:ext>
                </a:extLst>
              </p:cNvPr>
              <p:cNvSpPr/>
              <p:nvPr/>
            </p:nvSpPr>
            <p:spPr>
              <a:xfrm rot="19062471">
                <a:off x="8736947" y="3249722"/>
                <a:ext cx="1605563" cy="1804755"/>
              </a:xfrm>
              <a:custGeom>
                <a:avLst/>
                <a:gdLst>
                  <a:gd name="connsiteX0" fmla="*/ 848048 w 1605563"/>
                  <a:gd name="connsiteY0" fmla="*/ 1436 h 1804755"/>
                  <a:gd name="connsiteX1" fmla="*/ 1582563 w 1605563"/>
                  <a:gd name="connsiteY1" fmla="*/ 687925 h 1804755"/>
                  <a:gd name="connsiteX2" fmla="*/ 1283500 w 1605563"/>
                  <a:gd name="connsiteY2" fmla="*/ 1625080 h 1804755"/>
                  <a:gd name="connsiteX3" fmla="*/ 271803 w 1605563"/>
                  <a:gd name="connsiteY3" fmla="*/ 1579174 h 1804755"/>
                  <a:gd name="connsiteX4" fmla="*/ 484697 w 1605563"/>
                  <a:gd name="connsiteY4" fmla="*/ 1307814 h 1804755"/>
                  <a:gd name="connsiteX5" fmla="*/ 1092579 w 1605563"/>
                  <a:gd name="connsiteY5" fmla="*/ 1338051 h 1804755"/>
                  <a:gd name="connsiteX6" fmla="*/ 1252215 w 1605563"/>
                  <a:gd name="connsiteY6" fmla="*/ 778776 h 1804755"/>
                  <a:gd name="connsiteX7" fmla="*/ 830886 w 1605563"/>
                  <a:gd name="connsiteY7" fmla="*/ 343044 h 1804755"/>
                  <a:gd name="connsiteX8" fmla="*/ 848048 w 1605563"/>
                  <a:gd name="connsiteY8" fmla="*/ 1436 h 180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563" h="1804755" fill="none" extrusionOk="0">
                    <a:moveTo>
                      <a:pt x="848048" y="1436"/>
                    </a:moveTo>
                    <a:cubicBezTo>
                      <a:pt x="1213391" y="34321"/>
                      <a:pt x="1564448" y="400371"/>
                      <a:pt x="1582563" y="687925"/>
                    </a:cubicBezTo>
                    <a:cubicBezTo>
                      <a:pt x="1668699" y="1139110"/>
                      <a:pt x="1593082" y="1488050"/>
                      <a:pt x="1283500" y="1625080"/>
                    </a:cubicBezTo>
                    <a:cubicBezTo>
                      <a:pt x="1041218" y="1956969"/>
                      <a:pt x="622204" y="1804520"/>
                      <a:pt x="271803" y="1579174"/>
                    </a:cubicBezTo>
                    <a:cubicBezTo>
                      <a:pt x="311041" y="1489069"/>
                      <a:pt x="412654" y="1413590"/>
                      <a:pt x="484697" y="1307814"/>
                    </a:cubicBezTo>
                    <a:cubicBezTo>
                      <a:pt x="609409" y="1461877"/>
                      <a:pt x="870554" y="1452501"/>
                      <a:pt x="1092579" y="1338051"/>
                    </a:cubicBezTo>
                    <a:cubicBezTo>
                      <a:pt x="1225411" y="1217433"/>
                      <a:pt x="1280573" y="955817"/>
                      <a:pt x="1252215" y="778776"/>
                    </a:cubicBezTo>
                    <a:cubicBezTo>
                      <a:pt x="1260270" y="524963"/>
                      <a:pt x="1091300" y="367326"/>
                      <a:pt x="830886" y="343044"/>
                    </a:cubicBezTo>
                    <a:cubicBezTo>
                      <a:pt x="823840" y="233176"/>
                      <a:pt x="855885" y="101933"/>
                      <a:pt x="848048" y="1436"/>
                    </a:cubicBezTo>
                    <a:close/>
                  </a:path>
                  <a:path w="1605563" h="1804755" stroke="0" extrusionOk="0">
                    <a:moveTo>
                      <a:pt x="848048" y="1436"/>
                    </a:moveTo>
                    <a:cubicBezTo>
                      <a:pt x="1145018" y="-10436"/>
                      <a:pt x="1423733" y="330557"/>
                      <a:pt x="1582563" y="687925"/>
                    </a:cubicBezTo>
                    <a:cubicBezTo>
                      <a:pt x="1711239" y="1050438"/>
                      <a:pt x="1464945" y="1410797"/>
                      <a:pt x="1283500" y="1625080"/>
                    </a:cubicBezTo>
                    <a:cubicBezTo>
                      <a:pt x="935894" y="1923109"/>
                      <a:pt x="537600" y="1968144"/>
                      <a:pt x="271803" y="1579174"/>
                    </a:cubicBezTo>
                    <a:cubicBezTo>
                      <a:pt x="323239" y="1491029"/>
                      <a:pt x="452472" y="1373131"/>
                      <a:pt x="484697" y="1307814"/>
                    </a:cubicBezTo>
                    <a:cubicBezTo>
                      <a:pt x="661058" y="1469769"/>
                      <a:pt x="871262" y="1488169"/>
                      <a:pt x="1092579" y="1338051"/>
                    </a:cubicBezTo>
                    <a:cubicBezTo>
                      <a:pt x="1258984" y="1155064"/>
                      <a:pt x="1282999" y="993926"/>
                      <a:pt x="1252215" y="778776"/>
                    </a:cubicBezTo>
                    <a:cubicBezTo>
                      <a:pt x="1247703" y="543029"/>
                      <a:pt x="1016469" y="389487"/>
                      <a:pt x="830886" y="343044"/>
                    </a:cubicBezTo>
                    <a:cubicBezTo>
                      <a:pt x="820122" y="227426"/>
                      <a:pt x="882243" y="103801"/>
                      <a:pt x="848048" y="1436"/>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16372581"/>
                          <a:gd name="adj2" fmla="val 7686951"/>
                          <a:gd name="adj3" fmla="val 2130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370589B3-3796-4603-A76E-155CD6E3735E}"/>
                  </a:ext>
                </a:extLst>
              </p:cNvPr>
              <p:cNvSpPr/>
              <p:nvPr/>
            </p:nvSpPr>
            <p:spPr>
              <a:xfrm rot="15619877">
                <a:off x="8214290" y="2939592"/>
                <a:ext cx="2346361" cy="2340213"/>
              </a:xfrm>
              <a:custGeom>
                <a:avLst/>
                <a:gdLst>
                  <a:gd name="connsiteX0" fmla="*/ 2334318 w 2346361"/>
                  <a:gd name="connsiteY0" fmla="*/ 1002877 h 2340213"/>
                  <a:gd name="connsiteX1" fmla="*/ 1349261 w 2346361"/>
                  <a:gd name="connsiteY1" fmla="*/ 2326959 h 2340213"/>
                  <a:gd name="connsiteX2" fmla="*/ 14885 w 2346361"/>
                  <a:gd name="connsiteY2" fmla="*/ 1355910 h 2340213"/>
                  <a:gd name="connsiteX3" fmla="*/ 419854 w 2346361"/>
                  <a:gd name="connsiteY3" fmla="*/ 1290949 h 2340213"/>
                  <a:gd name="connsiteX4" fmla="*/ 1287545 w 2346361"/>
                  <a:gd name="connsiteY4" fmla="*/ 1921483 h 2340213"/>
                  <a:gd name="connsiteX5" fmla="*/ 1928361 w 2346361"/>
                  <a:gd name="connsiteY5" fmla="*/ 1061344 h 2340213"/>
                  <a:gd name="connsiteX6" fmla="*/ 2334318 w 2346361"/>
                  <a:gd name="connsiteY6" fmla="*/ 1002877 h 234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6361" h="2340213" fill="none" extrusionOk="0">
                    <a:moveTo>
                      <a:pt x="2334318" y="1002877"/>
                    </a:moveTo>
                    <a:cubicBezTo>
                      <a:pt x="2401179" y="1674312"/>
                      <a:pt x="2020771" y="2249611"/>
                      <a:pt x="1349261" y="2326959"/>
                    </a:cubicBezTo>
                    <a:cubicBezTo>
                      <a:pt x="886678" y="2465188"/>
                      <a:pt x="-59653" y="1961378"/>
                      <a:pt x="14885" y="1355910"/>
                    </a:cubicBezTo>
                    <a:cubicBezTo>
                      <a:pt x="104754" y="1317879"/>
                      <a:pt x="232123" y="1335917"/>
                      <a:pt x="419854" y="1290949"/>
                    </a:cubicBezTo>
                    <a:cubicBezTo>
                      <a:pt x="556843" y="1633035"/>
                      <a:pt x="899641" y="1967197"/>
                      <a:pt x="1287545" y="1921483"/>
                    </a:cubicBezTo>
                    <a:cubicBezTo>
                      <a:pt x="1659446" y="1847945"/>
                      <a:pt x="2003365" y="1456128"/>
                      <a:pt x="1928361" y="1061344"/>
                    </a:cubicBezTo>
                    <a:cubicBezTo>
                      <a:pt x="2130158" y="1029808"/>
                      <a:pt x="2189154" y="1073449"/>
                      <a:pt x="2334318" y="1002877"/>
                    </a:cubicBezTo>
                    <a:close/>
                  </a:path>
                  <a:path w="2346361" h="2340213" stroke="0" extrusionOk="0">
                    <a:moveTo>
                      <a:pt x="2334318" y="1002877"/>
                    </a:moveTo>
                    <a:cubicBezTo>
                      <a:pt x="2294571" y="1557857"/>
                      <a:pt x="1906723" y="2260432"/>
                      <a:pt x="1349261" y="2326959"/>
                    </a:cubicBezTo>
                    <a:cubicBezTo>
                      <a:pt x="897377" y="2462235"/>
                      <a:pt x="102250" y="1990445"/>
                      <a:pt x="14885" y="1355910"/>
                    </a:cubicBezTo>
                    <a:cubicBezTo>
                      <a:pt x="130633" y="1321432"/>
                      <a:pt x="301648" y="1317604"/>
                      <a:pt x="419854" y="1290949"/>
                    </a:cubicBezTo>
                    <a:cubicBezTo>
                      <a:pt x="487322" y="1772703"/>
                      <a:pt x="839661" y="1874621"/>
                      <a:pt x="1287545" y="1921483"/>
                    </a:cubicBezTo>
                    <a:cubicBezTo>
                      <a:pt x="1716711" y="1805123"/>
                      <a:pt x="1933432" y="1438703"/>
                      <a:pt x="1928361" y="1061344"/>
                    </a:cubicBezTo>
                    <a:cubicBezTo>
                      <a:pt x="2056780" y="1029036"/>
                      <a:pt x="2174695" y="1046677"/>
                      <a:pt x="2334318" y="1002877"/>
                    </a:cubicBezTo>
                    <a:close/>
                  </a:path>
                </a:pathLst>
              </a:custGeom>
              <a:solidFill>
                <a:schemeClr val="bg1"/>
              </a:solidFill>
              <a:ln cap="rnd">
                <a:noFill/>
                <a:round/>
                <a:extLst>
                  <a:ext uri="{C807C97D-BFC1-408E-A445-0C87EB9F89A2}">
                    <ask:lineSketchStyleProps xmlns:ask="http://schemas.microsoft.com/office/drawing/2018/sketchyshapes" sd="1219033472">
                      <a:prstGeom prst="blockArc">
                        <a:avLst>
                          <a:gd name="adj1" fmla="val 21108271"/>
                          <a:gd name="adj2" fmla="val 10253204"/>
                          <a:gd name="adj3" fmla="val 1752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6" name="Block Arc 145">
                <a:extLst>
                  <a:ext uri="{FF2B5EF4-FFF2-40B4-BE49-F238E27FC236}">
                    <a16:creationId xmlns:a16="http://schemas.microsoft.com/office/drawing/2014/main" id="{1D228F15-2432-484F-8BCB-A2CC168790E2}"/>
                  </a:ext>
                </a:extLst>
              </p:cNvPr>
              <p:cNvSpPr/>
              <p:nvPr/>
            </p:nvSpPr>
            <p:spPr>
              <a:xfrm rot="19303981">
                <a:off x="8929200" y="2448455"/>
                <a:ext cx="1699974" cy="2897461"/>
              </a:xfrm>
              <a:custGeom>
                <a:avLst/>
                <a:gdLst>
                  <a:gd name="connsiteX0" fmla="*/ 493519 w 1699974"/>
                  <a:gd name="connsiteY0" fmla="*/ 133558 h 2897461"/>
                  <a:gd name="connsiteX1" fmla="*/ 1671249 w 1699974"/>
                  <a:gd name="connsiteY1" fmla="*/ 1075281 h 2897461"/>
                  <a:gd name="connsiteX2" fmla="*/ 1488588 w 1699974"/>
                  <a:gd name="connsiteY2" fmla="*/ 2404828 h 2897461"/>
                  <a:gd name="connsiteX3" fmla="*/ 104474 w 1699974"/>
                  <a:gd name="connsiteY3" fmla="*/ 2144597 h 2897461"/>
                  <a:gd name="connsiteX4" fmla="*/ 292983 w 1699974"/>
                  <a:gd name="connsiteY4" fmla="*/ 1968640 h 2897461"/>
                  <a:gd name="connsiteX5" fmla="*/ 1340787 w 1699974"/>
                  <a:gd name="connsiteY5" fmla="*/ 2183543 h 2897461"/>
                  <a:gd name="connsiteX6" fmla="*/ 1450497 w 1699974"/>
                  <a:gd name="connsiteY6" fmla="*/ 1175662 h 2897461"/>
                  <a:gd name="connsiteX7" fmla="*/ 559535 w 1699974"/>
                  <a:gd name="connsiteY7" fmla="*/ 377119 h 2897461"/>
                  <a:gd name="connsiteX8" fmla="*/ 493519 w 1699974"/>
                  <a:gd name="connsiteY8" fmla="*/ 133558 h 28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9974" h="2897461" fill="none" extrusionOk="0">
                    <a:moveTo>
                      <a:pt x="493519" y="133558"/>
                    </a:moveTo>
                    <a:cubicBezTo>
                      <a:pt x="1022801" y="-202439"/>
                      <a:pt x="1610106" y="317840"/>
                      <a:pt x="1671249" y="1075281"/>
                    </a:cubicBezTo>
                    <a:cubicBezTo>
                      <a:pt x="1747126" y="1570819"/>
                      <a:pt x="1740063" y="2140269"/>
                      <a:pt x="1488588" y="2404828"/>
                    </a:cubicBezTo>
                    <a:cubicBezTo>
                      <a:pt x="1203422" y="3287879"/>
                      <a:pt x="410416" y="3006757"/>
                      <a:pt x="104474" y="2144597"/>
                    </a:cubicBezTo>
                    <a:cubicBezTo>
                      <a:pt x="146841" y="2062878"/>
                      <a:pt x="254066" y="2036715"/>
                      <a:pt x="292983" y="1968640"/>
                    </a:cubicBezTo>
                    <a:cubicBezTo>
                      <a:pt x="393181" y="2700465"/>
                      <a:pt x="989692" y="2802545"/>
                      <a:pt x="1340787" y="2183543"/>
                    </a:cubicBezTo>
                    <a:cubicBezTo>
                      <a:pt x="1445412" y="1918921"/>
                      <a:pt x="1486192" y="1510780"/>
                      <a:pt x="1450497" y="1175662"/>
                    </a:cubicBezTo>
                    <a:cubicBezTo>
                      <a:pt x="1448710" y="377904"/>
                      <a:pt x="1063719" y="23812"/>
                      <a:pt x="559535" y="377119"/>
                    </a:cubicBezTo>
                    <a:cubicBezTo>
                      <a:pt x="535755" y="300596"/>
                      <a:pt x="532384" y="222681"/>
                      <a:pt x="493519" y="133558"/>
                    </a:cubicBezTo>
                    <a:close/>
                  </a:path>
                  <a:path w="1699974" h="2897461" stroke="0" extrusionOk="0">
                    <a:moveTo>
                      <a:pt x="493519" y="133558"/>
                    </a:moveTo>
                    <a:cubicBezTo>
                      <a:pt x="803294" y="-347947"/>
                      <a:pt x="1430412" y="245741"/>
                      <a:pt x="1671249" y="1075281"/>
                    </a:cubicBezTo>
                    <a:cubicBezTo>
                      <a:pt x="1835850" y="1561898"/>
                      <a:pt x="1657356" y="2042000"/>
                      <a:pt x="1488588" y="2404828"/>
                    </a:cubicBezTo>
                    <a:cubicBezTo>
                      <a:pt x="1032882" y="3225088"/>
                      <a:pt x="351006" y="3230126"/>
                      <a:pt x="104474" y="2144597"/>
                    </a:cubicBezTo>
                    <a:cubicBezTo>
                      <a:pt x="145654" y="2092774"/>
                      <a:pt x="249503" y="2041135"/>
                      <a:pt x="292983" y="1968640"/>
                    </a:cubicBezTo>
                    <a:cubicBezTo>
                      <a:pt x="512905" y="2710666"/>
                      <a:pt x="1037792" y="2894088"/>
                      <a:pt x="1340787" y="2183543"/>
                    </a:cubicBezTo>
                    <a:cubicBezTo>
                      <a:pt x="1483240" y="1844538"/>
                      <a:pt x="1472548" y="1543824"/>
                      <a:pt x="1450497" y="1175662"/>
                    </a:cubicBezTo>
                    <a:cubicBezTo>
                      <a:pt x="1370790" y="398118"/>
                      <a:pt x="859846" y="95326"/>
                      <a:pt x="559535" y="377119"/>
                    </a:cubicBezTo>
                    <a:cubicBezTo>
                      <a:pt x="505417" y="286152"/>
                      <a:pt x="531650" y="239689"/>
                      <a:pt x="493519" y="133558"/>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15290084"/>
                          <a:gd name="adj2" fmla="val 8218367"/>
                          <a:gd name="adj3" fmla="val 1374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1029" name="Group 1028">
            <a:extLst>
              <a:ext uri="{FF2B5EF4-FFF2-40B4-BE49-F238E27FC236}">
                <a16:creationId xmlns:a16="http://schemas.microsoft.com/office/drawing/2014/main" id="{B297A328-7EF0-4C3D-A564-5656A1AC43DD}"/>
              </a:ext>
            </a:extLst>
          </p:cNvPr>
          <p:cNvGrpSpPr/>
          <p:nvPr/>
        </p:nvGrpSpPr>
        <p:grpSpPr>
          <a:xfrm rot="20512684">
            <a:off x="8494988" y="3754951"/>
            <a:ext cx="1063747" cy="1217653"/>
            <a:chOff x="9097281" y="4982478"/>
            <a:chExt cx="1269239" cy="1483414"/>
          </a:xfrm>
        </p:grpSpPr>
        <p:sp>
          <p:nvSpPr>
            <p:cNvPr id="156" name="Oval 155">
              <a:extLst>
                <a:ext uri="{FF2B5EF4-FFF2-40B4-BE49-F238E27FC236}">
                  <a16:creationId xmlns:a16="http://schemas.microsoft.com/office/drawing/2014/main" id="{522F4064-0A07-47A8-A061-0196293222CE}"/>
                </a:ext>
              </a:extLst>
            </p:cNvPr>
            <p:cNvSpPr/>
            <p:nvPr/>
          </p:nvSpPr>
          <p:spPr>
            <a:xfrm rot="18281864">
              <a:off x="9236677" y="5336048"/>
              <a:ext cx="990448" cy="126923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 name="Group 1026">
              <a:extLst>
                <a:ext uri="{FF2B5EF4-FFF2-40B4-BE49-F238E27FC236}">
                  <a16:creationId xmlns:a16="http://schemas.microsoft.com/office/drawing/2014/main" id="{CCC3DA23-DEE2-46E0-B0AE-BBDD2F9E4540}"/>
                </a:ext>
              </a:extLst>
            </p:cNvPr>
            <p:cNvGrpSpPr/>
            <p:nvPr/>
          </p:nvGrpSpPr>
          <p:grpSpPr>
            <a:xfrm rot="208512">
              <a:off x="9156730" y="4982478"/>
              <a:ext cx="1098450" cy="1447037"/>
              <a:chOff x="9156730" y="4982478"/>
              <a:chExt cx="1098450" cy="1447037"/>
            </a:xfrm>
          </p:grpSpPr>
          <p:sp>
            <p:nvSpPr>
              <p:cNvPr id="193" name="Oval 192">
                <a:extLst>
                  <a:ext uri="{FF2B5EF4-FFF2-40B4-BE49-F238E27FC236}">
                    <a16:creationId xmlns:a16="http://schemas.microsoft.com/office/drawing/2014/main" id="{9C9E6704-A099-40F0-A9BC-9B24D596C11B}"/>
                  </a:ext>
                </a:extLst>
              </p:cNvPr>
              <p:cNvSpPr/>
              <p:nvPr/>
            </p:nvSpPr>
            <p:spPr>
              <a:xfrm rot="1724788">
                <a:off x="9714322" y="5538580"/>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D29FA60-EDB6-4399-89EC-BABA452130DF}"/>
                  </a:ext>
                </a:extLst>
              </p:cNvPr>
              <p:cNvSpPr/>
              <p:nvPr/>
            </p:nvSpPr>
            <p:spPr>
              <a:xfrm rot="1724788">
                <a:off x="9319428" y="5416698"/>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5" name="Group 1024">
                <a:extLst>
                  <a:ext uri="{FF2B5EF4-FFF2-40B4-BE49-F238E27FC236}">
                    <a16:creationId xmlns:a16="http://schemas.microsoft.com/office/drawing/2014/main" id="{FEDC249A-D12D-4EE8-9DAC-83CC07F14A1E}"/>
                  </a:ext>
                </a:extLst>
              </p:cNvPr>
              <p:cNvGrpSpPr/>
              <p:nvPr/>
            </p:nvGrpSpPr>
            <p:grpSpPr>
              <a:xfrm rot="165180">
                <a:off x="9156730" y="4982478"/>
                <a:ext cx="1098450" cy="1447037"/>
                <a:chOff x="9156730" y="4982478"/>
                <a:chExt cx="1098450" cy="1447037"/>
              </a:xfrm>
            </p:grpSpPr>
            <p:sp>
              <p:nvSpPr>
                <p:cNvPr id="192" name="Block Arc 191">
                  <a:extLst>
                    <a:ext uri="{FF2B5EF4-FFF2-40B4-BE49-F238E27FC236}">
                      <a16:creationId xmlns:a16="http://schemas.microsoft.com/office/drawing/2014/main" id="{3CA71213-0A8C-4EBE-AAB6-06BFDCFB9A8E}"/>
                    </a:ext>
                  </a:extLst>
                </p:cNvPr>
                <p:cNvSpPr/>
                <p:nvPr/>
              </p:nvSpPr>
              <p:spPr>
                <a:xfrm rot="7003498">
                  <a:off x="8743961" y="5395247"/>
                  <a:ext cx="1259108" cy="433569"/>
                </a:xfrm>
                <a:custGeom>
                  <a:avLst/>
                  <a:gdLst>
                    <a:gd name="connsiteX0" fmla="*/ 1259106 w 1259108"/>
                    <a:gd name="connsiteY0" fmla="*/ 217327 h 433569"/>
                    <a:gd name="connsiteX1" fmla="*/ 663003 w 1259108"/>
                    <a:gd name="connsiteY1" fmla="*/ 433263 h 433569"/>
                    <a:gd name="connsiteX2" fmla="*/ 166739 w 1259108"/>
                    <a:gd name="connsiteY2" fmla="*/ 363744 h 433569"/>
                    <a:gd name="connsiteX3" fmla="*/ 491503 w 1259108"/>
                    <a:gd name="connsiteY3" fmla="*/ 260621 h 433569"/>
                    <a:gd name="connsiteX4" fmla="*/ 636656 w 1259108"/>
                    <a:gd name="connsiteY4" fmla="*/ 262746 h 433569"/>
                    <a:gd name="connsiteX5" fmla="*/ 1088273 w 1259108"/>
                    <a:gd name="connsiteY5" fmla="*/ 217180 h 433569"/>
                    <a:gd name="connsiteX6" fmla="*/ 1259106 w 1259108"/>
                    <a:gd name="connsiteY6" fmla="*/ 217327 h 43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108" h="433569" fill="none" extrusionOk="0">
                      <a:moveTo>
                        <a:pt x="1259106" y="217327"/>
                      </a:moveTo>
                      <a:cubicBezTo>
                        <a:pt x="1230837" y="370492"/>
                        <a:pt x="1053360" y="458917"/>
                        <a:pt x="663003" y="433263"/>
                      </a:cubicBezTo>
                      <a:cubicBezTo>
                        <a:pt x="513041" y="445654"/>
                        <a:pt x="290170" y="410614"/>
                        <a:pt x="166739" y="363744"/>
                      </a:cubicBezTo>
                      <a:cubicBezTo>
                        <a:pt x="269234" y="329703"/>
                        <a:pt x="347560" y="311293"/>
                        <a:pt x="491503" y="260621"/>
                      </a:cubicBezTo>
                      <a:cubicBezTo>
                        <a:pt x="540761" y="259808"/>
                        <a:pt x="592415" y="259620"/>
                        <a:pt x="636656" y="262746"/>
                      </a:cubicBezTo>
                      <a:cubicBezTo>
                        <a:pt x="883459" y="261793"/>
                        <a:pt x="1087352" y="240619"/>
                        <a:pt x="1088273" y="217180"/>
                      </a:cubicBezTo>
                      <a:cubicBezTo>
                        <a:pt x="1168838" y="202058"/>
                        <a:pt x="1188835" y="224701"/>
                        <a:pt x="1259106" y="217327"/>
                      </a:cubicBezTo>
                      <a:close/>
                    </a:path>
                    <a:path w="1259108" h="433569" stroke="0" extrusionOk="0">
                      <a:moveTo>
                        <a:pt x="1259106" y="217327"/>
                      </a:moveTo>
                      <a:cubicBezTo>
                        <a:pt x="1190725" y="290704"/>
                        <a:pt x="932999" y="451028"/>
                        <a:pt x="663003" y="433263"/>
                      </a:cubicBezTo>
                      <a:cubicBezTo>
                        <a:pt x="479756" y="437532"/>
                        <a:pt x="279876" y="411652"/>
                        <a:pt x="166739" y="363744"/>
                      </a:cubicBezTo>
                      <a:cubicBezTo>
                        <a:pt x="235641" y="311634"/>
                        <a:pt x="360251" y="325762"/>
                        <a:pt x="491503" y="260621"/>
                      </a:cubicBezTo>
                      <a:cubicBezTo>
                        <a:pt x="538558" y="271626"/>
                        <a:pt x="585557" y="256737"/>
                        <a:pt x="636656" y="262746"/>
                      </a:cubicBezTo>
                      <a:cubicBezTo>
                        <a:pt x="886126" y="260692"/>
                        <a:pt x="1080747" y="238605"/>
                        <a:pt x="1088273" y="217180"/>
                      </a:cubicBezTo>
                      <a:cubicBezTo>
                        <a:pt x="1162703" y="199593"/>
                        <a:pt x="1219678" y="226583"/>
                        <a:pt x="1259106" y="217327"/>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2963"/>
                            <a:gd name="adj2" fmla="val 9743012"/>
                            <a:gd name="adj3" fmla="val 393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2" name="Oval 201">
                  <a:extLst>
                    <a:ext uri="{FF2B5EF4-FFF2-40B4-BE49-F238E27FC236}">
                      <a16:creationId xmlns:a16="http://schemas.microsoft.com/office/drawing/2014/main" id="{7A427BA9-11FB-42B0-BB7E-72C3BA7D3CDF}"/>
                    </a:ext>
                  </a:extLst>
                </p:cNvPr>
                <p:cNvSpPr/>
                <p:nvPr/>
              </p:nvSpPr>
              <p:spPr>
                <a:xfrm rot="1724788">
                  <a:off x="9821333" y="5983010"/>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Oval 202">
                <a:extLst>
                  <a:ext uri="{FF2B5EF4-FFF2-40B4-BE49-F238E27FC236}">
                    <a16:creationId xmlns:a16="http://schemas.microsoft.com/office/drawing/2014/main" id="{3C11721B-5CAE-4DB7-A18E-F84042A1EDD5}"/>
                  </a:ext>
                </a:extLst>
              </p:cNvPr>
              <p:cNvSpPr/>
              <p:nvPr/>
            </p:nvSpPr>
            <p:spPr>
              <a:xfrm rot="1724788">
                <a:off x="9282773" y="5923503"/>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Arc 8">
            <a:extLst>
              <a:ext uri="{FF2B5EF4-FFF2-40B4-BE49-F238E27FC236}">
                <a16:creationId xmlns:a16="http://schemas.microsoft.com/office/drawing/2014/main" id="{76A25022-1D4C-44C2-8C1E-DC84AEE49368}"/>
              </a:ext>
            </a:extLst>
          </p:cNvPr>
          <p:cNvSpPr/>
          <p:nvPr/>
        </p:nvSpPr>
        <p:spPr>
          <a:xfrm rot="13907033">
            <a:off x="1573853" y="1662350"/>
            <a:ext cx="5751903" cy="4314581"/>
          </a:xfrm>
          <a:prstGeom prst="arc">
            <a:avLst>
              <a:gd name="adj1" fmla="val 16200000"/>
              <a:gd name="adj2" fmla="val 21386505"/>
            </a:avLst>
          </a:prstGeom>
          <a:ln w="73025">
            <a:solidFill>
              <a:srgbClr val="CC0066">
                <a:alpha val="3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0107E360-B209-4362-B614-FCEC9C7F3D12}"/>
              </a:ext>
            </a:extLst>
          </p:cNvPr>
          <p:cNvSpPr/>
          <p:nvPr/>
        </p:nvSpPr>
        <p:spPr>
          <a:xfrm rot="14240225">
            <a:off x="1608163" y="1607536"/>
            <a:ext cx="5810536" cy="4314581"/>
          </a:xfrm>
          <a:prstGeom prst="arc">
            <a:avLst>
              <a:gd name="adj1" fmla="val 15306143"/>
              <a:gd name="adj2" fmla="val 21048728"/>
            </a:avLst>
          </a:prstGeom>
          <a:ln w="101600">
            <a:solidFill>
              <a:srgbClr val="FF71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30" name="Group 1029">
            <a:extLst>
              <a:ext uri="{FF2B5EF4-FFF2-40B4-BE49-F238E27FC236}">
                <a16:creationId xmlns:a16="http://schemas.microsoft.com/office/drawing/2014/main" id="{81BA0C95-8D04-4555-957A-75FF99BE2EA5}"/>
              </a:ext>
            </a:extLst>
          </p:cNvPr>
          <p:cNvGrpSpPr/>
          <p:nvPr/>
        </p:nvGrpSpPr>
        <p:grpSpPr>
          <a:xfrm rot="11368102">
            <a:off x="6676452" y="-58515"/>
            <a:ext cx="4331633" cy="5810536"/>
            <a:chOff x="9988631" y="756014"/>
            <a:chExt cx="4331633" cy="5810536"/>
          </a:xfrm>
        </p:grpSpPr>
        <p:sp>
          <p:nvSpPr>
            <p:cNvPr id="212" name="Arc 211">
              <a:extLst>
                <a:ext uri="{FF2B5EF4-FFF2-40B4-BE49-F238E27FC236}">
                  <a16:creationId xmlns:a16="http://schemas.microsoft.com/office/drawing/2014/main" id="{99C81EF9-94DD-4C26-B580-F3054A2977A0}"/>
                </a:ext>
              </a:extLst>
            </p:cNvPr>
            <p:cNvSpPr/>
            <p:nvPr/>
          </p:nvSpPr>
          <p:spPr>
            <a:xfrm rot="13907033">
              <a:off x="9287022" y="1502734"/>
              <a:ext cx="5751903" cy="4314581"/>
            </a:xfrm>
            <a:prstGeom prst="arc">
              <a:avLst>
                <a:gd name="adj1" fmla="val 16200000"/>
                <a:gd name="adj2" fmla="val 21386505"/>
              </a:avLst>
            </a:prstGeom>
            <a:ln w="73025">
              <a:solidFill>
                <a:srgbClr val="CC0066">
                  <a:alpha val="3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3" name="Arc 212">
              <a:extLst>
                <a:ext uri="{FF2B5EF4-FFF2-40B4-BE49-F238E27FC236}">
                  <a16:creationId xmlns:a16="http://schemas.microsoft.com/office/drawing/2014/main" id="{1AC12398-112E-456B-B302-E055BFCF5491}"/>
                </a:ext>
              </a:extLst>
            </p:cNvPr>
            <p:cNvSpPr/>
            <p:nvPr/>
          </p:nvSpPr>
          <p:spPr>
            <a:xfrm rot="14507171">
              <a:off x="9240654" y="1503991"/>
              <a:ext cx="5810536" cy="4314581"/>
            </a:xfrm>
            <a:prstGeom prst="arc">
              <a:avLst>
                <a:gd name="adj1" fmla="val 15306143"/>
                <a:gd name="adj2" fmla="val 21048728"/>
              </a:avLst>
            </a:prstGeom>
            <a:ln w="101600">
              <a:solidFill>
                <a:srgbClr val="FF71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Rectangle 5">
            <a:extLst>
              <a:ext uri="{FF2B5EF4-FFF2-40B4-BE49-F238E27FC236}">
                <a16:creationId xmlns:a16="http://schemas.microsoft.com/office/drawing/2014/main" id="{8918D7B7-C0DF-4886-8039-B7D18007A417}"/>
              </a:ext>
            </a:extLst>
          </p:cNvPr>
          <p:cNvSpPr/>
          <p:nvPr/>
        </p:nvSpPr>
        <p:spPr>
          <a:xfrm>
            <a:off x="1941940" y="3614672"/>
            <a:ext cx="595119" cy="201817"/>
          </a:xfrm>
          <a:prstGeom prst="rect">
            <a:avLst/>
          </a:prstGeom>
          <a:solidFill>
            <a:schemeClr val="accent6">
              <a:lumMod val="75000"/>
            </a:schemeClr>
          </a:solidFill>
          <a:ln w="2857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69C9473-8B45-45F6-9712-A4D5B9D2AB49}"/>
              </a:ext>
            </a:extLst>
          </p:cNvPr>
          <p:cNvSpPr/>
          <p:nvPr/>
        </p:nvSpPr>
        <p:spPr>
          <a:xfrm rot="5400000">
            <a:off x="4966765" y="2504460"/>
            <a:ext cx="2676047" cy="1613800"/>
          </a:xfrm>
          <a:prstGeom prst="ellipse">
            <a:avLst/>
          </a:prstGeom>
          <a:solidFill>
            <a:schemeClr val="bg1">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52C8D46D-C1EA-49AD-94CE-406EB00B78AE}"/>
              </a:ext>
            </a:extLst>
          </p:cNvPr>
          <p:cNvSpPr/>
          <p:nvPr/>
        </p:nvSpPr>
        <p:spPr>
          <a:xfrm>
            <a:off x="0" y="5066254"/>
            <a:ext cx="12173978" cy="179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Oval 249">
            <a:extLst>
              <a:ext uri="{FF2B5EF4-FFF2-40B4-BE49-F238E27FC236}">
                <a16:creationId xmlns:a16="http://schemas.microsoft.com/office/drawing/2014/main" id="{2B2C10A4-A510-4978-9051-F4FF90B7CEE8}"/>
              </a:ext>
            </a:extLst>
          </p:cNvPr>
          <p:cNvSpPr/>
          <p:nvPr/>
        </p:nvSpPr>
        <p:spPr>
          <a:xfrm rot="14684664">
            <a:off x="10102495" y="2690946"/>
            <a:ext cx="969858" cy="1063747"/>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c 156">
            <a:extLst>
              <a:ext uri="{FF2B5EF4-FFF2-40B4-BE49-F238E27FC236}">
                <a16:creationId xmlns:a16="http://schemas.microsoft.com/office/drawing/2014/main" id="{3E1F80C2-AC5E-49A3-A964-542C03C481E5}"/>
              </a:ext>
            </a:extLst>
          </p:cNvPr>
          <p:cNvSpPr/>
          <p:nvPr/>
        </p:nvSpPr>
        <p:spPr>
          <a:xfrm rot="13737430">
            <a:off x="5402558" y="1770410"/>
            <a:ext cx="3485330" cy="3240724"/>
          </a:xfrm>
          <a:prstGeom prst="arc">
            <a:avLst>
              <a:gd name="adj1" fmla="val 15369679"/>
              <a:gd name="adj2" fmla="val 318780"/>
            </a:avLst>
          </a:prstGeom>
          <a:noFill/>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DF5C16DB-C051-4724-A827-E96D9FEE2EC2}"/>
              </a:ext>
            </a:extLst>
          </p:cNvPr>
          <p:cNvSpPr/>
          <p:nvPr/>
        </p:nvSpPr>
        <p:spPr>
          <a:xfrm>
            <a:off x="1968428" y="3849954"/>
            <a:ext cx="642550" cy="443750"/>
          </a:xfrm>
          <a:prstGeom prst="ellipse">
            <a:avLst/>
          </a:prstGeom>
          <a:solidFill>
            <a:schemeClr val="accent1">
              <a:lumMod val="20000"/>
              <a:lumOff val="80000"/>
            </a:schemeClr>
          </a:solidFill>
          <a:ln w="222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19DBC26-73FB-4F8B-BE4D-8F5C17CBA8FA}"/>
              </a:ext>
            </a:extLst>
          </p:cNvPr>
          <p:cNvGrpSpPr/>
          <p:nvPr/>
        </p:nvGrpSpPr>
        <p:grpSpPr>
          <a:xfrm>
            <a:off x="16731" y="3069778"/>
            <a:ext cx="1866900" cy="1770857"/>
            <a:chOff x="-12699" y="2794000"/>
            <a:chExt cx="1866900" cy="1770857"/>
          </a:xfrm>
        </p:grpSpPr>
        <p:grpSp>
          <p:nvGrpSpPr>
            <p:cNvPr id="4" name="Group 3">
              <a:extLst>
                <a:ext uri="{FF2B5EF4-FFF2-40B4-BE49-F238E27FC236}">
                  <a16:creationId xmlns:a16="http://schemas.microsoft.com/office/drawing/2014/main" id="{5E5C6541-8450-4C51-9032-5F942E11EF7D}"/>
                </a:ext>
              </a:extLst>
            </p:cNvPr>
            <p:cNvGrpSpPr/>
            <p:nvPr/>
          </p:nvGrpSpPr>
          <p:grpSpPr>
            <a:xfrm rot="1724788">
              <a:off x="-12699" y="2794000"/>
              <a:ext cx="1866900" cy="1770857"/>
              <a:chOff x="354742" y="1816568"/>
              <a:chExt cx="2449805" cy="2227589"/>
            </a:xfrm>
          </p:grpSpPr>
          <p:sp>
            <p:nvSpPr>
              <p:cNvPr id="60" name="Oval 59">
                <a:extLst>
                  <a:ext uri="{FF2B5EF4-FFF2-40B4-BE49-F238E27FC236}">
                    <a16:creationId xmlns:a16="http://schemas.microsoft.com/office/drawing/2014/main" id="{B30A71E7-763B-4169-AE2F-C3B7B36A1427}"/>
                  </a:ext>
                </a:extLst>
              </p:cNvPr>
              <p:cNvSpPr/>
              <p:nvPr/>
            </p:nvSpPr>
            <p:spPr>
              <a:xfrm>
                <a:off x="1850344" y="1971495"/>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3F468F-ED2F-48C9-942E-B3AF736DFA27}"/>
                  </a:ext>
                </a:extLst>
              </p:cNvPr>
              <p:cNvGrpSpPr/>
              <p:nvPr/>
            </p:nvGrpSpPr>
            <p:grpSpPr>
              <a:xfrm>
                <a:off x="354742" y="1816568"/>
                <a:ext cx="2449805" cy="2227589"/>
                <a:chOff x="1069683" y="2249955"/>
                <a:chExt cx="2449805" cy="2227589"/>
              </a:xfrm>
            </p:grpSpPr>
            <p:sp>
              <p:nvSpPr>
                <p:cNvPr id="198" name="Oval 197">
                  <a:extLst>
                    <a:ext uri="{FF2B5EF4-FFF2-40B4-BE49-F238E27FC236}">
                      <a16:creationId xmlns:a16="http://schemas.microsoft.com/office/drawing/2014/main" id="{6F94140F-8D7F-404A-830B-112D1D7CC69E}"/>
                    </a:ext>
                  </a:extLst>
                </p:cNvPr>
                <p:cNvSpPr/>
                <p:nvPr/>
              </p:nvSpPr>
              <p:spPr>
                <a:xfrm>
                  <a:off x="3236452" y="3497823"/>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4FC7C868-5330-44FE-83A6-2FDAE3B19F75}"/>
                    </a:ext>
                  </a:extLst>
                </p:cNvPr>
                <p:cNvSpPr/>
                <p:nvPr/>
              </p:nvSpPr>
              <p:spPr>
                <a:xfrm>
                  <a:off x="2446349" y="4036612"/>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B56A9A6-3AEF-4414-B45D-B14F93706761}"/>
                    </a:ext>
                  </a:extLst>
                </p:cNvPr>
                <p:cNvSpPr/>
                <p:nvPr/>
              </p:nvSpPr>
              <p:spPr>
                <a:xfrm>
                  <a:off x="1354337" y="3660205"/>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A205A33-A454-48B5-A878-11CE7CE8EE11}"/>
                    </a:ext>
                  </a:extLst>
                </p:cNvPr>
                <p:cNvSpPr/>
                <p:nvPr/>
              </p:nvSpPr>
              <p:spPr>
                <a:xfrm rot="20544896">
                  <a:off x="1069683" y="282802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EE1FBBC-B532-49EA-A3A2-23A953B52497}"/>
                    </a:ext>
                  </a:extLst>
                </p:cNvPr>
                <p:cNvSpPr/>
                <p:nvPr/>
              </p:nvSpPr>
              <p:spPr>
                <a:xfrm>
                  <a:off x="1674139" y="3915878"/>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A367BC-7778-41EB-A60C-4E37E60ED432}"/>
                    </a:ext>
                  </a:extLst>
                </p:cNvPr>
                <p:cNvSpPr/>
                <p:nvPr/>
              </p:nvSpPr>
              <p:spPr>
                <a:xfrm>
                  <a:off x="2897793" y="376370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1E5C2AB-F2A8-42BF-A2EB-8D7B6A3A62B3}"/>
                    </a:ext>
                  </a:extLst>
                </p:cNvPr>
                <p:cNvSpPr/>
                <p:nvPr/>
              </p:nvSpPr>
              <p:spPr>
                <a:xfrm>
                  <a:off x="2950180" y="270827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0DDCA235-2357-4F51-A31B-CFAEBA046D4A}"/>
                    </a:ext>
                  </a:extLst>
                </p:cNvPr>
                <p:cNvSpPr/>
                <p:nvPr/>
              </p:nvSpPr>
              <p:spPr>
                <a:xfrm>
                  <a:off x="1826233" y="224995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BBC995C-7A1F-4826-9FCC-F6E853C0AE59}"/>
                    </a:ext>
                  </a:extLst>
                </p:cNvPr>
                <p:cNvGrpSpPr/>
                <p:nvPr/>
              </p:nvGrpSpPr>
              <p:grpSpPr>
                <a:xfrm>
                  <a:off x="1398491" y="2537822"/>
                  <a:ext cx="1908475" cy="1688413"/>
                  <a:chOff x="1398491" y="2537822"/>
                  <a:chExt cx="1908475" cy="1688413"/>
                </a:xfrm>
              </p:grpSpPr>
              <p:sp>
                <p:nvSpPr>
                  <p:cNvPr id="103" name="Flowchart: Connector 102">
                    <a:extLst>
                      <a:ext uri="{FF2B5EF4-FFF2-40B4-BE49-F238E27FC236}">
                        <a16:creationId xmlns:a16="http://schemas.microsoft.com/office/drawing/2014/main" id="{E66F18D6-CD4C-461D-BEE0-C45B33D195BD}"/>
                      </a:ext>
                    </a:extLst>
                  </p:cNvPr>
                  <p:cNvSpPr/>
                  <p:nvPr/>
                </p:nvSpPr>
                <p:spPr>
                  <a:xfrm>
                    <a:off x="1398491" y="2544856"/>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193675" cap="rnd">
                    <a:solidFill>
                      <a:schemeClr val="accent2">
                        <a:lumMod val="40000"/>
                        <a:lumOff val="60000"/>
                      </a:schemeClr>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a:extLst>
                      <a:ext uri="{FF2B5EF4-FFF2-40B4-BE49-F238E27FC236}">
                        <a16:creationId xmlns:a16="http://schemas.microsoft.com/office/drawing/2014/main" id="{EDB2BFE9-3A23-4A8D-928F-2C77A92ACD60}"/>
                      </a:ext>
                    </a:extLst>
                  </p:cNvPr>
                  <p:cNvSpPr/>
                  <p:nvPr/>
                </p:nvSpPr>
                <p:spPr>
                  <a:xfrm>
                    <a:off x="1398491" y="2537822"/>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88900" cap="rnd">
                    <a:solidFill>
                      <a:schemeClr val="accent2"/>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62" name="Freeform: Shape 61">
              <a:extLst>
                <a:ext uri="{FF2B5EF4-FFF2-40B4-BE49-F238E27FC236}">
                  <a16:creationId xmlns:a16="http://schemas.microsoft.com/office/drawing/2014/main" id="{240FE3C2-1ECB-44F2-8889-A69E4D9964C0}"/>
                </a:ext>
              </a:extLst>
            </p:cNvPr>
            <p:cNvSpPr/>
            <p:nvPr/>
          </p:nvSpPr>
          <p:spPr>
            <a:xfrm rot="1724788">
              <a:off x="630968" y="3240880"/>
              <a:ext cx="693448" cy="599662"/>
            </a:xfrm>
            <a:custGeom>
              <a:avLst/>
              <a:gdLst>
                <a:gd name="connsiteX0" fmla="*/ 645749 w 693448"/>
                <a:gd name="connsiteY0" fmla="*/ 180667 h 599662"/>
                <a:gd name="connsiteX1" fmla="*/ 586826 w 693448"/>
                <a:gd name="connsiteY1" fmla="*/ 134539 h 599662"/>
                <a:gd name="connsiteX2" fmla="*/ 567186 w 693448"/>
                <a:gd name="connsiteY2" fmla="*/ 119163 h 599662"/>
                <a:gd name="connsiteX3" fmla="*/ 530710 w 693448"/>
                <a:gd name="connsiteY3" fmla="*/ 96099 h 599662"/>
                <a:gd name="connsiteX4" fmla="*/ 519487 w 693448"/>
                <a:gd name="connsiteY4" fmla="*/ 88411 h 599662"/>
                <a:gd name="connsiteX5" fmla="*/ 488623 w 693448"/>
                <a:gd name="connsiteY5" fmla="*/ 73035 h 599662"/>
                <a:gd name="connsiteX6" fmla="*/ 384808 w 693448"/>
                <a:gd name="connsiteY6" fmla="*/ 19219 h 599662"/>
                <a:gd name="connsiteX7" fmla="*/ 314662 w 693448"/>
                <a:gd name="connsiteY7" fmla="*/ 0 h 599662"/>
                <a:gd name="connsiteX8" fmla="*/ 227682 w 693448"/>
                <a:gd name="connsiteY8" fmla="*/ 3843 h 599662"/>
                <a:gd name="connsiteX9" fmla="*/ 210847 w 693448"/>
                <a:gd name="connsiteY9" fmla="*/ 15375 h 599662"/>
                <a:gd name="connsiteX10" fmla="*/ 202430 w 693448"/>
                <a:gd name="connsiteY10" fmla="*/ 19219 h 599662"/>
                <a:gd name="connsiteX11" fmla="*/ 165954 w 693448"/>
                <a:gd name="connsiteY11" fmla="*/ 46127 h 599662"/>
                <a:gd name="connsiteX12" fmla="*/ 132284 w 693448"/>
                <a:gd name="connsiteY12" fmla="*/ 61503 h 599662"/>
                <a:gd name="connsiteX13" fmla="*/ 126673 w 693448"/>
                <a:gd name="connsiteY13" fmla="*/ 69191 h 599662"/>
                <a:gd name="connsiteX14" fmla="*/ 123867 w 693448"/>
                <a:gd name="connsiteY14" fmla="*/ 80723 h 599662"/>
                <a:gd name="connsiteX15" fmla="*/ 118255 w 693448"/>
                <a:gd name="connsiteY15" fmla="*/ 92255 h 599662"/>
                <a:gd name="connsiteX16" fmla="*/ 115450 w 693448"/>
                <a:gd name="connsiteY16" fmla="*/ 103787 h 599662"/>
                <a:gd name="connsiteX17" fmla="*/ 101420 w 693448"/>
                <a:gd name="connsiteY17" fmla="*/ 126851 h 599662"/>
                <a:gd name="connsiteX18" fmla="*/ 64945 w 693448"/>
                <a:gd name="connsiteY18" fmla="*/ 165291 h 599662"/>
                <a:gd name="connsiteX19" fmla="*/ 53721 w 693448"/>
                <a:gd name="connsiteY19" fmla="*/ 176823 h 599662"/>
                <a:gd name="connsiteX20" fmla="*/ 39692 w 693448"/>
                <a:gd name="connsiteY20" fmla="*/ 199887 h 599662"/>
                <a:gd name="connsiteX21" fmla="*/ 20052 w 693448"/>
                <a:gd name="connsiteY21" fmla="*/ 215263 h 599662"/>
                <a:gd name="connsiteX22" fmla="*/ 3217 w 693448"/>
                <a:gd name="connsiteY22" fmla="*/ 242171 h 599662"/>
                <a:gd name="connsiteX23" fmla="*/ 3217 w 693448"/>
                <a:gd name="connsiteY23" fmla="*/ 276767 h 599662"/>
                <a:gd name="connsiteX24" fmla="*/ 8829 w 693448"/>
                <a:gd name="connsiteY24" fmla="*/ 292143 h 599662"/>
                <a:gd name="connsiteX25" fmla="*/ 34081 w 693448"/>
                <a:gd name="connsiteY25" fmla="*/ 303675 h 599662"/>
                <a:gd name="connsiteX26" fmla="*/ 59333 w 693448"/>
                <a:gd name="connsiteY26" fmla="*/ 322894 h 599662"/>
                <a:gd name="connsiteX27" fmla="*/ 73362 w 693448"/>
                <a:gd name="connsiteY27" fmla="*/ 353646 h 599662"/>
                <a:gd name="connsiteX28" fmla="*/ 95809 w 693448"/>
                <a:gd name="connsiteY28" fmla="*/ 388242 h 599662"/>
                <a:gd name="connsiteX29" fmla="*/ 115450 w 693448"/>
                <a:gd name="connsiteY29" fmla="*/ 399774 h 599662"/>
                <a:gd name="connsiteX30" fmla="*/ 227682 w 693448"/>
                <a:gd name="connsiteY30" fmla="*/ 369022 h 599662"/>
                <a:gd name="connsiteX31" fmla="*/ 236100 w 693448"/>
                <a:gd name="connsiteY31" fmla="*/ 361335 h 599662"/>
                <a:gd name="connsiteX32" fmla="*/ 241711 w 693448"/>
                <a:gd name="connsiteY32" fmla="*/ 345958 h 599662"/>
                <a:gd name="connsiteX33" fmla="*/ 255740 w 693448"/>
                <a:gd name="connsiteY33" fmla="*/ 311362 h 599662"/>
                <a:gd name="connsiteX34" fmla="*/ 261352 w 693448"/>
                <a:gd name="connsiteY34" fmla="*/ 288299 h 599662"/>
                <a:gd name="connsiteX35" fmla="*/ 286604 w 693448"/>
                <a:gd name="connsiteY35" fmla="*/ 257547 h 599662"/>
                <a:gd name="connsiteX36" fmla="*/ 306245 w 693448"/>
                <a:gd name="connsiteY36" fmla="*/ 242171 h 599662"/>
                <a:gd name="connsiteX37" fmla="*/ 328692 w 693448"/>
                <a:gd name="connsiteY37" fmla="*/ 238326 h 599662"/>
                <a:gd name="connsiteX38" fmla="*/ 398837 w 693448"/>
                <a:gd name="connsiteY38" fmla="*/ 246015 h 599662"/>
                <a:gd name="connsiteX39" fmla="*/ 440924 w 693448"/>
                <a:gd name="connsiteY39" fmla="*/ 257547 h 599662"/>
                <a:gd name="connsiteX40" fmla="*/ 454953 w 693448"/>
                <a:gd name="connsiteY40" fmla="*/ 265235 h 599662"/>
                <a:gd name="connsiteX41" fmla="*/ 488623 w 693448"/>
                <a:gd name="connsiteY41" fmla="*/ 269079 h 599662"/>
                <a:gd name="connsiteX42" fmla="*/ 541934 w 693448"/>
                <a:gd name="connsiteY42" fmla="*/ 288299 h 599662"/>
                <a:gd name="connsiteX43" fmla="*/ 561574 w 693448"/>
                <a:gd name="connsiteY43" fmla="*/ 303675 h 599662"/>
                <a:gd name="connsiteX44" fmla="*/ 584021 w 693448"/>
                <a:gd name="connsiteY44" fmla="*/ 334426 h 599662"/>
                <a:gd name="connsiteX45" fmla="*/ 598050 w 693448"/>
                <a:gd name="connsiteY45" fmla="*/ 342114 h 599662"/>
                <a:gd name="connsiteX46" fmla="*/ 634526 w 693448"/>
                <a:gd name="connsiteY46" fmla="*/ 357490 h 599662"/>
                <a:gd name="connsiteX47" fmla="*/ 656972 w 693448"/>
                <a:gd name="connsiteY47" fmla="*/ 376710 h 599662"/>
                <a:gd name="connsiteX48" fmla="*/ 676613 w 693448"/>
                <a:gd name="connsiteY48" fmla="*/ 407462 h 599662"/>
                <a:gd name="connsiteX49" fmla="*/ 690642 w 693448"/>
                <a:gd name="connsiteY49" fmla="*/ 449746 h 599662"/>
                <a:gd name="connsiteX50" fmla="*/ 693448 w 693448"/>
                <a:gd name="connsiteY50" fmla="*/ 468966 h 599662"/>
                <a:gd name="connsiteX51" fmla="*/ 685030 w 693448"/>
                <a:gd name="connsiteY51" fmla="*/ 522782 h 599662"/>
                <a:gd name="connsiteX52" fmla="*/ 662584 w 693448"/>
                <a:gd name="connsiteY52" fmla="*/ 542002 h 599662"/>
                <a:gd name="connsiteX53" fmla="*/ 634526 w 693448"/>
                <a:gd name="connsiteY53" fmla="*/ 549690 h 599662"/>
                <a:gd name="connsiteX54" fmla="*/ 561574 w 693448"/>
                <a:gd name="connsiteY54" fmla="*/ 538158 h 599662"/>
                <a:gd name="connsiteX55" fmla="*/ 550351 w 693448"/>
                <a:gd name="connsiteY55" fmla="*/ 522782 h 599662"/>
                <a:gd name="connsiteX56" fmla="*/ 527905 w 693448"/>
                <a:gd name="connsiteY56" fmla="*/ 503562 h 599662"/>
                <a:gd name="connsiteX57" fmla="*/ 525099 w 693448"/>
                <a:gd name="connsiteY57" fmla="*/ 492030 h 599662"/>
                <a:gd name="connsiteX58" fmla="*/ 516681 w 693448"/>
                <a:gd name="connsiteY58" fmla="*/ 488186 h 599662"/>
                <a:gd name="connsiteX59" fmla="*/ 488623 w 693448"/>
                <a:gd name="connsiteY59" fmla="*/ 476654 h 599662"/>
                <a:gd name="connsiteX60" fmla="*/ 468982 w 693448"/>
                <a:gd name="connsiteY60" fmla="*/ 468966 h 599662"/>
                <a:gd name="connsiteX61" fmla="*/ 387614 w 693448"/>
                <a:gd name="connsiteY61" fmla="*/ 461278 h 599662"/>
                <a:gd name="connsiteX62" fmla="*/ 216459 w 693448"/>
                <a:gd name="connsiteY62" fmla="*/ 468966 h 599662"/>
                <a:gd name="connsiteX63" fmla="*/ 202430 w 693448"/>
                <a:gd name="connsiteY63" fmla="*/ 476654 h 599662"/>
                <a:gd name="connsiteX64" fmla="*/ 188401 w 693448"/>
                <a:gd name="connsiteY64" fmla="*/ 480498 h 599662"/>
                <a:gd name="connsiteX65" fmla="*/ 168760 w 693448"/>
                <a:gd name="connsiteY65" fmla="*/ 499718 h 599662"/>
                <a:gd name="connsiteX66" fmla="*/ 151925 w 693448"/>
                <a:gd name="connsiteY66" fmla="*/ 511250 h 599662"/>
                <a:gd name="connsiteX67" fmla="*/ 126673 w 693448"/>
                <a:gd name="connsiteY67" fmla="*/ 534314 h 599662"/>
                <a:gd name="connsiteX68" fmla="*/ 112644 w 693448"/>
                <a:gd name="connsiteY68" fmla="*/ 545846 h 599662"/>
                <a:gd name="connsiteX69" fmla="*/ 87391 w 693448"/>
                <a:gd name="connsiteY69" fmla="*/ 565066 h 599662"/>
                <a:gd name="connsiteX70" fmla="*/ 78974 w 693448"/>
                <a:gd name="connsiteY70" fmla="*/ 576598 h 599662"/>
                <a:gd name="connsiteX71" fmla="*/ 76168 w 693448"/>
                <a:gd name="connsiteY71" fmla="*/ 591974 h 599662"/>
                <a:gd name="connsiteX72" fmla="*/ 64945 w 693448"/>
                <a:gd name="connsiteY72" fmla="*/ 599662 h 599662"/>
                <a:gd name="connsiteX73" fmla="*/ 48110 w 693448"/>
                <a:gd name="connsiteY73" fmla="*/ 595818 h 599662"/>
                <a:gd name="connsiteX74" fmla="*/ 36887 w 693448"/>
                <a:gd name="connsiteY74" fmla="*/ 561222 h 599662"/>
                <a:gd name="connsiteX75" fmla="*/ 39692 w 693448"/>
                <a:gd name="connsiteY75" fmla="*/ 530470 h 599662"/>
                <a:gd name="connsiteX76" fmla="*/ 50916 w 693448"/>
                <a:gd name="connsiteY76" fmla="*/ 522782 h 599662"/>
                <a:gd name="connsiteX77" fmla="*/ 53721 w 693448"/>
                <a:gd name="connsiteY77" fmla="*/ 507406 h 599662"/>
                <a:gd name="connsiteX78" fmla="*/ 50916 w 693448"/>
                <a:gd name="connsiteY78" fmla="*/ 480498 h 599662"/>
                <a:gd name="connsiteX79" fmla="*/ 42498 w 693448"/>
                <a:gd name="connsiteY79" fmla="*/ 476654 h 599662"/>
                <a:gd name="connsiteX80" fmla="*/ 20052 w 693448"/>
                <a:gd name="connsiteY80" fmla="*/ 476654 h 5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93448" h="599662" extrusionOk="0">
                  <a:moveTo>
                    <a:pt x="645749" y="180667"/>
                  </a:moveTo>
                  <a:cubicBezTo>
                    <a:pt x="629000" y="174358"/>
                    <a:pt x="610729" y="146437"/>
                    <a:pt x="586826" y="134539"/>
                  </a:cubicBezTo>
                  <a:cubicBezTo>
                    <a:pt x="580483" y="129454"/>
                    <a:pt x="573760" y="123053"/>
                    <a:pt x="567186" y="119163"/>
                  </a:cubicBezTo>
                  <a:cubicBezTo>
                    <a:pt x="502966" y="74543"/>
                    <a:pt x="564481" y="131192"/>
                    <a:pt x="530710" y="96099"/>
                  </a:cubicBezTo>
                  <a:cubicBezTo>
                    <a:pt x="526903" y="94925"/>
                    <a:pt x="523143" y="89804"/>
                    <a:pt x="519487" y="88411"/>
                  </a:cubicBezTo>
                  <a:cubicBezTo>
                    <a:pt x="510038" y="80193"/>
                    <a:pt x="496705" y="77138"/>
                    <a:pt x="488623" y="73035"/>
                  </a:cubicBezTo>
                  <a:cubicBezTo>
                    <a:pt x="453296" y="46498"/>
                    <a:pt x="422937" y="37545"/>
                    <a:pt x="384808" y="19219"/>
                  </a:cubicBezTo>
                  <a:cubicBezTo>
                    <a:pt x="363166" y="10702"/>
                    <a:pt x="334990" y="10266"/>
                    <a:pt x="314662" y="0"/>
                  </a:cubicBezTo>
                  <a:cubicBezTo>
                    <a:pt x="284479" y="-99"/>
                    <a:pt x="257749" y="8056"/>
                    <a:pt x="227682" y="3843"/>
                  </a:cubicBezTo>
                  <a:cubicBezTo>
                    <a:pt x="219978" y="4683"/>
                    <a:pt x="217252" y="10041"/>
                    <a:pt x="210847" y="15375"/>
                  </a:cubicBezTo>
                  <a:cubicBezTo>
                    <a:pt x="208363" y="17697"/>
                    <a:pt x="205538" y="17640"/>
                    <a:pt x="202430" y="19219"/>
                  </a:cubicBezTo>
                  <a:cubicBezTo>
                    <a:pt x="183348" y="43313"/>
                    <a:pt x="191969" y="33357"/>
                    <a:pt x="165954" y="46127"/>
                  </a:cubicBezTo>
                  <a:cubicBezTo>
                    <a:pt x="154673" y="51007"/>
                    <a:pt x="132284" y="61503"/>
                    <a:pt x="132284" y="61503"/>
                  </a:cubicBezTo>
                  <a:cubicBezTo>
                    <a:pt x="130173" y="63464"/>
                    <a:pt x="127729" y="65796"/>
                    <a:pt x="126673" y="69191"/>
                  </a:cubicBezTo>
                  <a:cubicBezTo>
                    <a:pt x="124758" y="72078"/>
                    <a:pt x="124950" y="78002"/>
                    <a:pt x="123867" y="80723"/>
                  </a:cubicBezTo>
                  <a:cubicBezTo>
                    <a:pt x="122168" y="84280"/>
                    <a:pt x="120507" y="88334"/>
                    <a:pt x="118255" y="92255"/>
                  </a:cubicBezTo>
                  <a:cubicBezTo>
                    <a:pt x="117404" y="96113"/>
                    <a:pt x="116026" y="100194"/>
                    <a:pt x="115450" y="103787"/>
                  </a:cubicBezTo>
                  <a:cubicBezTo>
                    <a:pt x="113182" y="110876"/>
                    <a:pt x="106208" y="120921"/>
                    <a:pt x="101420" y="126851"/>
                  </a:cubicBezTo>
                  <a:cubicBezTo>
                    <a:pt x="63449" y="176135"/>
                    <a:pt x="87385" y="147975"/>
                    <a:pt x="64945" y="165291"/>
                  </a:cubicBezTo>
                  <a:cubicBezTo>
                    <a:pt x="61430" y="168917"/>
                    <a:pt x="57015" y="171939"/>
                    <a:pt x="53721" y="176823"/>
                  </a:cubicBezTo>
                  <a:cubicBezTo>
                    <a:pt x="50506" y="184306"/>
                    <a:pt x="44793" y="194116"/>
                    <a:pt x="39692" y="199887"/>
                  </a:cubicBezTo>
                  <a:cubicBezTo>
                    <a:pt x="34504" y="204643"/>
                    <a:pt x="27671" y="210831"/>
                    <a:pt x="20052" y="215263"/>
                  </a:cubicBezTo>
                  <a:cubicBezTo>
                    <a:pt x="11713" y="225511"/>
                    <a:pt x="9533" y="231190"/>
                    <a:pt x="3217" y="242171"/>
                  </a:cubicBezTo>
                  <a:cubicBezTo>
                    <a:pt x="-598" y="258368"/>
                    <a:pt x="-823" y="255216"/>
                    <a:pt x="3217" y="276767"/>
                  </a:cubicBezTo>
                  <a:cubicBezTo>
                    <a:pt x="5685" y="281977"/>
                    <a:pt x="6064" y="289696"/>
                    <a:pt x="8829" y="292143"/>
                  </a:cubicBezTo>
                  <a:cubicBezTo>
                    <a:pt x="15354" y="298340"/>
                    <a:pt x="24447" y="300282"/>
                    <a:pt x="34081" y="303675"/>
                  </a:cubicBezTo>
                  <a:cubicBezTo>
                    <a:pt x="42494" y="309860"/>
                    <a:pt x="52722" y="314331"/>
                    <a:pt x="59333" y="322894"/>
                  </a:cubicBezTo>
                  <a:cubicBezTo>
                    <a:pt x="65906" y="344974"/>
                    <a:pt x="60119" y="328288"/>
                    <a:pt x="73362" y="353646"/>
                  </a:cubicBezTo>
                  <a:cubicBezTo>
                    <a:pt x="81982" y="370227"/>
                    <a:pt x="79780" y="372543"/>
                    <a:pt x="95809" y="388242"/>
                  </a:cubicBezTo>
                  <a:cubicBezTo>
                    <a:pt x="99717" y="393734"/>
                    <a:pt x="110346" y="396343"/>
                    <a:pt x="115450" y="399774"/>
                  </a:cubicBezTo>
                  <a:cubicBezTo>
                    <a:pt x="154457" y="389101"/>
                    <a:pt x="189805" y="385826"/>
                    <a:pt x="227682" y="369022"/>
                  </a:cubicBezTo>
                  <a:cubicBezTo>
                    <a:pt x="231111" y="368355"/>
                    <a:pt x="235066" y="365106"/>
                    <a:pt x="236100" y="361335"/>
                  </a:cubicBezTo>
                  <a:cubicBezTo>
                    <a:pt x="237821" y="357549"/>
                    <a:pt x="239393" y="350537"/>
                    <a:pt x="241711" y="345958"/>
                  </a:cubicBezTo>
                  <a:cubicBezTo>
                    <a:pt x="245546" y="333570"/>
                    <a:pt x="252531" y="325195"/>
                    <a:pt x="255740" y="311362"/>
                  </a:cubicBezTo>
                  <a:cubicBezTo>
                    <a:pt x="257839" y="304367"/>
                    <a:pt x="259513" y="297620"/>
                    <a:pt x="261352" y="288299"/>
                  </a:cubicBezTo>
                  <a:cubicBezTo>
                    <a:pt x="269727" y="273185"/>
                    <a:pt x="276215" y="267969"/>
                    <a:pt x="286604" y="257547"/>
                  </a:cubicBezTo>
                  <a:cubicBezTo>
                    <a:pt x="293371" y="253345"/>
                    <a:pt x="299708" y="245697"/>
                    <a:pt x="306245" y="242171"/>
                  </a:cubicBezTo>
                  <a:cubicBezTo>
                    <a:pt x="312336" y="239100"/>
                    <a:pt x="320720" y="241398"/>
                    <a:pt x="328692" y="238326"/>
                  </a:cubicBezTo>
                  <a:cubicBezTo>
                    <a:pt x="354763" y="236358"/>
                    <a:pt x="373213" y="245310"/>
                    <a:pt x="398837" y="246015"/>
                  </a:cubicBezTo>
                  <a:cubicBezTo>
                    <a:pt x="413114" y="252141"/>
                    <a:pt x="428906" y="251122"/>
                    <a:pt x="440924" y="257547"/>
                  </a:cubicBezTo>
                  <a:cubicBezTo>
                    <a:pt x="445688" y="259602"/>
                    <a:pt x="450999" y="264380"/>
                    <a:pt x="454953" y="265235"/>
                  </a:cubicBezTo>
                  <a:cubicBezTo>
                    <a:pt x="465834" y="267498"/>
                    <a:pt x="479816" y="267337"/>
                    <a:pt x="488623" y="269079"/>
                  </a:cubicBezTo>
                  <a:cubicBezTo>
                    <a:pt x="506796" y="274069"/>
                    <a:pt x="524596" y="273347"/>
                    <a:pt x="541934" y="288299"/>
                  </a:cubicBezTo>
                  <a:cubicBezTo>
                    <a:pt x="548585" y="292504"/>
                    <a:pt x="556559" y="299084"/>
                    <a:pt x="561574" y="303675"/>
                  </a:cubicBezTo>
                  <a:cubicBezTo>
                    <a:pt x="569395" y="314538"/>
                    <a:pt x="571900" y="329647"/>
                    <a:pt x="584021" y="334426"/>
                  </a:cubicBezTo>
                  <a:cubicBezTo>
                    <a:pt x="588588" y="337319"/>
                    <a:pt x="593512" y="340100"/>
                    <a:pt x="598050" y="342114"/>
                  </a:cubicBezTo>
                  <a:cubicBezTo>
                    <a:pt x="613689" y="350542"/>
                    <a:pt x="621395" y="350197"/>
                    <a:pt x="634526" y="357490"/>
                  </a:cubicBezTo>
                  <a:cubicBezTo>
                    <a:pt x="642088" y="361575"/>
                    <a:pt x="651336" y="365279"/>
                    <a:pt x="656972" y="376710"/>
                  </a:cubicBezTo>
                  <a:cubicBezTo>
                    <a:pt x="667835" y="398860"/>
                    <a:pt x="662506" y="384326"/>
                    <a:pt x="676613" y="407462"/>
                  </a:cubicBezTo>
                  <a:cubicBezTo>
                    <a:pt x="681758" y="419634"/>
                    <a:pt x="687877" y="435347"/>
                    <a:pt x="690642" y="449746"/>
                  </a:cubicBezTo>
                  <a:cubicBezTo>
                    <a:pt x="691786" y="457169"/>
                    <a:pt x="694079" y="461448"/>
                    <a:pt x="693448" y="468966"/>
                  </a:cubicBezTo>
                  <a:cubicBezTo>
                    <a:pt x="691352" y="487014"/>
                    <a:pt x="692031" y="507351"/>
                    <a:pt x="685030" y="522782"/>
                  </a:cubicBezTo>
                  <a:cubicBezTo>
                    <a:pt x="683344" y="533372"/>
                    <a:pt x="670799" y="536309"/>
                    <a:pt x="662584" y="542002"/>
                  </a:cubicBezTo>
                  <a:cubicBezTo>
                    <a:pt x="654799" y="547095"/>
                    <a:pt x="638711" y="549022"/>
                    <a:pt x="634526" y="549690"/>
                  </a:cubicBezTo>
                  <a:cubicBezTo>
                    <a:pt x="609289" y="545652"/>
                    <a:pt x="588580" y="546412"/>
                    <a:pt x="561574" y="538158"/>
                  </a:cubicBezTo>
                  <a:cubicBezTo>
                    <a:pt x="556082" y="536554"/>
                    <a:pt x="554005" y="527028"/>
                    <a:pt x="550351" y="522782"/>
                  </a:cubicBezTo>
                  <a:cubicBezTo>
                    <a:pt x="540414" y="511124"/>
                    <a:pt x="538768" y="511490"/>
                    <a:pt x="527905" y="503562"/>
                  </a:cubicBezTo>
                  <a:cubicBezTo>
                    <a:pt x="526815" y="499754"/>
                    <a:pt x="526764" y="495295"/>
                    <a:pt x="525099" y="492030"/>
                  </a:cubicBezTo>
                  <a:cubicBezTo>
                    <a:pt x="523205" y="488997"/>
                    <a:pt x="520113" y="489523"/>
                    <a:pt x="516681" y="488186"/>
                  </a:cubicBezTo>
                  <a:cubicBezTo>
                    <a:pt x="490894" y="475325"/>
                    <a:pt x="519365" y="480752"/>
                    <a:pt x="488623" y="476654"/>
                  </a:cubicBezTo>
                  <a:cubicBezTo>
                    <a:pt x="482026" y="474121"/>
                    <a:pt x="476296" y="469094"/>
                    <a:pt x="468982" y="468966"/>
                  </a:cubicBezTo>
                  <a:cubicBezTo>
                    <a:pt x="448400" y="463418"/>
                    <a:pt x="396912" y="461067"/>
                    <a:pt x="387614" y="461278"/>
                  </a:cubicBezTo>
                  <a:cubicBezTo>
                    <a:pt x="337118" y="464373"/>
                    <a:pt x="267961" y="465994"/>
                    <a:pt x="216459" y="468966"/>
                  </a:cubicBezTo>
                  <a:cubicBezTo>
                    <a:pt x="212156" y="468300"/>
                    <a:pt x="206469" y="475037"/>
                    <a:pt x="202430" y="476654"/>
                  </a:cubicBezTo>
                  <a:cubicBezTo>
                    <a:pt x="197360" y="478640"/>
                    <a:pt x="192034" y="479187"/>
                    <a:pt x="188401" y="480498"/>
                  </a:cubicBezTo>
                  <a:cubicBezTo>
                    <a:pt x="180620" y="486326"/>
                    <a:pt x="174794" y="493941"/>
                    <a:pt x="168760" y="499718"/>
                  </a:cubicBezTo>
                  <a:cubicBezTo>
                    <a:pt x="163218" y="505129"/>
                    <a:pt x="157223" y="506767"/>
                    <a:pt x="151925" y="511250"/>
                  </a:cubicBezTo>
                  <a:cubicBezTo>
                    <a:pt x="119916" y="536141"/>
                    <a:pt x="151429" y="527444"/>
                    <a:pt x="126673" y="534314"/>
                  </a:cubicBezTo>
                  <a:cubicBezTo>
                    <a:pt x="110939" y="554530"/>
                    <a:pt x="133443" y="532753"/>
                    <a:pt x="112644" y="545846"/>
                  </a:cubicBezTo>
                  <a:cubicBezTo>
                    <a:pt x="79982" y="577873"/>
                    <a:pt x="120199" y="540583"/>
                    <a:pt x="87391" y="565066"/>
                  </a:cubicBezTo>
                  <a:cubicBezTo>
                    <a:pt x="84830" y="569000"/>
                    <a:pt x="81318" y="572015"/>
                    <a:pt x="78974" y="576598"/>
                  </a:cubicBezTo>
                  <a:cubicBezTo>
                    <a:pt x="76075" y="580592"/>
                    <a:pt x="78654" y="587804"/>
                    <a:pt x="76168" y="591974"/>
                  </a:cubicBezTo>
                  <a:cubicBezTo>
                    <a:pt x="72355" y="596646"/>
                    <a:pt x="69096" y="597978"/>
                    <a:pt x="64945" y="599662"/>
                  </a:cubicBezTo>
                  <a:cubicBezTo>
                    <a:pt x="59153" y="598981"/>
                    <a:pt x="52800" y="599623"/>
                    <a:pt x="48110" y="595818"/>
                  </a:cubicBezTo>
                  <a:cubicBezTo>
                    <a:pt x="39258" y="589520"/>
                    <a:pt x="35938" y="575127"/>
                    <a:pt x="36887" y="561222"/>
                  </a:cubicBezTo>
                  <a:cubicBezTo>
                    <a:pt x="38403" y="552939"/>
                    <a:pt x="37116" y="539681"/>
                    <a:pt x="39692" y="530470"/>
                  </a:cubicBezTo>
                  <a:cubicBezTo>
                    <a:pt x="41301" y="525646"/>
                    <a:pt x="48454" y="526928"/>
                    <a:pt x="50916" y="522782"/>
                  </a:cubicBezTo>
                  <a:cubicBezTo>
                    <a:pt x="53361" y="520246"/>
                    <a:pt x="51936" y="512001"/>
                    <a:pt x="53721" y="507406"/>
                  </a:cubicBezTo>
                  <a:cubicBezTo>
                    <a:pt x="53070" y="497383"/>
                    <a:pt x="52453" y="487067"/>
                    <a:pt x="50916" y="480498"/>
                  </a:cubicBezTo>
                  <a:cubicBezTo>
                    <a:pt x="49544" y="476558"/>
                    <a:pt x="44762" y="477144"/>
                    <a:pt x="42498" y="476654"/>
                  </a:cubicBezTo>
                  <a:cubicBezTo>
                    <a:pt x="36428" y="474826"/>
                    <a:pt x="28863" y="476293"/>
                    <a:pt x="20052" y="47665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A609BF1B-CF5E-4953-9C5B-CFC580D3ECB5}"/>
                </a:ext>
              </a:extLst>
            </p:cNvPr>
            <p:cNvSpPr/>
            <p:nvPr/>
          </p:nvSpPr>
          <p:spPr>
            <a:xfrm rot="1724788">
              <a:off x="1163906" y="3629879"/>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BF25A781-780E-42A3-9657-09D5FF3B5668}"/>
                </a:ext>
              </a:extLst>
            </p:cNvPr>
            <p:cNvSpPr/>
            <p:nvPr/>
          </p:nvSpPr>
          <p:spPr>
            <a:xfrm rot="1724788">
              <a:off x="566462" y="3334925"/>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Freeform: Shape 91">
            <a:extLst>
              <a:ext uri="{FF2B5EF4-FFF2-40B4-BE49-F238E27FC236}">
                <a16:creationId xmlns:a16="http://schemas.microsoft.com/office/drawing/2014/main" id="{67D5393D-E7CB-4DFB-BC47-379F1F1A2BDD}"/>
              </a:ext>
            </a:extLst>
          </p:cNvPr>
          <p:cNvSpPr/>
          <p:nvPr/>
        </p:nvSpPr>
        <p:spPr>
          <a:xfrm rot="1522691">
            <a:off x="2831451" y="2582314"/>
            <a:ext cx="755727" cy="821586"/>
          </a:xfrm>
          <a:custGeom>
            <a:avLst/>
            <a:gdLst>
              <a:gd name="connsiteX0" fmla="*/ 703744 w 755727"/>
              <a:gd name="connsiteY0" fmla="*/ 247529 h 821586"/>
              <a:gd name="connsiteX1" fmla="*/ 639530 w 755727"/>
              <a:gd name="connsiteY1" fmla="*/ 184330 h 821586"/>
              <a:gd name="connsiteX2" fmla="*/ 618125 w 755727"/>
              <a:gd name="connsiteY2" fmla="*/ 163263 h 821586"/>
              <a:gd name="connsiteX3" fmla="*/ 578374 w 755727"/>
              <a:gd name="connsiteY3" fmla="*/ 131664 h 821586"/>
              <a:gd name="connsiteX4" fmla="*/ 566143 w 755727"/>
              <a:gd name="connsiteY4" fmla="*/ 121131 h 821586"/>
              <a:gd name="connsiteX5" fmla="*/ 532507 w 755727"/>
              <a:gd name="connsiteY5" fmla="*/ 100064 h 821586"/>
              <a:gd name="connsiteX6" fmla="*/ 419368 w 755727"/>
              <a:gd name="connsiteY6" fmla="*/ 26332 h 821586"/>
              <a:gd name="connsiteX7" fmla="*/ 342922 w 755727"/>
              <a:gd name="connsiteY7" fmla="*/ 0 h 821586"/>
              <a:gd name="connsiteX8" fmla="*/ 248130 w 755727"/>
              <a:gd name="connsiteY8" fmla="*/ 5266 h 821586"/>
              <a:gd name="connsiteX9" fmla="*/ 229784 w 755727"/>
              <a:gd name="connsiteY9" fmla="*/ 21065 h 821586"/>
              <a:gd name="connsiteX10" fmla="*/ 220610 w 755727"/>
              <a:gd name="connsiteY10" fmla="*/ 26332 h 821586"/>
              <a:gd name="connsiteX11" fmla="*/ 180858 w 755727"/>
              <a:gd name="connsiteY11" fmla="*/ 63198 h 821586"/>
              <a:gd name="connsiteX12" fmla="*/ 144165 w 755727"/>
              <a:gd name="connsiteY12" fmla="*/ 84264 h 821586"/>
              <a:gd name="connsiteX13" fmla="*/ 138049 w 755727"/>
              <a:gd name="connsiteY13" fmla="*/ 94797 h 821586"/>
              <a:gd name="connsiteX14" fmla="*/ 134992 w 755727"/>
              <a:gd name="connsiteY14" fmla="*/ 110597 h 821586"/>
              <a:gd name="connsiteX15" fmla="*/ 128876 w 755727"/>
              <a:gd name="connsiteY15" fmla="*/ 126397 h 821586"/>
              <a:gd name="connsiteX16" fmla="*/ 125818 w 755727"/>
              <a:gd name="connsiteY16" fmla="*/ 142197 h 821586"/>
              <a:gd name="connsiteX17" fmla="*/ 110529 w 755727"/>
              <a:gd name="connsiteY17" fmla="*/ 173796 h 821586"/>
              <a:gd name="connsiteX18" fmla="*/ 70778 w 755727"/>
              <a:gd name="connsiteY18" fmla="*/ 226462 h 821586"/>
              <a:gd name="connsiteX19" fmla="*/ 58546 w 755727"/>
              <a:gd name="connsiteY19" fmla="*/ 242262 h 821586"/>
              <a:gd name="connsiteX20" fmla="*/ 43257 w 755727"/>
              <a:gd name="connsiteY20" fmla="*/ 273862 h 821586"/>
              <a:gd name="connsiteX21" fmla="*/ 21853 w 755727"/>
              <a:gd name="connsiteY21" fmla="*/ 294928 h 821586"/>
              <a:gd name="connsiteX22" fmla="*/ 3506 w 755727"/>
              <a:gd name="connsiteY22" fmla="*/ 331794 h 821586"/>
              <a:gd name="connsiteX23" fmla="*/ 3506 w 755727"/>
              <a:gd name="connsiteY23" fmla="*/ 379193 h 821586"/>
              <a:gd name="connsiteX24" fmla="*/ 9621 w 755727"/>
              <a:gd name="connsiteY24" fmla="*/ 400260 h 821586"/>
              <a:gd name="connsiteX25" fmla="*/ 37141 w 755727"/>
              <a:gd name="connsiteY25" fmla="*/ 416059 h 821586"/>
              <a:gd name="connsiteX26" fmla="*/ 64662 w 755727"/>
              <a:gd name="connsiteY26" fmla="*/ 442392 h 821586"/>
              <a:gd name="connsiteX27" fmla="*/ 79951 w 755727"/>
              <a:gd name="connsiteY27" fmla="*/ 484524 h 821586"/>
              <a:gd name="connsiteX28" fmla="*/ 104413 w 755727"/>
              <a:gd name="connsiteY28" fmla="*/ 531924 h 821586"/>
              <a:gd name="connsiteX29" fmla="*/ 125818 w 755727"/>
              <a:gd name="connsiteY29" fmla="*/ 547724 h 821586"/>
              <a:gd name="connsiteX30" fmla="*/ 248130 w 755727"/>
              <a:gd name="connsiteY30" fmla="*/ 505591 h 821586"/>
              <a:gd name="connsiteX31" fmla="*/ 257304 w 755727"/>
              <a:gd name="connsiteY31" fmla="*/ 495058 h 821586"/>
              <a:gd name="connsiteX32" fmla="*/ 263419 w 755727"/>
              <a:gd name="connsiteY32" fmla="*/ 473992 h 821586"/>
              <a:gd name="connsiteX33" fmla="*/ 278709 w 755727"/>
              <a:gd name="connsiteY33" fmla="*/ 426592 h 821586"/>
              <a:gd name="connsiteX34" fmla="*/ 284824 w 755727"/>
              <a:gd name="connsiteY34" fmla="*/ 394993 h 821586"/>
              <a:gd name="connsiteX35" fmla="*/ 312344 w 755727"/>
              <a:gd name="connsiteY35" fmla="*/ 352860 h 821586"/>
              <a:gd name="connsiteX36" fmla="*/ 333749 w 755727"/>
              <a:gd name="connsiteY36" fmla="*/ 331794 h 821586"/>
              <a:gd name="connsiteX37" fmla="*/ 358212 w 755727"/>
              <a:gd name="connsiteY37" fmla="*/ 326527 h 821586"/>
              <a:gd name="connsiteX38" fmla="*/ 434657 w 755727"/>
              <a:gd name="connsiteY38" fmla="*/ 337061 h 821586"/>
              <a:gd name="connsiteX39" fmla="*/ 480524 w 755727"/>
              <a:gd name="connsiteY39" fmla="*/ 352860 h 821586"/>
              <a:gd name="connsiteX40" fmla="*/ 495813 w 755727"/>
              <a:gd name="connsiteY40" fmla="*/ 363393 h 821586"/>
              <a:gd name="connsiteX41" fmla="*/ 532507 w 755727"/>
              <a:gd name="connsiteY41" fmla="*/ 368660 h 821586"/>
              <a:gd name="connsiteX42" fmla="*/ 590605 w 755727"/>
              <a:gd name="connsiteY42" fmla="*/ 394993 h 821586"/>
              <a:gd name="connsiteX43" fmla="*/ 612009 w 755727"/>
              <a:gd name="connsiteY43" fmla="*/ 416059 h 821586"/>
              <a:gd name="connsiteX44" fmla="*/ 636472 w 755727"/>
              <a:gd name="connsiteY44" fmla="*/ 458192 h 821586"/>
              <a:gd name="connsiteX45" fmla="*/ 651761 w 755727"/>
              <a:gd name="connsiteY45" fmla="*/ 468725 h 821586"/>
              <a:gd name="connsiteX46" fmla="*/ 691513 w 755727"/>
              <a:gd name="connsiteY46" fmla="*/ 489791 h 821586"/>
              <a:gd name="connsiteX47" fmla="*/ 715975 w 755727"/>
              <a:gd name="connsiteY47" fmla="*/ 516124 h 821586"/>
              <a:gd name="connsiteX48" fmla="*/ 737380 w 755727"/>
              <a:gd name="connsiteY48" fmla="*/ 558256 h 821586"/>
              <a:gd name="connsiteX49" fmla="*/ 752669 w 755727"/>
              <a:gd name="connsiteY49" fmla="*/ 616189 h 821586"/>
              <a:gd name="connsiteX50" fmla="*/ 755727 w 755727"/>
              <a:gd name="connsiteY50" fmla="*/ 642522 h 821586"/>
              <a:gd name="connsiteX51" fmla="*/ 746553 w 755727"/>
              <a:gd name="connsiteY51" fmla="*/ 716254 h 821586"/>
              <a:gd name="connsiteX52" fmla="*/ 722091 w 755727"/>
              <a:gd name="connsiteY52" fmla="*/ 742587 h 821586"/>
              <a:gd name="connsiteX53" fmla="*/ 691513 w 755727"/>
              <a:gd name="connsiteY53" fmla="*/ 753120 h 821586"/>
              <a:gd name="connsiteX54" fmla="*/ 612009 w 755727"/>
              <a:gd name="connsiteY54" fmla="*/ 737321 h 821586"/>
              <a:gd name="connsiteX55" fmla="*/ 599778 w 755727"/>
              <a:gd name="connsiteY55" fmla="*/ 716254 h 821586"/>
              <a:gd name="connsiteX56" fmla="*/ 575316 w 755727"/>
              <a:gd name="connsiteY56" fmla="*/ 689921 h 821586"/>
              <a:gd name="connsiteX57" fmla="*/ 572258 w 755727"/>
              <a:gd name="connsiteY57" fmla="*/ 674122 h 821586"/>
              <a:gd name="connsiteX58" fmla="*/ 563085 w 755727"/>
              <a:gd name="connsiteY58" fmla="*/ 668855 h 821586"/>
              <a:gd name="connsiteX59" fmla="*/ 532507 w 755727"/>
              <a:gd name="connsiteY59" fmla="*/ 653055 h 821586"/>
              <a:gd name="connsiteX60" fmla="*/ 511102 w 755727"/>
              <a:gd name="connsiteY60" fmla="*/ 642522 h 821586"/>
              <a:gd name="connsiteX61" fmla="*/ 422426 w 755727"/>
              <a:gd name="connsiteY61" fmla="*/ 631989 h 821586"/>
              <a:gd name="connsiteX62" fmla="*/ 235899 w 755727"/>
              <a:gd name="connsiteY62" fmla="*/ 642522 h 821586"/>
              <a:gd name="connsiteX63" fmla="*/ 220610 w 755727"/>
              <a:gd name="connsiteY63" fmla="*/ 653055 h 821586"/>
              <a:gd name="connsiteX64" fmla="*/ 205321 w 755727"/>
              <a:gd name="connsiteY64" fmla="*/ 658322 h 821586"/>
              <a:gd name="connsiteX65" fmla="*/ 183916 w 755727"/>
              <a:gd name="connsiteY65" fmla="*/ 684655 h 821586"/>
              <a:gd name="connsiteX66" fmla="*/ 165570 w 755727"/>
              <a:gd name="connsiteY66" fmla="*/ 700454 h 821586"/>
              <a:gd name="connsiteX67" fmla="*/ 138049 w 755727"/>
              <a:gd name="connsiteY67" fmla="*/ 732054 h 821586"/>
              <a:gd name="connsiteX68" fmla="*/ 122760 w 755727"/>
              <a:gd name="connsiteY68" fmla="*/ 747854 h 821586"/>
              <a:gd name="connsiteX69" fmla="*/ 95240 w 755727"/>
              <a:gd name="connsiteY69" fmla="*/ 774187 h 821586"/>
              <a:gd name="connsiteX70" fmla="*/ 86067 w 755727"/>
              <a:gd name="connsiteY70" fmla="*/ 789987 h 821586"/>
              <a:gd name="connsiteX71" fmla="*/ 83009 w 755727"/>
              <a:gd name="connsiteY71" fmla="*/ 811053 h 821586"/>
              <a:gd name="connsiteX72" fmla="*/ 70778 w 755727"/>
              <a:gd name="connsiteY72" fmla="*/ 821586 h 821586"/>
              <a:gd name="connsiteX73" fmla="*/ 52431 w 755727"/>
              <a:gd name="connsiteY73" fmla="*/ 816319 h 821586"/>
              <a:gd name="connsiteX74" fmla="*/ 40199 w 755727"/>
              <a:gd name="connsiteY74" fmla="*/ 768920 h 821586"/>
              <a:gd name="connsiteX75" fmla="*/ 43257 w 755727"/>
              <a:gd name="connsiteY75" fmla="*/ 726788 h 821586"/>
              <a:gd name="connsiteX76" fmla="*/ 55488 w 755727"/>
              <a:gd name="connsiteY76" fmla="*/ 716254 h 821586"/>
              <a:gd name="connsiteX77" fmla="*/ 58546 w 755727"/>
              <a:gd name="connsiteY77" fmla="*/ 695188 h 821586"/>
              <a:gd name="connsiteX78" fmla="*/ 55488 w 755727"/>
              <a:gd name="connsiteY78" fmla="*/ 658322 h 821586"/>
              <a:gd name="connsiteX79" fmla="*/ 46315 w 755727"/>
              <a:gd name="connsiteY79" fmla="*/ 653055 h 821586"/>
              <a:gd name="connsiteX80" fmla="*/ 21853 w 755727"/>
              <a:gd name="connsiteY80" fmla="*/ 653055 h 82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55727" h="821586" extrusionOk="0">
                <a:moveTo>
                  <a:pt x="703744" y="247529"/>
                </a:moveTo>
                <a:cubicBezTo>
                  <a:pt x="680764" y="236781"/>
                  <a:pt x="663104" y="197908"/>
                  <a:pt x="639530" y="184330"/>
                </a:cubicBezTo>
                <a:cubicBezTo>
                  <a:pt x="633647" y="177556"/>
                  <a:pt x="624841" y="166875"/>
                  <a:pt x="618125" y="163263"/>
                </a:cubicBezTo>
                <a:cubicBezTo>
                  <a:pt x="550446" y="105658"/>
                  <a:pt x="614117" y="178781"/>
                  <a:pt x="578374" y="131664"/>
                </a:cubicBezTo>
                <a:cubicBezTo>
                  <a:pt x="574212" y="128824"/>
                  <a:pt x="570209" y="123510"/>
                  <a:pt x="566143" y="121131"/>
                </a:cubicBezTo>
                <a:cubicBezTo>
                  <a:pt x="555715" y="111096"/>
                  <a:pt x="542425" y="106801"/>
                  <a:pt x="532507" y="100064"/>
                </a:cubicBezTo>
                <a:cubicBezTo>
                  <a:pt x="495310" y="63171"/>
                  <a:pt x="462203" y="49617"/>
                  <a:pt x="419368" y="26332"/>
                </a:cubicBezTo>
                <a:cubicBezTo>
                  <a:pt x="400014" y="15380"/>
                  <a:pt x="365072" y="12686"/>
                  <a:pt x="342922" y="0"/>
                </a:cubicBezTo>
                <a:cubicBezTo>
                  <a:pt x="309585" y="-264"/>
                  <a:pt x="280896" y="8651"/>
                  <a:pt x="248130" y="5266"/>
                </a:cubicBezTo>
                <a:cubicBezTo>
                  <a:pt x="239386" y="6421"/>
                  <a:pt x="236308" y="15527"/>
                  <a:pt x="229784" y="21065"/>
                </a:cubicBezTo>
                <a:cubicBezTo>
                  <a:pt x="226918" y="23568"/>
                  <a:pt x="224123" y="24126"/>
                  <a:pt x="220610" y="26332"/>
                </a:cubicBezTo>
                <a:cubicBezTo>
                  <a:pt x="199089" y="60650"/>
                  <a:pt x="207001" y="45296"/>
                  <a:pt x="180858" y="63198"/>
                </a:cubicBezTo>
                <a:cubicBezTo>
                  <a:pt x="168564" y="69884"/>
                  <a:pt x="144165" y="84264"/>
                  <a:pt x="144165" y="84264"/>
                </a:cubicBezTo>
                <a:cubicBezTo>
                  <a:pt x="141869" y="87132"/>
                  <a:pt x="139343" y="90361"/>
                  <a:pt x="138049" y="94797"/>
                </a:cubicBezTo>
                <a:cubicBezTo>
                  <a:pt x="135795" y="98667"/>
                  <a:pt x="136044" y="107096"/>
                  <a:pt x="134992" y="110597"/>
                </a:cubicBezTo>
                <a:cubicBezTo>
                  <a:pt x="133068" y="115418"/>
                  <a:pt x="132208" y="120867"/>
                  <a:pt x="128876" y="126397"/>
                </a:cubicBezTo>
                <a:cubicBezTo>
                  <a:pt x="128914" y="131836"/>
                  <a:pt x="126834" y="137250"/>
                  <a:pt x="125818" y="142197"/>
                </a:cubicBezTo>
                <a:cubicBezTo>
                  <a:pt x="122966" y="153069"/>
                  <a:pt x="115015" y="165962"/>
                  <a:pt x="110529" y="173796"/>
                </a:cubicBezTo>
                <a:cubicBezTo>
                  <a:pt x="66452" y="242220"/>
                  <a:pt x="95740" y="206360"/>
                  <a:pt x="70778" y="226462"/>
                </a:cubicBezTo>
                <a:cubicBezTo>
                  <a:pt x="67541" y="231258"/>
                  <a:pt x="62087" y="234368"/>
                  <a:pt x="58546" y="242262"/>
                </a:cubicBezTo>
                <a:cubicBezTo>
                  <a:pt x="56019" y="252604"/>
                  <a:pt x="47582" y="267317"/>
                  <a:pt x="43257" y="273862"/>
                </a:cubicBezTo>
                <a:cubicBezTo>
                  <a:pt x="37741" y="280472"/>
                  <a:pt x="30080" y="288314"/>
                  <a:pt x="21853" y="294928"/>
                </a:cubicBezTo>
                <a:cubicBezTo>
                  <a:pt x="12801" y="308669"/>
                  <a:pt x="11593" y="317089"/>
                  <a:pt x="3506" y="331794"/>
                </a:cubicBezTo>
                <a:cubicBezTo>
                  <a:pt x="-526" y="354344"/>
                  <a:pt x="-1126" y="349787"/>
                  <a:pt x="3506" y="379193"/>
                </a:cubicBezTo>
                <a:cubicBezTo>
                  <a:pt x="6072" y="386437"/>
                  <a:pt x="5947" y="396186"/>
                  <a:pt x="9621" y="400260"/>
                </a:cubicBezTo>
                <a:cubicBezTo>
                  <a:pt x="16288" y="408690"/>
                  <a:pt x="26154" y="411474"/>
                  <a:pt x="37141" y="416059"/>
                </a:cubicBezTo>
                <a:cubicBezTo>
                  <a:pt x="46442" y="424019"/>
                  <a:pt x="56378" y="432551"/>
                  <a:pt x="64662" y="442392"/>
                </a:cubicBezTo>
                <a:cubicBezTo>
                  <a:pt x="72277" y="472661"/>
                  <a:pt x="68615" y="448011"/>
                  <a:pt x="79951" y="484524"/>
                </a:cubicBezTo>
                <a:cubicBezTo>
                  <a:pt x="89270" y="507713"/>
                  <a:pt x="87172" y="509537"/>
                  <a:pt x="104413" y="531924"/>
                </a:cubicBezTo>
                <a:cubicBezTo>
                  <a:pt x="109719" y="539499"/>
                  <a:pt x="120245" y="542904"/>
                  <a:pt x="125818" y="547724"/>
                </a:cubicBezTo>
                <a:cubicBezTo>
                  <a:pt x="178860" y="530432"/>
                  <a:pt x="206474" y="529843"/>
                  <a:pt x="248130" y="505591"/>
                </a:cubicBezTo>
                <a:cubicBezTo>
                  <a:pt x="251777" y="504335"/>
                  <a:pt x="255317" y="499993"/>
                  <a:pt x="257304" y="495058"/>
                </a:cubicBezTo>
                <a:cubicBezTo>
                  <a:pt x="259401" y="489557"/>
                  <a:pt x="260269" y="479451"/>
                  <a:pt x="263419" y="473992"/>
                </a:cubicBezTo>
                <a:cubicBezTo>
                  <a:pt x="267056" y="457040"/>
                  <a:pt x="276314" y="446515"/>
                  <a:pt x="278709" y="426592"/>
                </a:cubicBezTo>
                <a:cubicBezTo>
                  <a:pt x="281012" y="416773"/>
                  <a:pt x="283030" y="407723"/>
                  <a:pt x="284824" y="394993"/>
                </a:cubicBezTo>
                <a:cubicBezTo>
                  <a:pt x="293617" y="373813"/>
                  <a:pt x="300927" y="366798"/>
                  <a:pt x="312344" y="352860"/>
                </a:cubicBezTo>
                <a:cubicBezTo>
                  <a:pt x="320042" y="347898"/>
                  <a:pt x="326979" y="336702"/>
                  <a:pt x="333749" y="331794"/>
                </a:cubicBezTo>
                <a:cubicBezTo>
                  <a:pt x="340632" y="327487"/>
                  <a:pt x="349930" y="328747"/>
                  <a:pt x="358212" y="326527"/>
                </a:cubicBezTo>
                <a:cubicBezTo>
                  <a:pt x="384194" y="329194"/>
                  <a:pt x="408834" y="332238"/>
                  <a:pt x="434657" y="337061"/>
                </a:cubicBezTo>
                <a:cubicBezTo>
                  <a:pt x="450158" y="341778"/>
                  <a:pt x="465764" y="346018"/>
                  <a:pt x="480524" y="352860"/>
                </a:cubicBezTo>
                <a:cubicBezTo>
                  <a:pt x="485416" y="356506"/>
                  <a:pt x="491398" y="362090"/>
                  <a:pt x="495813" y="363393"/>
                </a:cubicBezTo>
                <a:cubicBezTo>
                  <a:pt x="506665" y="364616"/>
                  <a:pt x="521812" y="366611"/>
                  <a:pt x="532507" y="368660"/>
                </a:cubicBezTo>
                <a:cubicBezTo>
                  <a:pt x="552320" y="375868"/>
                  <a:pt x="572186" y="376046"/>
                  <a:pt x="590605" y="394993"/>
                </a:cubicBezTo>
                <a:cubicBezTo>
                  <a:pt x="597861" y="400936"/>
                  <a:pt x="606526" y="409209"/>
                  <a:pt x="612009" y="416059"/>
                </a:cubicBezTo>
                <a:cubicBezTo>
                  <a:pt x="620282" y="431459"/>
                  <a:pt x="625349" y="450925"/>
                  <a:pt x="636472" y="458192"/>
                </a:cubicBezTo>
                <a:cubicBezTo>
                  <a:pt x="641095" y="463136"/>
                  <a:pt x="647485" y="467048"/>
                  <a:pt x="651761" y="468725"/>
                </a:cubicBezTo>
                <a:cubicBezTo>
                  <a:pt x="667647" y="478793"/>
                  <a:pt x="676629" y="480680"/>
                  <a:pt x="691513" y="489791"/>
                </a:cubicBezTo>
                <a:cubicBezTo>
                  <a:pt x="699724" y="496894"/>
                  <a:pt x="710147" y="501430"/>
                  <a:pt x="715975" y="516124"/>
                </a:cubicBezTo>
                <a:cubicBezTo>
                  <a:pt x="727037" y="544099"/>
                  <a:pt x="721525" y="526876"/>
                  <a:pt x="737380" y="558256"/>
                </a:cubicBezTo>
                <a:cubicBezTo>
                  <a:pt x="743305" y="574010"/>
                  <a:pt x="751454" y="594772"/>
                  <a:pt x="752669" y="616189"/>
                </a:cubicBezTo>
                <a:cubicBezTo>
                  <a:pt x="753670" y="626846"/>
                  <a:pt x="755162" y="633421"/>
                  <a:pt x="755727" y="642522"/>
                </a:cubicBezTo>
                <a:cubicBezTo>
                  <a:pt x="757498" y="667844"/>
                  <a:pt x="754290" y="695153"/>
                  <a:pt x="746553" y="716254"/>
                </a:cubicBezTo>
                <a:cubicBezTo>
                  <a:pt x="742914" y="730643"/>
                  <a:pt x="733782" y="735313"/>
                  <a:pt x="722091" y="742587"/>
                </a:cubicBezTo>
                <a:cubicBezTo>
                  <a:pt x="713188" y="749543"/>
                  <a:pt x="695874" y="752171"/>
                  <a:pt x="691513" y="753120"/>
                </a:cubicBezTo>
                <a:cubicBezTo>
                  <a:pt x="662163" y="747252"/>
                  <a:pt x="645508" y="749265"/>
                  <a:pt x="612009" y="737321"/>
                </a:cubicBezTo>
                <a:cubicBezTo>
                  <a:pt x="605313" y="735201"/>
                  <a:pt x="603686" y="722099"/>
                  <a:pt x="599778" y="716254"/>
                </a:cubicBezTo>
                <a:cubicBezTo>
                  <a:pt x="589110" y="700296"/>
                  <a:pt x="587162" y="700674"/>
                  <a:pt x="575316" y="689921"/>
                </a:cubicBezTo>
                <a:cubicBezTo>
                  <a:pt x="573780" y="684777"/>
                  <a:pt x="574279" y="678289"/>
                  <a:pt x="572258" y="674122"/>
                </a:cubicBezTo>
                <a:cubicBezTo>
                  <a:pt x="570207" y="670002"/>
                  <a:pt x="566592" y="670843"/>
                  <a:pt x="563085" y="668855"/>
                </a:cubicBezTo>
                <a:cubicBezTo>
                  <a:pt x="533816" y="647793"/>
                  <a:pt x="564920" y="659126"/>
                  <a:pt x="532507" y="653055"/>
                </a:cubicBezTo>
                <a:cubicBezTo>
                  <a:pt x="525296" y="649942"/>
                  <a:pt x="519196" y="642825"/>
                  <a:pt x="511102" y="642522"/>
                </a:cubicBezTo>
                <a:cubicBezTo>
                  <a:pt x="488088" y="634782"/>
                  <a:pt x="432930" y="632216"/>
                  <a:pt x="422426" y="631989"/>
                </a:cubicBezTo>
                <a:cubicBezTo>
                  <a:pt x="377983" y="636940"/>
                  <a:pt x="295602" y="636809"/>
                  <a:pt x="235899" y="642522"/>
                </a:cubicBezTo>
                <a:cubicBezTo>
                  <a:pt x="231003" y="642223"/>
                  <a:pt x="224825" y="650824"/>
                  <a:pt x="220610" y="653055"/>
                </a:cubicBezTo>
                <a:cubicBezTo>
                  <a:pt x="214881" y="655791"/>
                  <a:pt x="209016" y="656527"/>
                  <a:pt x="205321" y="658322"/>
                </a:cubicBezTo>
                <a:cubicBezTo>
                  <a:pt x="197537" y="666795"/>
                  <a:pt x="190672" y="676740"/>
                  <a:pt x="183916" y="684655"/>
                </a:cubicBezTo>
                <a:cubicBezTo>
                  <a:pt x="177908" y="691666"/>
                  <a:pt x="171824" y="696000"/>
                  <a:pt x="165570" y="700454"/>
                </a:cubicBezTo>
                <a:cubicBezTo>
                  <a:pt x="133503" y="735998"/>
                  <a:pt x="163841" y="721700"/>
                  <a:pt x="138049" y="732054"/>
                </a:cubicBezTo>
                <a:cubicBezTo>
                  <a:pt x="123159" y="757199"/>
                  <a:pt x="143745" y="729761"/>
                  <a:pt x="122760" y="747854"/>
                </a:cubicBezTo>
                <a:cubicBezTo>
                  <a:pt x="87615" y="787322"/>
                  <a:pt x="133162" y="746130"/>
                  <a:pt x="95240" y="774187"/>
                </a:cubicBezTo>
                <a:cubicBezTo>
                  <a:pt x="92517" y="779577"/>
                  <a:pt x="88939" y="783784"/>
                  <a:pt x="86067" y="789987"/>
                </a:cubicBezTo>
                <a:cubicBezTo>
                  <a:pt x="83359" y="795896"/>
                  <a:pt x="85876" y="804318"/>
                  <a:pt x="83009" y="811053"/>
                </a:cubicBezTo>
                <a:cubicBezTo>
                  <a:pt x="79792" y="817155"/>
                  <a:pt x="75473" y="819400"/>
                  <a:pt x="70778" y="821586"/>
                </a:cubicBezTo>
                <a:cubicBezTo>
                  <a:pt x="64452" y="820532"/>
                  <a:pt x="56628" y="821592"/>
                  <a:pt x="52431" y="816319"/>
                </a:cubicBezTo>
                <a:cubicBezTo>
                  <a:pt x="42615" y="807180"/>
                  <a:pt x="38611" y="787813"/>
                  <a:pt x="40199" y="768920"/>
                </a:cubicBezTo>
                <a:cubicBezTo>
                  <a:pt x="41303" y="755161"/>
                  <a:pt x="40092" y="739428"/>
                  <a:pt x="43257" y="726788"/>
                </a:cubicBezTo>
                <a:cubicBezTo>
                  <a:pt x="45016" y="720087"/>
                  <a:pt x="53731" y="720909"/>
                  <a:pt x="55488" y="716254"/>
                </a:cubicBezTo>
                <a:cubicBezTo>
                  <a:pt x="58170" y="711282"/>
                  <a:pt x="56794" y="701753"/>
                  <a:pt x="58546" y="695188"/>
                </a:cubicBezTo>
                <a:cubicBezTo>
                  <a:pt x="57772" y="681992"/>
                  <a:pt x="56757" y="667312"/>
                  <a:pt x="55488" y="658322"/>
                </a:cubicBezTo>
                <a:cubicBezTo>
                  <a:pt x="53943" y="652686"/>
                  <a:pt x="48698" y="653706"/>
                  <a:pt x="46315" y="653055"/>
                </a:cubicBezTo>
                <a:cubicBezTo>
                  <a:pt x="38701" y="651452"/>
                  <a:pt x="32054" y="652499"/>
                  <a:pt x="21853" y="653055"/>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19B3D9-F16C-4970-B319-8704555DEFB2}"/>
              </a:ext>
            </a:extLst>
          </p:cNvPr>
          <p:cNvGrpSpPr/>
          <p:nvPr/>
        </p:nvGrpSpPr>
        <p:grpSpPr>
          <a:xfrm rot="6172469">
            <a:off x="538668" y="1157462"/>
            <a:ext cx="1866900" cy="1962873"/>
            <a:chOff x="274402" y="1348919"/>
            <a:chExt cx="1866900" cy="1962873"/>
          </a:xfrm>
        </p:grpSpPr>
        <p:grpSp>
          <p:nvGrpSpPr>
            <p:cNvPr id="73" name="Group 72">
              <a:extLst>
                <a:ext uri="{FF2B5EF4-FFF2-40B4-BE49-F238E27FC236}">
                  <a16:creationId xmlns:a16="http://schemas.microsoft.com/office/drawing/2014/main" id="{A308A3B8-D2F2-496F-B136-9B7330D8B3D0}"/>
                </a:ext>
              </a:extLst>
            </p:cNvPr>
            <p:cNvGrpSpPr/>
            <p:nvPr/>
          </p:nvGrpSpPr>
          <p:grpSpPr>
            <a:xfrm rot="13106378">
              <a:off x="274402" y="1540935"/>
              <a:ext cx="1866900" cy="1770857"/>
              <a:chOff x="-12699" y="2794000"/>
              <a:chExt cx="1866900" cy="1770857"/>
            </a:xfrm>
          </p:grpSpPr>
          <p:grpSp>
            <p:nvGrpSpPr>
              <p:cNvPr id="74" name="Group 73">
                <a:extLst>
                  <a:ext uri="{FF2B5EF4-FFF2-40B4-BE49-F238E27FC236}">
                    <a16:creationId xmlns:a16="http://schemas.microsoft.com/office/drawing/2014/main" id="{3A90173B-7808-458F-A124-54CC8DCE598D}"/>
                  </a:ext>
                </a:extLst>
              </p:cNvPr>
              <p:cNvGrpSpPr/>
              <p:nvPr/>
            </p:nvGrpSpPr>
            <p:grpSpPr>
              <a:xfrm rot="1724788">
                <a:off x="-12699" y="2794000"/>
                <a:ext cx="1866900" cy="1770857"/>
                <a:chOff x="354742" y="1816568"/>
                <a:chExt cx="2449805" cy="2227589"/>
              </a:xfrm>
            </p:grpSpPr>
            <p:sp>
              <p:nvSpPr>
                <p:cNvPr id="78" name="Oval 77">
                  <a:extLst>
                    <a:ext uri="{FF2B5EF4-FFF2-40B4-BE49-F238E27FC236}">
                      <a16:creationId xmlns:a16="http://schemas.microsoft.com/office/drawing/2014/main" id="{9113FF68-70D9-4ACB-9A31-E6C4C3E3B77E}"/>
                    </a:ext>
                  </a:extLst>
                </p:cNvPr>
                <p:cNvSpPr/>
                <p:nvPr/>
              </p:nvSpPr>
              <p:spPr>
                <a:xfrm>
                  <a:off x="1850344" y="1971495"/>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A7581128-7333-40CF-8BB1-027C7FBF33F5}"/>
                    </a:ext>
                  </a:extLst>
                </p:cNvPr>
                <p:cNvGrpSpPr/>
                <p:nvPr/>
              </p:nvGrpSpPr>
              <p:grpSpPr>
                <a:xfrm>
                  <a:off x="354742" y="1816568"/>
                  <a:ext cx="2449805" cy="2227589"/>
                  <a:chOff x="1069683" y="2249955"/>
                  <a:chExt cx="2449805" cy="2227589"/>
                </a:xfrm>
              </p:grpSpPr>
              <p:sp>
                <p:nvSpPr>
                  <p:cNvPr id="80" name="Oval 79">
                    <a:extLst>
                      <a:ext uri="{FF2B5EF4-FFF2-40B4-BE49-F238E27FC236}">
                        <a16:creationId xmlns:a16="http://schemas.microsoft.com/office/drawing/2014/main" id="{BEA6D7F1-A1B5-4A70-B667-F2E2075A1E48}"/>
                      </a:ext>
                    </a:extLst>
                  </p:cNvPr>
                  <p:cNvSpPr/>
                  <p:nvPr/>
                </p:nvSpPr>
                <p:spPr>
                  <a:xfrm>
                    <a:off x="3236452" y="3497823"/>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8C42629-D2AC-435C-BD57-CFD103B76C45}"/>
                      </a:ext>
                    </a:extLst>
                  </p:cNvPr>
                  <p:cNvSpPr/>
                  <p:nvPr/>
                </p:nvSpPr>
                <p:spPr>
                  <a:xfrm>
                    <a:off x="2446349" y="4036612"/>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D79604B-4344-4847-8030-B5773C4DDA9E}"/>
                      </a:ext>
                    </a:extLst>
                  </p:cNvPr>
                  <p:cNvSpPr/>
                  <p:nvPr/>
                </p:nvSpPr>
                <p:spPr>
                  <a:xfrm>
                    <a:off x="1354337" y="3660205"/>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2891250-B70F-4669-991E-F777AA3ECE0D}"/>
                      </a:ext>
                    </a:extLst>
                  </p:cNvPr>
                  <p:cNvSpPr/>
                  <p:nvPr/>
                </p:nvSpPr>
                <p:spPr>
                  <a:xfrm rot="20544896">
                    <a:off x="1069683" y="282802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18E89A2-64E2-4DAF-9A00-FC076512C259}"/>
                      </a:ext>
                    </a:extLst>
                  </p:cNvPr>
                  <p:cNvSpPr/>
                  <p:nvPr/>
                </p:nvSpPr>
                <p:spPr>
                  <a:xfrm>
                    <a:off x="1674139" y="3915878"/>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2639F3-CACC-4521-ACC6-3E12345CC06B}"/>
                      </a:ext>
                    </a:extLst>
                  </p:cNvPr>
                  <p:cNvSpPr/>
                  <p:nvPr/>
                </p:nvSpPr>
                <p:spPr>
                  <a:xfrm>
                    <a:off x="2950180" y="270827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9161FB6-EB64-4ECA-B1FD-0AB3D2977888}"/>
                      </a:ext>
                    </a:extLst>
                  </p:cNvPr>
                  <p:cNvSpPr/>
                  <p:nvPr/>
                </p:nvSpPr>
                <p:spPr>
                  <a:xfrm>
                    <a:off x="1826233" y="224995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A4004626-1FD1-4347-B7AA-CAEEEBDFBD5C}"/>
                      </a:ext>
                    </a:extLst>
                  </p:cNvPr>
                  <p:cNvGrpSpPr/>
                  <p:nvPr/>
                </p:nvGrpSpPr>
                <p:grpSpPr>
                  <a:xfrm>
                    <a:off x="1398491" y="2537822"/>
                    <a:ext cx="1908475" cy="1688413"/>
                    <a:chOff x="1398491" y="2537822"/>
                    <a:chExt cx="1908475" cy="1688413"/>
                  </a:xfrm>
                </p:grpSpPr>
                <p:sp>
                  <p:nvSpPr>
                    <p:cNvPr id="89" name="Flowchart: Connector 88">
                      <a:extLst>
                        <a:ext uri="{FF2B5EF4-FFF2-40B4-BE49-F238E27FC236}">
                          <a16:creationId xmlns:a16="http://schemas.microsoft.com/office/drawing/2014/main" id="{45599663-4F05-42F6-BC21-782D1035A64B}"/>
                        </a:ext>
                      </a:extLst>
                    </p:cNvPr>
                    <p:cNvSpPr/>
                    <p:nvPr/>
                  </p:nvSpPr>
                  <p:spPr>
                    <a:xfrm>
                      <a:off x="1398491" y="2544856"/>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193675" cap="rnd">
                      <a:solidFill>
                        <a:schemeClr val="accent2">
                          <a:lumMod val="40000"/>
                          <a:lumOff val="60000"/>
                        </a:schemeClr>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lowchart: Connector 89">
                      <a:extLst>
                        <a:ext uri="{FF2B5EF4-FFF2-40B4-BE49-F238E27FC236}">
                          <a16:creationId xmlns:a16="http://schemas.microsoft.com/office/drawing/2014/main" id="{AB065ABC-E653-46C7-A5EC-AD4275640B7A}"/>
                        </a:ext>
                      </a:extLst>
                    </p:cNvPr>
                    <p:cNvSpPr/>
                    <p:nvPr/>
                  </p:nvSpPr>
                  <p:spPr>
                    <a:xfrm>
                      <a:off x="1398491" y="2537822"/>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88900" cap="rnd">
                      <a:solidFill>
                        <a:schemeClr val="accent2"/>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75" name="Freeform: Shape 74">
                <a:extLst>
                  <a:ext uri="{FF2B5EF4-FFF2-40B4-BE49-F238E27FC236}">
                    <a16:creationId xmlns:a16="http://schemas.microsoft.com/office/drawing/2014/main" id="{35377F8D-A885-48B7-AC53-2C79F4CBBED9}"/>
                  </a:ext>
                </a:extLst>
              </p:cNvPr>
              <p:cNvSpPr/>
              <p:nvPr/>
            </p:nvSpPr>
            <p:spPr>
              <a:xfrm rot="1724788">
                <a:off x="630968" y="3240880"/>
                <a:ext cx="693448" cy="599662"/>
              </a:xfrm>
              <a:custGeom>
                <a:avLst/>
                <a:gdLst>
                  <a:gd name="connsiteX0" fmla="*/ 645749 w 693448"/>
                  <a:gd name="connsiteY0" fmla="*/ 180667 h 599662"/>
                  <a:gd name="connsiteX1" fmla="*/ 586826 w 693448"/>
                  <a:gd name="connsiteY1" fmla="*/ 134539 h 599662"/>
                  <a:gd name="connsiteX2" fmla="*/ 567186 w 693448"/>
                  <a:gd name="connsiteY2" fmla="*/ 119163 h 599662"/>
                  <a:gd name="connsiteX3" fmla="*/ 530710 w 693448"/>
                  <a:gd name="connsiteY3" fmla="*/ 96099 h 599662"/>
                  <a:gd name="connsiteX4" fmla="*/ 519487 w 693448"/>
                  <a:gd name="connsiteY4" fmla="*/ 88411 h 599662"/>
                  <a:gd name="connsiteX5" fmla="*/ 488623 w 693448"/>
                  <a:gd name="connsiteY5" fmla="*/ 73035 h 599662"/>
                  <a:gd name="connsiteX6" fmla="*/ 384808 w 693448"/>
                  <a:gd name="connsiteY6" fmla="*/ 19219 h 599662"/>
                  <a:gd name="connsiteX7" fmla="*/ 314662 w 693448"/>
                  <a:gd name="connsiteY7" fmla="*/ 0 h 599662"/>
                  <a:gd name="connsiteX8" fmla="*/ 227682 w 693448"/>
                  <a:gd name="connsiteY8" fmla="*/ 3843 h 599662"/>
                  <a:gd name="connsiteX9" fmla="*/ 210847 w 693448"/>
                  <a:gd name="connsiteY9" fmla="*/ 15375 h 599662"/>
                  <a:gd name="connsiteX10" fmla="*/ 202430 w 693448"/>
                  <a:gd name="connsiteY10" fmla="*/ 19219 h 599662"/>
                  <a:gd name="connsiteX11" fmla="*/ 165954 w 693448"/>
                  <a:gd name="connsiteY11" fmla="*/ 46127 h 599662"/>
                  <a:gd name="connsiteX12" fmla="*/ 132284 w 693448"/>
                  <a:gd name="connsiteY12" fmla="*/ 61503 h 599662"/>
                  <a:gd name="connsiteX13" fmla="*/ 126673 w 693448"/>
                  <a:gd name="connsiteY13" fmla="*/ 69191 h 599662"/>
                  <a:gd name="connsiteX14" fmla="*/ 123867 w 693448"/>
                  <a:gd name="connsiteY14" fmla="*/ 80723 h 599662"/>
                  <a:gd name="connsiteX15" fmla="*/ 118255 w 693448"/>
                  <a:gd name="connsiteY15" fmla="*/ 92255 h 599662"/>
                  <a:gd name="connsiteX16" fmla="*/ 115450 w 693448"/>
                  <a:gd name="connsiteY16" fmla="*/ 103787 h 599662"/>
                  <a:gd name="connsiteX17" fmla="*/ 101420 w 693448"/>
                  <a:gd name="connsiteY17" fmla="*/ 126851 h 599662"/>
                  <a:gd name="connsiteX18" fmla="*/ 64945 w 693448"/>
                  <a:gd name="connsiteY18" fmla="*/ 165291 h 599662"/>
                  <a:gd name="connsiteX19" fmla="*/ 53721 w 693448"/>
                  <a:gd name="connsiteY19" fmla="*/ 176823 h 599662"/>
                  <a:gd name="connsiteX20" fmla="*/ 39692 w 693448"/>
                  <a:gd name="connsiteY20" fmla="*/ 199887 h 599662"/>
                  <a:gd name="connsiteX21" fmla="*/ 20052 w 693448"/>
                  <a:gd name="connsiteY21" fmla="*/ 215263 h 599662"/>
                  <a:gd name="connsiteX22" fmla="*/ 3217 w 693448"/>
                  <a:gd name="connsiteY22" fmla="*/ 242171 h 599662"/>
                  <a:gd name="connsiteX23" fmla="*/ 3217 w 693448"/>
                  <a:gd name="connsiteY23" fmla="*/ 276767 h 599662"/>
                  <a:gd name="connsiteX24" fmla="*/ 8829 w 693448"/>
                  <a:gd name="connsiteY24" fmla="*/ 292143 h 599662"/>
                  <a:gd name="connsiteX25" fmla="*/ 34081 w 693448"/>
                  <a:gd name="connsiteY25" fmla="*/ 303675 h 599662"/>
                  <a:gd name="connsiteX26" fmla="*/ 59333 w 693448"/>
                  <a:gd name="connsiteY26" fmla="*/ 322894 h 599662"/>
                  <a:gd name="connsiteX27" fmla="*/ 73362 w 693448"/>
                  <a:gd name="connsiteY27" fmla="*/ 353646 h 599662"/>
                  <a:gd name="connsiteX28" fmla="*/ 95809 w 693448"/>
                  <a:gd name="connsiteY28" fmla="*/ 388242 h 599662"/>
                  <a:gd name="connsiteX29" fmla="*/ 115450 w 693448"/>
                  <a:gd name="connsiteY29" fmla="*/ 399774 h 599662"/>
                  <a:gd name="connsiteX30" fmla="*/ 227682 w 693448"/>
                  <a:gd name="connsiteY30" fmla="*/ 369022 h 599662"/>
                  <a:gd name="connsiteX31" fmla="*/ 236100 w 693448"/>
                  <a:gd name="connsiteY31" fmla="*/ 361335 h 599662"/>
                  <a:gd name="connsiteX32" fmla="*/ 241711 w 693448"/>
                  <a:gd name="connsiteY32" fmla="*/ 345958 h 599662"/>
                  <a:gd name="connsiteX33" fmla="*/ 255740 w 693448"/>
                  <a:gd name="connsiteY33" fmla="*/ 311362 h 599662"/>
                  <a:gd name="connsiteX34" fmla="*/ 261352 w 693448"/>
                  <a:gd name="connsiteY34" fmla="*/ 288299 h 599662"/>
                  <a:gd name="connsiteX35" fmla="*/ 286604 w 693448"/>
                  <a:gd name="connsiteY35" fmla="*/ 257547 h 599662"/>
                  <a:gd name="connsiteX36" fmla="*/ 306245 w 693448"/>
                  <a:gd name="connsiteY36" fmla="*/ 242171 h 599662"/>
                  <a:gd name="connsiteX37" fmla="*/ 328692 w 693448"/>
                  <a:gd name="connsiteY37" fmla="*/ 238326 h 599662"/>
                  <a:gd name="connsiteX38" fmla="*/ 398837 w 693448"/>
                  <a:gd name="connsiteY38" fmla="*/ 246015 h 599662"/>
                  <a:gd name="connsiteX39" fmla="*/ 440924 w 693448"/>
                  <a:gd name="connsiteY39" fmla="*/ 257547 h 599662"/>
                  <a:gd name="connsiteX40" fmla="*/ 454953 w 693448"/>
                  <a:gd name="connsiteY40" fmla="*/ 265235 h 599662"/>
                  <a:gd name="connsiteX41" fmla="*/ 488623 w 693448"/>
                  <a:gd name="connsiteY41" fmla="*/ 269079 h 599662"/>
                  <a:gd name="connsiteX42" fmla="*/ 541934 w 693448"/>
                  <a:gd name="connsiteY42" fmla="*/ 288299 h 599662"/>
                  <a:gd name="connsiteX43" fmla="*/ 561574 w 693448"/>
                  <a:gd name="connsiteY43" fmla="*/ 303675 h 599662"/>
                  <a:gd name="connsiteX44" fmla="*/ 584021 w 693448"/>
                  <a:gd name="connsiteY44" fmla="*/ 334426 h 599662"/>
                  <a:gd name="connsiteX45" fmla="*/ 598050 w 693448"/>
                  <a:gd name="connsiteY45" fmla="*/ 342114 h 599662"/>
                  <a:gd name="connsiteX46" fmla="*/ 634526 w 693448"/>
                  <a:gd name="connsiteY46" fmla="*/ 357490 h 599662"/>
                  <a:gd name="connsiteX47" fmla="*/ 656972 w 693448"/>
                  <a:gd name="connsiteY47" fmla="*/ 376710 h 599662"/>
                  <a:gd name="connsiteX48" fmla="*/ 676613 w 693448"/>
                  <a:gd name="connsiteY48" fmla="*/ 407462 h 599662"/>
                  <a:gd name="connsiteX49" fmla="*/ 690642 w 693448"/>
                  <a:gd name="connsiteY49" fmla="*/ 449746 h 599662"/>
                  <a:gd name="connsiteX50" fmla="*/ 693448 w 693448"/>
                  <a:gd name="connsiteY50" fmla="*/ 468966 h 599662"/>
                  <a:gd name="connsiteX51" fmla="*/ 685030 w 693448"/>
                  <a:gd name="connsiteY51" fmla="*/ 522782 h 599662"/>
                  <a:gd name="connsiteX52" fmla="*/ 662584 w 693448"/>
                  <a:gd name="connsiteY52" fmla="*/ 542002 h 599662"/>
                  <a:gd name="connsiteX53" fmla="*/ 634526 w 693448"/>
                  <a:gd name="connsiteY53" fmla="*/ 549690 h 599662"/>
                  <a:gd name="connsiteX54" fmla="*/ 561574 w 693448"/>
                  <a:gd name="connsiteY54" fmla="*/ 538158 h 599662"/>
                  <a:gd name="connsiteX55" fmla="*/ 550351 w 693448"/>
                  <a:gd name="connsiteY55" fmla="*/ 522782 h 599662"/>
                  <a:gd name="connsiteX56" fmla="*/ 527905 w 693448"/>
                  <a:gd name="connsiteY56" fmla="*/ 503562 h 599662"/>
                  <a:gd name="connsiteX57" fmla="*/ 525099 w 693448"/>
                  <a:gd name="connsiteY57" fmla="*/ 492030 h 599662"/>
                  <a:gd name="connsiteX58" fmla="*/ 516681 w 693448"/>
                  <a:gd name="connsiteY58" fmla="*/ 488186 h 599662"/>
                  <a:gd name="connsiteX59" fmla="*/ 488623 w 693448"/>
                  <a:gd name="connsiteY59" fmla="*/ 476654 h 599662"/>
                  <a:gd name="connsiteX60" fmla="*/ 468982 w 693448"/>
                  <a:gd name="connsiteY60" fmla="*/ 468966 h 599662"/>
                  <a:gd name="connsiteX61" fmla="*/ 387614 w 693448"/>
                  <a:gd name="connsiteY61" fmla="*/ 461278 h 599662"/>
                  <a:gd name="connsiteX62" fmla="*/ 216459 w 693448"/>
                  <a:gd name="connsiteY62" fmla="*/ 468966 h 599662"/>
                  <a:gd name="connsiteX63" fmla="*/ 202430 w 693448"/>
                  <a:gd name="connsiteY63" fmla="*/ 476654 h 599662"/>
                  <a:gd name="connsiteX64" fmla="*/ 188401 w 693448"/>
                  <a:gd name="connsiteY64" fmla="*/ 480498 h 599662"/>
                  <a:gd name="connsiteX65" fmla="*/ 168760 w 693448"/>
                  <a:gd name="connsiteY65" fmla="*/ 499718 h 599662"/>
                  <a:gd name="connsiteX66" fmla="*/ 151925 w 693448"/>
                  <a:gd name="connsiteY66" fmla="*/ 511250 h 599662"/>
                  <a:gd name="connsiteX67" fmla="*/ 126673 w 693448"/>
                  <a:gd name="connsiteY67" fmla="*/ 534314 h 599662"/>
                  <a:gd name="connsiteX68" fmla="*/ 112644 w 693448"/>
                  <a:gd name="connsiteY68" fmla="*/ 545846 h 599662"/>
                  <a:gd name="connsiteX69" fmla="*/ 87391 w 693448"/>
                  <a:gd name="connsiteY69" fmla="*/ 565066 h 599662"/>
                  <a:gd name="connsiteX70" fmla="*/ 78974 w 693448"/>
                  <a:gd name="connsiteY70" fmla="*/ 576598 h 599662"/>
                  <a:gd name="connsiteX71" fmla="*/ 76168 w 693448"/>
                  <a:gd name="connsiteY71" fmla="*/ 591974 h 599662"/>
                  <a:gd name="connsiteX72" fmla="*/ 64945 w 693448"/>
                  <a:gd name="connsiteY72" fmla="*/ 599662 h 599662"/>
                  <a:gd name="connsiteX73" fmla="*/ 48110 w 693448"/>
                  <a:gd name="connsiteY73" fmla="*/ 595818 h 599662"/>
                  <a:gd name="connsiteX74" fmla="*/ 36887 w 693448"/>
                  <a:gd name="connsiteY74" fmla="*/ 561222 h 599662"/>
                  <a:gd name="connsiteX75" fmla="*/ 39692 w 693448"/>
                  <a:gd name="connsiteY75" fmla="*/ 530470 h 599662"/>
                  <a:gd name="connsiteX76" fmla="*/ 50916 w 693448"/>
                  <a:gd name="connsiteY76" fmla="*/ 522782 h 599662"/>
                  <a:gd name="connsiteX77" fmla="*/ 53721 w 693448"/>
                  <a:gd name="connsiteY77" fmla="*/ 507406 h 599662"/>
                  <a:gd name="connsiteX78" fmla="*/ 50916 w 693448"/>
                  <a:gd name="connsiteY78" fmla="*/ 480498 h 599662"/>
                  <a:gd name="connsiteX79" fmla="*/ 42498 w 693448"/>
                  <a:gd name="connsiteY79" fmla="*/ 476654 h 599662"/>
                  <a:gd name="connsiteX80" fmla="*/ 20052 w 693448"/>
                  <a:gd name="connsiteY80" fmla="*/ 476654 h 5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93448" h="599662" extrusionOk="0">
                    <a:moveTo>
                      <a:pt x="645749" y="180667"/>
                    </a:moveTo>
                    <a:cubicBezTo>
                      <a:pt x="629000" y="174358"/>
                      <a:pt x="610729" y="146437"/>
                      <a:pt x="586826" y="134539"/>
                    </a:cubicBezTo>
                    <a:cubicBezTo>
                      <a:pt x="580483" y="129454"/>
                      <a:pt x="573760" y="123053"/>
                      <a:pt x="567186" y="119163"/>
                    </a:cubicBezTo>
                    <a:cubicBezTo>
                      <a:pt x="502966" y="74543"/>
                      <a:pt x="564481" y="131192"/>
                      <a:pt x="530710" y="96099"/>
                    </a:cubicBezTo>
                    <a:cubicBezTo>
                      <a:pt x="526903" y="94925"/>
                      <a:pt x="523143" y="89804"/>
                      <a:pt x="519487" y="88411"/>
                    </a:cubicBezTo>
                    <a:cubicBezTo>
                      <a:pt x="510038" y="80193"/>
                      <a:pt x="496705" y="77138"/>
                      <a:pt x="488623" y="73035"/>
                    </a:cubicBezTo>
                    <a:cubicBezTo>
                      <a:pt x="453296" y="46498"/>
                      <a:pt x="422937" y="37545"/>
                      <a:pt x="384808" y="19219"/>
                    </a:cubicBezTo>
                    <a:cubicBezTo>
                      <a:pt x="363166" y="10702"/>
                      <a:pt x="334990" y="10266"/>
                      <a:pt x="314662" y="0"/>
                    </a:cubicBezTo>
                    <a:cubicBezTo>
                      <a:pt x="284479" y="-99"/>
                      <a:pt x="257749" y="8056"/>
                      <a:pt x="227682" y="3843"/>
                    </a:cubicBezTo>
                    <a:cubicBezTo>
                      <a:pt x="219978" y="4683"/>
                      <a:pt x="217252" y="10041"/>
                      <a:pt x="210847" y="15375"/>
                    </a:cubicBezTo>
                    <a:cubicBezTo>
                      <a:pt x="208363" y="17697"/>
                      <a:pt x="205538" y="17640"/>
                      <a:pt x="202430" y="19219"/>
                    </a:cubicBezTo>
                    <a:cubicBezTo>
                      <a:pt x="183348" y="43313"/>
                      <a:pt x="191969" y="33357"/>
                      <a:pt x="165954" y="46127"/>
                    </a:cubicBezTo>
                    <a:cubicBezTo>
                      <a:pt x="154673" y="51007"/>
                      <a:pt x="132284" y="61503"/>
                      <a:pt x="132284" y="61503"/>
                    </a:cubicBezTo>
                    <a:cubicBezTo>
                      <a:pt x="130173" y="63464"/>
                      <a:pt x="127729" y="65796"/>
                      <a:pt x="126673" y="69191"/>
                    </a:cubicBezTo>
                    <a:cubicBezTo>
                      <a:pt x="124758" y="72078"/>
                      <a:pt x="124950" y="78002"/>
                      <a:pt x="123867" y="80723"/>
                    </a:cubicBezTo>
                    <a:cubicBezTo>
                      <a:pt x="122168" y="84280"/>
                      <a:pt x="120507" y="88334"/>
                      <a:pt x="118255" y="92255"/>
                    </a:cubicBezTo>
                    <a:cubicBezTo>
                      <a:pt x="117404" y="96113"/>
                      <a:pt x="116026" y="100194"/>
                      <a:pt x="115450" y="103787"/>
                    </a:cubicBezTo>
                    <a:cubicBezTo>
                      <a:pt x="113182" y="110876"/>
                      <a:pt x="106208" y="120921"/>
                      <a:pt x="101420" y="126851"/>
                    </a:cubicBezTo>
                    <a:cubicBezTo>
                      <a:pt x="63449" y="176135"/>
                      <a:pt x="87385" y="147975"/>
                      <a:pt x="64945" y="165291"/>
                    </a:cubicBezTo>
                    <a:cubicBezTo>
                      <a:pt x="61430" y="168917"/>
                      <a:pt x="57015" y="171939"/>
                      <a:pt x="53721" y="176823"/>
                    </a:cubicBezTo>
                    <a:cubicBezTo>
                      <a:pt x="50506" y="184306"/>
                      <a:pt x="44793" y="194116"/>
                      <a:pt x="39692" y="199887"/>
                    </a:cubicBezTo>
                    <a:cubicBezTo>
                      <a:pt x="34504" y="204643"/>
                      <a:pt x="27671" y="210831"/>
                      <a:pt x="20052" y="215263"/>
                    </a:cubicBezTo>
                    <a:cubicBezTo>
                      <a:pt x="11713" y="225511"/>
                      <a:pt x="9533" y="231190"/>
                      <a:pt x="3217" y="242171"/>
                    </a:cubicBezTo>
                    <a:cubicBezTo>
                      <a:pt x="-598" y="258368"/>
                      <a:pt x="-823" y="255216"/>
                      <a:pt x="3217" y="276767"/>
                    </a:cubicBezTo>
                    <a:cubicBezTo>
                      <a:pt x="5685" y="281977"/>
                      <a:pt x="6064" y="289696"/>
                      <a:pt x="8829" y="292143"/>
                    </a:cubicBezTo>
                    <a:cubicBezTo>
                      <a:pt x="15354" y="298340"/>
                      <a:pt x="24447" y="300282"/>
                      <a:pt x="34081" y="303675"/>
                    </a:cubicBezTo>
                    <a:cubicBezTo>
                      <a:pt x="42494" y="309860"/>
                      <a:pt x="52722" y="314331"/>
                      <a:pt x="59333" y="322894"/>
                    </a:cubicBezTo>
                    <a:cubicBezTo>
                      <a:pt x="65906" y="344974"/>
                      <a:pt x="60119" y="328288"/>
                      <a:pt x="73362" y="353646"/>
                    </a:cubicBezTo>
                    <a:cubicBezTo>
                      <a:pt x="81982" y="370227"/>
                      <a:pt x="79780" y="372543"/>
                      <a:pt x="95809" y="388242"/>
                    </a:cubicBezTo>
                    <a:cubicBezTo>
                      <a:pt x="99717" y="393734"/>
                      <a:pt x="110346" y="396343"/>
                      <a:pt x="115450" y="399774"/>
                    </a:cubicBezTo>
                    <a:cubicBezTo>
                      <a:pt x="154457" y="389101"/>
                      <a:pt x="189805" y="385826"/>
                      <a:pt x="227682" y="369022"/>
                    </a:cubicBezTo>
                    <a:cubicBezTo>
                      <a:pt x="231111" y="368355"/>
                      <a:pt x="235066" y="365106"/>
                      <a:pt x="236100" y="361335"/>
                    </a:cubicBezTo>
                    <a:cubicBezTo>
                      <a:pt x="237821" y="357549"/>
                      <a:pt x="239393" y="350537"/>
                      <a:pt x="241711" y="345958"/>
                    </a:cubicBezTo>
                    <a:cubicBezTo>
                      <a:pt x="245546" y="333570"/>
                      <a:pt x="252531" y="325195"/>
                      <a:pt x="255740" y="311362"/>
                    </a:cubicBezTo>
                    <a:cubicBezTo>
                      <a:pt x="257839" y="304367"/>
                      <a:pt x="259513" y="297620"/>
                      <a:pt x="261352" y="288299"/>
                    </a:cubicBezTo>
                    <a:cubicBezTo>
                      <a:pt x="269727" y="273185"/>
                      <a:pt x="276215" y="267969"/>
                      <a:pt x="286604" y="257547"/>
                    </a:cubicBezTo>
                    <a:cubicBezTo>
                      <a:pt x="293371" y="253345"/>
                      <a:pt x="299708" y="245697"/>
                      <a:pt x="306245" y="242171"/>
                    </a:cubicBezTo>
                    <a:cubicBezTo>
                      <a:pt x="312336" y="239100"/>
                      <a:pt x="320720" y="241398"/>
                      <a:pt x="328692" y="238326"/>
                    </a:cubicBezTo>
                    <a:cubicBezTo>
                      <a:pt x="354763" y="236358"/>
                      <a:pt x="373213" y="245310"/>
                      <a:pt x="398837" y="246015"/>
                    </a:cubicBezTo>
                    <a:cubicBezTo>
                      <a:pt x="413114" y="252141"/>
                      <a:pt x="428906" y="251122"/>
                      <a:pt x="440924" y="257547"/>
                    </a:cubicBezTo>
                    <a:cubicBezTo>
                      <a:pt x="445688" y="259602"/>
                      <a:pt x="450999" y="264380"/>
                      <a:pt x="454953" y="265235"/>
                    </a:cubicBezTo>
                    <a:cubicBezTo>
                      <a:pt x="465834" y="267498"/>
                      <a:pt x="479816" y="267337"/>
                      <a:pt x="488623" y="269079"/>
                    </a:cubicBezTo>
                    <a:cubicBezTo>
                      <a:pt x="506796" y="274069"/>
                      <a:pt x="524596" y="273347"/>
                      <a:pt x="541934" y="288299"/>
                    </a:cubicBezTo>
                    <a:cubicBezTo>
                      <a:pt x="548585" y="292504"/>
                      <a:pt x="556559" y="299084"/>
                      <a:pt x="561574" y="303675"/>
                    </a:cubicBezTo>
                    <a:cubicBezTo>
                      <a:pt x="569395" y="314538"/>
                      <a:pt x="571900" y="329647"/>
                      <a:pt x="584021" y="334426"/>
                    </a:cubicBezTo>
                    <a:cubicBezTo>
                      <a:pt x="588588" y="337319"/>
                      <a:pt x="593512" y="340100"/>
                      <a:pt x="598050" y="342114"/>
                    </a:cubicBezTo>
                    <a:cubicBezTo>
                      <a:pt x="613689" y="350542"/>
                      <a:pt x="621395" y="350197"/>
                      <a:pt x="634526" y="357490"/>
                    </a:cubicBezTo>
                    <a:cubicBezTo>
                      <a:pt x="642088" y="361575"/>
                      <a:pt x="651336" y="365279"/>
                      <a:pt x="656972" y="376710"/>
                    </a:cubicBezTo>
                    <a:cubicBezTo>
                      <a:pt x="667835" y="398860"/>
                      <a:pt x="662506" y="384326"/>
                      <a:pt x="676613" y="407462"/>
                    </a:cubicBezTo>
                    <a:cubicBezTo>
                      <a:pt x="681758" y="419634"/>
                      <a:pt x="687877" y="435347"/>
                      <a:pt x="690642" y="449746"/>
                    </a:cubicBezTo>
                    <a:cubicBezTo>
                      <a:pt x="691786" y="457169"/>
                      <a:pt x="694079" y="461448"/>
                      <a:pt x="693448" y="468966"/>
                    </a:cubicBezTo>
                    <a:cubicBezTo>
                      <a:pt x="691352" y="487014"/>
                      <a:pt x="692031" y="507351"/>
                      <a:pt x="685030" y="522782"/>
                    </a:cubicBezTo>
                    <a:cubicBezTo>
                      <a:pt x="683344" y="533372"/>
                      <a:pt x="670799" y="536309"/>
                      <a:pt x="662584" y="542002"/>
                    </a:cubicBezTo>
                    <a:cubicBezTo>
                      <a:pt x="654799" y="547095"/>
                      <a:pt x="638711" y="549022"/>
                      <a:pt x="634526" y="549690"/>
                    </a:cubicBezTo>
                    <a:cubicBezTo>
                      <a:pt x="609289" y="545652"/>
                      <a:pt x="588580" y="546412"/>
                      <a:pt x="561574" y="538158"/>
                    </a:cubicBezTo>
                    <a:cubicBezTo>
                      <a:pt x="556082" y="536554"/>
                      <a:pt x="554005" y="527028"/>
                      <a:pt x="550351" y="522782"/>
                    </a:cubicBezTo>
                    <a:cubicBezTo>
                      <a:pt x="540414" y="511124"/>
                      <a:pt x="538768" y="511490"/>
                      <a:pt x="527905" y="503562"/>
                    </a:cubicBezTo>
                    <a:cubicBezTo>
                      <a:pt x="526815" y="499754"/>
                      <a:pt x="526764" y="495295"/>
                      <a:pt x="525099" y="492030"/>
                    </a:cubicBezTo>
                    <a:cubicBezTo>
                      <a:pt x="523205" y="488997"/>
                      <a:pt x="520113" y="489523"/>
                      <a:pt x="516681" y="488186"/>
                    </a:cubicBezTo>
                    <a:cubicBezTo>
                      <a:pt x="490894" y="475325"/>
                      <a:pt x="519365" y="480752"/>
                      <a:pt x="488623" y="476654"/>
                    </a:cubicBezTo>
                    <a:cubicBezTo>
                      <a:pt x="482026" y="474121"/>
                      <a:pt x="476296" y="469094"/>
                      <a:pt x="468982" y="468966"/>
                    </a:cubicBezTo>
                    <a:cubicBezTo>
                      <a:pt x="448400" y="463418"/>
                      <a:pt x="396912" y="461067"/>
                      <a:pt x="387614" y="461278"/>
                    </a:cubicBezTo>
                    <a:cubicBezTo>
                      <a:pt x="337118" y="464373"/>
                      <a:pt x="267961" y="465994"/>
                      <a:pt x="216459" y="468966"/>
                    </a:cubicBezTo>
                    <a:cubicBezTo>
                      <a:pt x="212156" y="468300"/>
                      <a:pt x="206469" y="475037"/>
                      <a:pt x="202430" y="476654"/>
                    </a:cubicBezTo>
                    <a:cubicBezTo>
                      <a:pt x="197360" y="478640"/>
                      <a:pt x="192034" y="479187"/>
                      <a:pt x="188401" y="480498"/>
                    </a:cubicBezTo>
                    <a:cubicBezTo>
                      <a:pt x="180620" y="486326"/>
                      <a:pt x="174794" y="493941"/>
                      <a:pt x="168760" y="499718"/>
                    </a:cubicBezTo>
                    <a:cubicBezTo>
                      <a:pt x="163218" y="505129"/>
                      <a:pt x="157223" y="506767"/>
                      <a:pt x="151925" y="511250"/>
                    </a:cubicBezTo>
                    <a:cubicBezTo>
                      <a:pt x="119916" y="536141"/>
                      <a:pt x="151429" y="527444"/>
                      <a:pt x="126673" y="534314"/>
                    </a:cubicBezTo>
                    <a:cubicBezTo>
                      <a:pt x="110939" y="554530"/>
                      <a:pt x="133443" y="532753"/>
                      <a:pt x="112644" y="545846"/>
                    </a:cubicBezTo>
                    <a:cubicBezTo>
                      <a:pt x="79982" y="577873"/>
                      <a:pt x="120199" y="540583"/>
                      <a:pt x="87391" y="565066"/>
                    </a:cubicBezTo>
                    <a:cubicBezTo>
                      <a:pt x="84830" y="569000"/>
                      <a:pt x="81318" y="572015"/>
                      <a:pt x="78974" y="576598"/>
                    </a:cubicBezTo>
                    <a:cubicBezTo>
                      <a:pt x="76075" y="580592"/>
                      <a:pt x="78654" y="587804"/>
                      <a:pt x="76168" y="591974"/>
                    </a:cubicBezTo>
                    <a:cubicBezTo>
                      <a:pt x="72355" y="596646"/>
                      <a:pt x="69096" y="597978"/>
                      <a:pt x="64945" y="599662"/>
                    </a:cubicBezTo>
                    <a:cubicBezTo>
                      <a:pt x="59153" y="598981"/>
                      <a:pt x="52800" y="599623"/>
                      <a:pt x="48110" y="595818"/>
                    </a:cubicBezTo>
                    <a:cubicBezTo>
                      <a:pt x="39258" y="589520"/>
                      <a:pt x="35938" y="575127"/>
                      <a:pt x="36887" y="561222"/>
                    </a:cubicBezTo>
                    <a:cubicBezTo>
                      <a:pt x="38403" y="552939"/>
                      <a:pt x="37116" y="539681"/>
                      <a:pt x="39692" y="530470"/>
                    </a:cubicBezTo>
                    <a:cubicBezTo>
                      <a:pt x="41301" y="525646"/>
                      <a:pt x="48454" y="526928"/>
                      <a:pt x="50916" y="522782"/>
                    </a:cubicBezTo>
                    <a:cubicBezTo>
                      <a:pt x="53361" y="520246"/>
                      <a:pt x="51936" y="512001"/>
                      <a:pt x="53721" y="507406"/>
                    </a:cubicBezTo>
                    <a:cubicBezTo>
                      <a:pt x="53070" y="497383"/>
                      <a:pt x="52453" y="487067"/>
                      <a:pt x="50916" y="480498"/>
                    </a:cubicBezTo>
                    <a:cubicBezTo>
                      <a:pt x="49544" y="476558"/>
                      <a:pt x="44762" y="477144"/>
                      <a:pt x="42498" y="476654"/>
                    </a:cubicBezTo>
                    <a:cubicBezTo>
                      <a:pt x="36428" y="474826"/>
                      <a:pt x="28863" y="476293"/>
                      <a:pt x="20052" y="47665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01043340-79A3-4045-B1CF-0BDC38D3DB20}"/>
                  </a:ext>
                </a:extLst>
              </p:cNvPr>
              <p:cNvSpPr/>
              <p:nvPr/>
            </p:nvSpPr>
            <p:spPr>
              <a:xfrm rot="1724788">
                <a:off x="1163906" y="3629879"/>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CB5878E9-3492-447A-BAD7-B1E5E5D52AE1}"/>
                  </a:ext>
                </a:extLst>
              </p:cNvPr>
              <p:cNvSpPr/>
              <p:nvPr/>
            </p:nvSpPr>
            <p:spPr>
              <a:xfrm rot="1724788">
                <a:off x="566462" y="3334925"/>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loud 22">
              <a:extLst>
                <a:ext uri="{FF2B5EF4-FFF2-40B4-BE49-F238E27FC236}">
                  <a16:creationId xmlns:a16="http://schemas.microsoft.com/office/drawing/2014/main" id="{5EDD45F4-16AF-4153-8DB1-25790E85F339}"/>
                </a:ext>
              </a:extLst>
            </p:cNvPr>
            <p:cNvSpPr/>
            <p:nvPr/>
          </p:nvSpPr>
          <p:spPr>
            <a:xfrm rot="21504678">
              <a:off x="986398" y="1348919"/>
              <a:ext cx="445550" cy="570509"/>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ED66174-2E25-4793-B211-BB7D4A76F5A2}"/>
                </a:ext>
              </a:extLst>
            </p:cNvPr>
            <p:cNvSpPr/>
            <p:nvPr/>
          </p:nvSpPr>
          <p:spPr>
            <a:xfrm rot="16468513">
              <a:off x="966486" y="1506953"/>
              <a:ext cx="466573" cy="2339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C0EAECA-9D8C-4D19-BACE-C4F68CED646E}"/>
              </a:ext>
            </a:extLst>
          </p:cNvPr>
          <p:cNvGrpSpPr/>
          <p:nvPr/>
        </p:nvGrpSpPr>
        <p:grpSpPr>
          <a:xfrm>
            <a:off x="2873280" y="2251375"/>
            <a:ext cx="510357" cy="604350"/>
            <a:chOff x="5324609" y="1758942"/>
            <a:chExt cx="510357" cy="600068"/>
          </a:xfrm>
        </p:grpSpPr>
        <p:sp>
          <p:nvSpPr>
            <p:cNvPr id="25" name="Oval 24">
              <a:extLst>
                <a:ext uri="{FF2B5EF4-FFF2-40B4-BE49-F238E27FC236}">
                  <a16:creationId xmlns:a16="http://schemas.microsoft.com/office/drawing/2014/main" id="{197ADC0A-40E9-4824-931C-7B2EBFD7B353}"/>
                </a:ext>
              </a:extLst>
            </p:cNvPr>
            <p:cNvSpPr/>
            <p:nvPr/>
          </p:nvSpPr>
          <p:spPr>
            <a:xfrm>
              <a:off x="5324609" y="1758942"/>
              <a:ext cx="460055" cy="451244"/>
            </a:xfrm>
            <a:custGeom>
              <a:avLst/>
              <a:gdLst>
                <a:gd name="connsiteX0" fmla="*/ 0 w 460055"/>
                <a:gd name="connsiteY0" fmla="*/ 225622 h 451244"/>
                <a:gd name="connsiteX1" fmla="*/ 230028 w 460055"/>
                <a:gd name="connsiteY1" fmla="*/ 0 h 451244"/>
                <a:gd name="connsiteX2" fmla="*/ 460056 w 460055"/>
                <a:gd name="connsiteY2" fmla="*/ 225622 h 451244"/>
                <a:gd name="connsiteX3" fmla="*/ 230028 w 460055"/>
                <a:gd name="connsiteY3" fmla="*/ 451244 h 451244"/>
                <a:gd name="connsiteX4" fmla="*/ 0 w 460055"/>
                <a:gd name="connsiteY4" fmla="*/ 225622 h 4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055" h="451244" fill="none" extrusionOk="0">
                  <a:moveTo>
                    <a:pt x="0" y="225622"/>
                  </a:moveTo>
                  <a:cubicBezTo>
                    <a:pt x="10378" y="88419"/>
                    <a:pt x="102254" y="-6260"/>
                    <a:pt x="230028" y="0"/>
                  </a:cubicBezTo>
                  <a:cubicBezTo>
                    <a:pt x="354056" y="-5018"/>
                    <a:pt x="450494" y="105705"/>
                    <a:pt x="460056" y="225622"/>
                  </a:cubicBezTo>
                  <a:cubicBezTo>
                    <a:pt x="467893" y="352222"/>
                    <a:pt x="390760" y="446599"/>
                    <a:pt x="230028" y="451244"/>
                  </a:cubicBezTo>
                  <a:cubicBezTo>
                    <a:pt x="111291" y="458725"/>
                    <a:pt x="29172" y="371692"/>
                    <a:pt x="0" y="225622"/>
                  </a:cubicBezTo>
                  <a:close/>
                </a:path>
                <a:path w="460055" h="451244" stroke="0" extrusionOk="0">
                  <a:moveTo>
                    <a:pt x="0" y="225622"/>
                  </a:moveTo>
                  <a:cubicBezTo>
                    <a:pt x="31199" y="82635"/>
                    <a:pt x="133520" y="-7279"/>
                    <a:pt x="230028" y="0"/>
                  </a:cubicBezTo>
                  <a:cubicBezTo>
                    <a:pt x="362447" y="-14056"/>
                    <a:pt x="468166" y="112282"/>
                    <a:pt x="460056" y="225622"/>
                  </a:cubicBezTo>
                  <a:cubicBezTo>
                    <a:pt x="452194" y="339751"/>
                    <a:pt x="357393" y="458219"/>
                    <a:pt x="230028" y="451244"/>
                  </a:cubicBezTo>
                  <a:cubicBezTo>
                    <a:pt x="121331" y="448569"/>
                    <a:pt x="-31906" y="361062"/>
                    <a:pt x="0" y="225622"/>
                  </a:cubicBezTo>
                  <a:close/>
                </a:path>
              </a:pathLst>
            </a:custGeom>
            <a:solidFill>
              <a:schemeClr val="accent1">
                <a:lumMod val="40000"/>
                <a:lumOff val="60000"/>
              </a:schemeClr>
            </a:solidFill>
            <a:ln w="41275">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64B9B6D-AC18-44F3-8264-B63F112B4F8C}"/>
                </a:ext>
              </a:extLst>
            </p:cNvPr>
            <p:cNvSpPr/>
            <p:nvPr/>
          </p:nvSpPr>
          <p:spPr>
            <a:xfrm>
              <a:off x="5324609" y="2070697"/>
              <a:ext cx="510357" cy="288313"/>
            </a:xfrm>
            <a:custGeom>
              <a:avLst/>
              <a:gdLst>
                <a:gd name="connsiteX0" fmla="*/ 48053 w 510357"/>
                <a:gd name="connsiteY0" fmla="*/ 0 h 288313"/>
                <a:gd name="connsiteX1" fmla="*/ 462304 w 510357"/>
                <a:gd name="connsiteY1" fmla="*/ 0 h 288313"/>
                <a:gd name="connsiteX2" fmla="*/ 510357 w 510357"/>
                <a:gd name="connsiteY2" fmla="*/ 48053 h 288313"/>
                <a:gd name="connsiteX3" fmla="*/ 510357 w 510357"/>
                <a:gd name="connsiteY3" fmla="*/ 288313 h 288313"/>
                <a:gd name="connsiteX4" fmla="*/ 510357 w 510357"/>
                <a:gd name="connsiteY4" fmla="*/ 288313 h 288313"/>
                <a:gd name="connsiteX5" fmla="*/ 0 w 510357"/>
                <a:gd name="connsiteY5" fmla="*/ 288313 h 288313"/>
                <a:gd name="connsiteX6" fmla="*/ 0 w 510357"/>
                <a:gd name="connsiteY6" fmla="*/ 288313 h 288313"/>
                <a:gd name="connsiteX7" fmla="*/ 0 w 510357"/>
                <a:gd name="connsiteY7" fmla="*/ 48053 h 288313"/>
                <a:gd name="connsiteX8" fmla="*/ 48053 w 510357"/>
                <a:gd name="connsiteY8" fmla="*/ 0 h 2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357" h="288313" fill="none" extrusionOk="0">
                  <a:moveTo>
                    <a:pt x="48053" y="0"/>
                  </a:moveTo>
                  <a:cubicBezTo>
                    <a:pt x="218454" y="-14211"/>
                    <a:pt x="342898" y="40547"/>
                    <a:pt x="462304" y="0"/>
                  </a:cubicBezTo>
                  <a:cubicBezTo>
                    <a:pt x="482292" y="-375"/>
                    <a:pt x="513083" y="14039"/>
                    <a:pt x="510357" y="48053"/>
                  </a:cubicBezTo>
                  <a:cubicBezTo>
                    <a:pt x="529089" y="142979"/>
                    <a:pt x="482209" y="211975"/>
                    <a:pt x="510357" y="288313"/>
                  </a:cubicBezTo>
                  <a:lnTo>
                    <a:pt x="510357" y="288313"/>
                  </a:lnTo>
                  <a:cubicBezTo>
                    <a:pt x="370187" y="328094"/>
                    <a:pt x="242581" y="230588"/>
                    <a:pt x="0" y="288313"/>
                  </a:cubicBezTo>
                  <a:lnTo>
                    <a:pt x="0" y="288313"/>
                  </a:lnTo>
                  <a:cubicBezTo>
                    <a:pt x="-2633" y="174396"/>
                    <a:pt x="24346" y="166825"/>
                    <a:pt x="0" y="48053"/>
                  </a:cubicBezTo>
                  <a:cubicBezTo>
                    <a:pt x="-5126" y="21150"/>
                    <a:pt x="18661" y="-5817"/>
                    <a:pt x="48053" y="0"/>
                  </a:cubicBezTo>
                  <a:close/>
                </a:path>
                <a:path w="510357" h="288313" stroke="0" extrusionOk="0">
                  <a:moveTo>
                    <a:pt x="48053" y="0"/>
                  </a:moveTo>
                  <a:cubicBezTo>
                    <a:pt x="145496" y="-6883"/>
                    <a:pt x="275212" y="24989"/>
                    <a:pt x="462304" y="0"/>
                  </a:cubicBezTo>
                  <a:cubicBezTo>
                    <a:pt x="490680" y="363"/>
                    <a:pt x="508809" y="14876"/>
                    <a:pt x="510357" y="48053"/>
                  </a:cubicBezTo>
                  <a:cubicBezTo>
                    <a:pt x="524492" y="135626"/>
                    <a:pt x="488088" y="181662"/>
                    <a:pt x="510357" y="288313"/>
                  </a:cubicBezTo>
                  <a:lnTo>
                    <a:pt x="510357" y="288313"/>
                  </a:lnTo>
                  <a:cubicBezTo>
                    <a:pt x="261793" y="293978"/>
                    <a:pt x="194924" y="236155"/>
                    <a:pt x="0" y="288313"/>
                  </a:cubicBezTo>
                  <a:lnTo>
                    <a:pt x="0" y="288313"/>
                  </a:lnTo>
                  <a:cubicBezTo>
                    <a:pt x="-19877" y="205768"/>
                    <a:pt x="8577" y="165093"/>
                    <a:pt x="0" y="48053"/>
                  </a:cubicBezTo>
                  <a:cubicBezTo>
                    <a:pt x="-78" y="20772"/>
                    <a:pt x="17267" y="5902"/>
                    <a:pt x="48053" y="0"/>
                  </a:cubicBezTo>
                  <a:close/>
                </a:path>
              </a:pathLst>
            </a:custGeom>
            <a:solidFill>
              <a:schemeClr val="accent1">
                <a:lumMod val="40000"/>
                <a:lumOff val="60000"/>
              </a:schemeClr>
            </a:solidFill>
            <a:ln w="41275">
              <a:extLst>
                <a:ext uri="{C807C97D-BFC1-408E-A445-0C87EB9F89A2}">
                  <ask:lineSketchStyleProps xmlns:ask="http://schemas.microsoft.com/office/drawing/2018/sketchyshapes" sd="1219033472">
                    <a:prstGeom prst="round2Same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Arrow: Right 96">
            <a:extLst>
              <a:ext uri="{FF2B5EF4-FFF2-40B4-BE49-F238E27FC236}">
                <a16:creationId xmlns:a16="http://schemas.microsoft.com/office/drawing/2014/main" id="{4AE7EF18-103C-4288-966B-78FD0784A5FA}"/>
              </a:ext>
            </a:extLst>
          </p:cNvPr>
          <p:cNvSpPr/>
          <p:nvPr/>
        </p:nvSpPr>
        <p:spPr>
          <a:xfrm rot="20331571" flipV="1">
            <a:off x="3474972" y="2509976"/>
            <a:ext cx="358773" cy="1469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EEA260C-9B15-4B58-A864-E906FDB92A24}"/>
              </a:ext>
            </a:extLst>
          </p:cNvPr>
          <p:cNvSpPr/>
          <p:nvPr/>
        </p:nvSpPr>
        <p:spPr>
          <a:xfrm rot="20012987">
            <a:off x="7018669" y="2300425"/>
            <a:ext cx="988016" cy="830989"/>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1D844E8-7885-4E78-9897-F98488ECEAFD}"/>
              </a:ext>
            </a:extLst>
          </p:cNvPr>
          <p:cNvSpPr/>
          <p:nvPr/>
        </p:nvSpPr>
        <p:spPr>
          <a:xfrm rot="20012987">
            <a:off x="8293197" y="2916989"/>
            <a:ext cx="710783" cy="68042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52A5DAC-12A0-4789-A6B7-974DD76EF32C}"/>
              </a:ext>
            </a:extLst>
          </p:cNvPr>
          <p:cNvSpPr/>
          <p:nvPr/>
        </p:nvSpPr>
        <p:spPr>
          <a:xfrm>
            <a:off x="8110701" y="2892325"/>
            <a:ext cx="216361" cy="195575"/>
          </a:xfrm>
          <a:custGeom>
            <a:avLst/>
            <a:gdLst>
              <a:gd name="connsiteX0" fmla="*/ 0 w 216361"/>
              <a:gd name="connsiteY0" fmla="*/ 97788 h 195575"/>
              <a:gd name="connsiteX1" fmla="*/ 108181 w 216361"/>
              <a:gd name="connsiteY1" fmla="*/ 0 h 195575"/>
              <a:gd name="connsiteX2" fmla="*/ 216362 w 216361"/>
              <a:gd name="connsiteY2" fmla="*/ 97788 h 195575"/>
              <a:gd name="connsiteX3" fmla="*/ 108181 w 216361"/>
              <a:gd name="connsiteY3" fmla="*/ 195576 h 195575"/>
              <a:gd name="connsiteX4" fmla="*/ 0 w 216361"/>
              <a:gd name="connsiteY4" fmla="*/ 97788 h 19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1" h="195575" fill="none" extrusionOk="0">
                <a:moveTo>
                  <a:pt x="0" y="97788"/>
                </a:moveTo>
                <a:cubicBezTo>
                  <a:pt x="10584" y="30936"/>
                  <a:pt x="46933" y="-12816"/>
                  <a:pt x="108181" y="0"/>
                </a:cubicBezTo>
                <a:cubicBezTo>
                  <a:pt x="160562" y="-12267"/>
                  <a:pt x="211889" y="45976"/>
                  <a:pt x="216362" y="97788"/>
                </a:cubicBezTo>
                <a:cubicBezTo>
                  <a:pt x="227166" y="154541"/>
                  <a:pt x="174878" y="194618"/>
                  <a:pt x="108181" y="195576"/>
                </a:cubicBezTo>
                <a:cubicBezTo>
                  <a:pt x="49316" y="196371"/>
                  <a:pt x="4375" y="155014"/>
                  <a:pt x="0" y="97788"/>
                </a:cubicBezTo>
                <a:close/>
              </a:path>
              <a:path w="216361" h="195575" stroke="0" extrusionOk="0">
                <a:moveTo>
                  <a:pt x="0" y="97788"/>
                </a:moveTo>
                <a:cubicBezTo>
                  <a:pt x="14349" y="35328"/>
                  <a:pt x="59596" y="-2661"/>
                  <a:pt x="108181" y="0"/>
                </a:cubicBezTo>
                <a:cubicBezTo>
                  <a:pt x="173117" y="-13563"/>
                  <a:pt x="218589" y="46875"/>
                  <a:pt x="216362" y="97788"/>
                </a:cubicBezTo>
                <a:cubicBezTo>
                  <a:pt x="213583" y="148091"/>
                  <a:pt x="168637" y="210842"/>
                  <a:pt x="108181" y="195576"/>
                </a:cubicBezTo>
                <a:cubicBezTo>
                  <a:pt x="52384" y="195000"/>
                  <a:pt x="-13237" y="156289"/>
                  <a:pt x="0" y="9778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812E80-A2BF-43FE-BB37-7742F9FD47F6}"/>
              </a:ext>
            </a:extLst>
          </p:cNvPr>
          <p:cNvSpPr/>
          <p:nvPr/>
        </p:nvSpPr>
        <p:spPr>
          <a:xfrm>
            <a:off x="8375957" y="2711604"/>
            <a:ext cx="166582" cy="181748"/>
          </a:xfrm>
          <a:custGeom>
            <a:avLst/>
            <a:gdLst>
              <a:gd name="connsiteX0" fmla="*/ 0 w 166582"/>
              <a:gd name="connsiteY0" fmla="*/ 90874 h 181748"/>
              <a:gd name="connsiteX1" fmla="*/ 83291 w 166582"/>
              <a:gd name="connsiteY1" fmla="*/ 0 h 181748"/>
              <a:gd name="connsiteX2" fmla="*/ 166582 w 166582"/>
              <a:gd name="connsiteY2" fmla="*/ 90874 h 181748"/>
              <a:gd name="connsiteX3" fmla="*/ 83291 w 166582"/>
              <a:gd name="connsiteY3" fmla="*/ 181748 h 181748"/>
              <a:gd name="connsiteX4" fmla="*/ 0 w 166582"/>
              <a:gd name="connsiteY4" fmla="*/ 90874 h 18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82" h="181748" fill="none" extrusionOk="0">
                <a:moveTo>
                  <a:pt x="0" y="90874"/>
                </a:moveTo>
                <a:cubicBezTo>
                  <a:pt x="4749" y="34922"/>
                  <a:pt x="36146" y="-9782"/>
                  <a:pt x="83291" y="0"/>
                </a:cubicBezTo>
                <a:cubicBezTo>
                  <a:pt x="126591" y="-4496"/>
                  <a:pt x="161222" y="43316"/>
                  <a:pt x="166582" y="90874"/>
                </a:cubicBezTo>
                <a:cubicBezTo>
                  <a:pt x="169369" y="141770"/>
                  <a:pt x="133959" y="181104"/>
                  <a:pt x="83291" y="181748"/>
                </a:cubicBezTo>
                <a:cubicBezTo>
                  <a:pt x="45479" y="189125"/>
                  <a:pt x="8564" y="147363"/>
                  <a:pt x="0" y="90874"/>
                </a:cubicBezTo>
                <a:close/>
              </a:path>
              <a:path w="166582" h="181748" stroke="0" extrusionOk="0">
                <a:moveTo>
                  <a:pt x="0" y="90874"/>
                </a:moveTo>
                <a:cubicBezTo>
                  <a:pt x="9367" y="35168"/>
                  <a:pt x="44739" y="-1776"/>
                  <a:pt x="83291" y="0"/>
                </a:cubicBezTo>
                <a:cubicBezTo>
                  <a:pt x="130643" y="-3533"/>
                  <a:pt x="170247" y="45777"/>
                  <a:pt x="166582" y="90874"/>
                </a:cubicBezTo>
                <a:cubicBezTo>
                  <a:pt x="159444" y="131548"/>
                  <a:pt x="129864" y="194078"/>
                  <a:pt x="83291" y="181748"/>
                </a:cubicBezTo>
                <a:cubicBezTo>
                  <a:pt x="46153" y="180456"/>
                  <a:pt x="-10437" y="144605"/>
                  <a:pt x="0" y="9087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E619FA7-8B46-4D92-A844-296E12FA00A2}"/>
              </a:ext>
            </a:extLst>
          </p:cNvPr>
          <p:cNvSpPr/>
          <p:nvPr/>
        </p:nvSpPr>
        <p:spPr>
          <a:xfrm rot="20012987">
            <a:off x="6684669" y="1704372"/>
            <a:ext cx="782390" cy="72284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574D695-9990-4520-82C2-27E46BBE94AE}"/>
              </a:ext>
            </a:extLst>
          </p:cNvPr>
          <p:cNvSpPr/>
          <p:nvPr/>
        </p:nvSpPr>
        <p:spPr>
          <a:xfrm rot="20012987">
            <a:off x="7123687" y="2386318"/>
            <a:ext cx="760467" cy="64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FCAB961-A4E5-44D6-BB5D-6E2C3C28BA8B}"/>
              </a:ext>
            </a:extLst>
          </p:cNvPr>
          <p:cNvSpPr/>
          <p:nvPr/>
        </p:nvSpPr>
        <p:spPr>
          <a:xfrm rot="20012987">
            <a:off x="8328012" y="2940712"/>
            <a:ext cx="638753" cy="625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900A340-6943-4BE4-B8F3-0E3140A6C02B}"/>
              </a:ext>
            </a:extLst>
          </p:cNvPr>
          <p:cNvSpPr/>
          <p:nvPr/>
        </p:nvSpPr>
        <p:spPr>
          <a:xfrm rot="20012987">
            <a:off x="6799660" y="1721494"/>
            <a:ext cx="661023" cy="660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4EE68EC6-6493-4C4C-BB69-ED0A55D9FFD7}"/>
              </a:ext>
            </a:extLst>
          </p:cNvPr>
          <p:cNvSpPr/>
          <p:nvPr/>
        </p:nvSpPr>
        <p:spPr>
          <a:xfrm rot="20527205">
            <a:off x="6860159" y="1855965"/>
            <a:ext cx="506840" cy="347341"/>
          </a:xfrm>
          <a:custGeom>
            <a:avLst/>
            <a:gdLst>
              <a:gd name="connsiteX0" fmla="*/ 471977 w 506840"/>
              <a:gd name="connsiteY0" fmla="*/ 104647 h 347341"/>
              <a:gd name="connsiteX1" fmla="*/ 428910 w 506840"/>
              <a:gd name="connsiteY1" fmla="*/ 77929 h 347341"/>
              <a:gd name="connsiteX2" fmla="*/ 414555 w 506840"/>
              <a:gd name="connsiteY2" fmla="*/ 69022 h 347341"/>
              <a:gd name="connsiteX3" fmla="*/ 387895 w 506840"/>
              <a:gd name="connsiteY3" fmla="*/ 55663 h 347341"/>
              <a:gd name="connsiteX4" fmla="*/ 379692 w 506840"/>
              <a:gd name="connsiteY4" fmla="*/ 51210 h 347341"/>
              <a:gd name="connsiteX5" fmla="*/ 357134 w 506840"/>
              <a:gd name="connsiteY5" fmla="*/ 42304 h 347341"/>
              <a:gd name="connsiteX6" fmla="*/ 281255 w 506840"/>
              <a:gd name="connsiteY6" fmla="*/ 11132 h 347341"/>
              <a:gd name="connsiteX7" fmla="*/ 229986 w 506840"/>
              <a:gd name="connsiteY7" fmla="*/ 0 h 347341"/>
              <a:gd name="connsiteX8" fmla="*/ 166412 w 506840"/>
              <a:gd name="connsiteY8" fmla="*/ 2226 h 347341"/>
              <a:gd name="connsiteX9" fmla="*/ 154108 w 506840"/>
              <a:gd name="connsiteY9" fmla="*/ 8906 h 347341"/>
              <a:gd name="connsiteX10" fmla="*/ 147955 w 506840"/>
              <a:gd name="connsiteY10" fmla="*/ 11132 h 347341"/>
              <a:gd name="connsiteX11" fmla="*/ 121295 w 506840"/>
              <a:gd name="connsiteY11" fmla="*/ 26718 h 347341"/>
              <a:gd name="connsiteX12" fmla="*/ 96686 w 506840"/>
              <a:gd name="connsiteY12" fmla="*/ 35624 h 347341"/>
              <a:gd name="connsiteX13" fmla="*/ 92585 w 506840"/>
              <a:gd name="connsiteY13" fmla="*/ 40077 h 347341"/>
              <a:gd name="connsiteX14" fmla="*/ 90534 w 506840"/>
              <a:gd name="connsiteY14" fmla="*/ 46757 h 347341"/>
              <a:gd name="connsiteX15" fmla="*/ 86432 w 506840"/>
              <a:gd name="connsiteY15" fmla="*/ 53436 h 347341"/>
              <a:gd name="connsiteX16" fmla="*/ 84382 w 506840"/>
              <a:gd name="connsiteY16" fmla="*/ 60116 h 347341"/>
              <a:gd name="connsiteX17" fmla="*/ 74128 w 506840"/>
              <a:gd name="connsiteY17" fmla="*/ 73475 h 347341"/>
              <a:gd name="connsiteX18" fmla="*/ 47468 w 506840"/>
              <a:gd name="connsiteY18" fmla="*/ 95741 h 347341"/>
              <a:gd name="connsiteX19" fmla="*/ 39265 w 506840"/>
              <a:gd name="connsiteY19" fmla="*/ 102421 h 347341"/>
              <a:gd name="connsiteX20" fmla="*/ 29011 w 506840"/>
              <a:gd name="connsiteY20" fmla="*/ 115780 h 347341"/>
              <a:gd name="connsiteX21" fmla="*/ 14656 w 506840"/>
              <a:gd name="connsiteY21" fmla="*/ 124686 h 347341"/>
              <a:gd name="connsiteX22" fmla="*/ 2351 w 506840"/>
              <a:gd name="connsiteY22" fmla="*/ 140272 h 347341"/>
              <a:gd name="connsiteX23" fmla="*/ 2351 w 506840"/>
              <a:gd name="connsiteY23" fmla="*/ 160311 h 347341"/>
              <a:gd name="connsiteX24" fmla="*/ 6453 w 506840"/>
              <a:gd name="connsiteY24" fmla="*/ 169217 h 347341"/>
              <a:gd name="connsiteX25" fmla="*/ 24909 w 506840"/>
              <a:gd name="connsiteY25" fmla="*/ 175897 h 347341"/>
              <a:gd name="connsiteX26" fmla="*/ 43366 w 506840"/>
              <a:gd name="connsiteY26" fmla="*/ 187029 h 347341"/>
              <a:gd name="connsiteX27" fmla="*/ 53620 w 506840"/>
              <a:gd name="connsiteY27" fmla="*/ 204842 h 347341"/>
              <a:gd name="connsiteX28" fmla="*/ 70026 w 506840"/>
              <a:gd name="connsiteY28" fmla="*/ 224881 h 347341"/>
              <a:gd name="connsiteX29" fmla="*/ 84382 w 506840"/>
              <a:gd name="connsiteY29" fmla="*/ 231560 h 347341"/>
              <a:gd name="connsiteX30" fmla="*/ 166412 w 506840"/>
              <a:gd name="connsiteY30" fmla="*/ 213748 h 347341"/>
              <a:gd name="connsiteX31" fmla="*/ 172565 w 506840"/>
              <a:gd name="connsiteY31" fmla="*/ 209295 h 347341"/>
              <a:gd name="connsiteX32" fmla="*/ 176666 w 506840"/>
              <a:gd name="connsiteY32" fmla="*/ 200389 h 347341"/>
              <a:gd name="connsiteX33" fmla="*/ 186920 w 506840"/>
              <a:gd name="connsiteY33" fmla="*/ 180350 h 347341"/>
              <a:gd name="connsiteX34" fmla="*/ 191022 w 506840"/>
              <a:gd name="connsiteY34" fmla="*/ 166990 h 347341"/>
              <a:gd name="connsiteX35" fmla="*/ 209478 w 506840"/>
              <a:gd name="connsiteY35" fmla="*/ 149178 h 347341"/>
              <a:gd name="connsiteX36" fmla="*/ 223834 w 506840"/>
              <a:gd name="connsiteY36" fmla="*/ 140272 h 347341"/>
              <a:gd name="connsiteX37" fmla="*/ 240240 w 506840"/>
              <a:gd name="connsiteY37" fmla="*/ 138045 h 347341"/>
              <a:gd name="connsiteX38" fmla="*/ 291509 w 506840"/>
              <a:gd name="connsiteY38" fmla="*/ 142498 h 347341"/>
              <a:gd name="connsiteX39" fmla="*/ 322271 w 506840"/>
              <a:gd name="connsiteY39" fmla="*/ 149178 h 347341"/>
              <a:gd name="connsiteX40" fmla="*/ 332524 w 506840"/>
              <a:gd name="connsiteY40" fmla="*/ 153631 h 347341"/>
              <a:gd name="connsiteX41" fmla="*/ 357134 w 506840"/>
              <a:gd name="connsiteY41" fmla="*/ 155858 h 347341"/>
              <a:gd name="connsiteX42" fmla="*/ 396098 w 506840"/>
              <a:gd name="connsiteY42" fmla="*/ 166990 h 347341"/>
              <a:gd name="connsiteX43" fmla="*/ 410453 w 506840"/>
              <a:gd name="connsiteY43" fmla="*/ 175897 h 347341"/>
              <a:gd name="connsiteX44" fmla="*/ 426860 w 506840"/>
              <a:gd name="connsiteY44" fmla="*/ 193709 h 347341"/>
              <a:gd name="connsiteX45" fmla="*/ 437114 w 506840"/>
              <a:gd name="connsiteY45" fmla="*/ 198162 h 347341"/>
              <a:gd name="connsiteX46" fmla="*/ 463774 w 506840"/>
              <a:gd name="connsiteY46" fmla="*/ 207068 h 347341"/>
              <a:gd name="connsiteX47" fmla="*/ 480180 w 506840"/>
              <a:gd name="connsiteY47" fmla="*/ 218201 h 347341"/>
              <a:gd name="connsiteX48" fmla="*/ 494535 w 506840"/>
              <a:gd name="connsiteY48" fmla="*/ 236013 h 347341"/>
              <a:gd name="connsiteX49" fmla="*/ 504789 w 506840"/>
              <a:gd name="connsiteY49" fmla="*/ 260505 h 347341"/>
              <a:gd name="connsiteX50" fmla="*/ 506840 w 506840"/>
              <a:gd name="connsiteY50" fmla="*/ 271638 h 347341"/>
              <a:gd name="connsiteX51" fmla="*/ 500687 w 506840"/>
              <a:gd name="connsiteY51" fmla="*/ 302810 h 347341"/>
              <a:gd name="connsiteX52" fmla="*/ 484281 w 506840"/>
              <a:gd name="connsiteY52" fmla="*/ 313943 h 347341"/>
              <a:gd name="connsiteX53" fmla="*/ 463774 w 506840"/>
              <a:gd name="connsiteY53" fmla="*/ 318396 h 347341"/>
              <a:gd name="connsiteX54" fmla="*/ 410453 w 506840"/>
              <a:gd name="connsiteY54" fmla="*/ 311716 h 347341"/>
              <a:gd name="connsiteX55" fmla="*/ 402251 w 506840"/>
              <a:gd name="connsiteY55" fmla="*/ 302810 h 347341"/>
              <a:gd name="connsiteX56" fmla="*/ 385844 w 506840"/>
              <a:gd name="connsiteY56" fmla="*/ 291677 h 347341"/>
              <a:gd name="connsiteX57" fmla="*/ 383794 w 506840"/>
              <a:gd name="connsiteY57" fmla="*/ 284997 h 347341"/>
              <a:gd name="connsiteX58" fmla="*/ 377641 w 506840"/>
              <a:gd name="connsiteY58" fmla="*/ 282771 h 347341"/>
              <a:gd name="connsiteX59" fmla="*/ 357134 w 506840"/>
              <a:gd name="connsiteY59" fmla="*/ 276091 h 347341"/>
              <a:gd name="connsiteX60" fmla="*/ 342778 w 506840"/>
              <a:gd name="connsiteY60" fmla="*/ 271638 h 347341"/>
              <a:gd name="connsiteX61" fmla="*/ 283306 w 506840"/>
              <a:gd name="connsiteY61" fmla="*/ 267185 h 347341"/>
              <a:gd name="connsiteX62" fmla="*/ 158209 w 506840"/>
              <a:gd name="connsiteY62" fmla="*/ 271638 h 347341"/>
              <a:gd name="connsiteX63" fmla="*/ 147955 w 506840"/>
              <a:gd name="connsiteY63" fmla="*/ 276091 h 347341"/>
              <a:gd name="connsiteX64" fmla="*/ 137702 w 506840"/>
              <a:gd name="connsiteY64" fmla="*/ 278318 h 347341"/>
              <a:gd name="connsiteX65" fmla="*/ 123346 w 506840"/>
              <a:gd name="connsiteY65" fmla="*/ 289450 h 347341"/>
              <a:gd name="connsiteX66" fmla="*/ 111042 w 506840"/>
              <a:gd name="connsiteY66" fmla="*/ 296130 h 347341"/>
              <a:gd name="connsiteX67" fmla="*/ 92585 w 506840"/>
              <a:gd name="connsiteY67" fmla="*/ 309489 h 347341"/>
              <a:gd name="connsiteX68" fmla="*/ 82331 w 506840"/>
              <a:gd name="connsiteY68" fmla="*/ 316169 h 347341"/>
              <a:gd name="connsiteX69" fmla="*/ 63874 w 506840"/>
              <a:gd name="connsiteY69" fmla="*/ 327302 h 347341"/>
              <a:gd name="connsiteX70" fmla="*/ 57722 w 506840"/>
              <a:gd name="connsiteY70" fmla="*/ 333981 h 347341"/>
              <a:gd name="connsiteX71" fmla="*/ 55671 w 506840"/>
              <a:gd name="connsiteY71" fmla="*/ 342887 h 347341"/>
              <a:gd name="connsiteX72" fmla="*/ 47468 w 506840"/>
              <a:gd name="connsiteY72" fmla="*/ 347341 h 347341"/>
              <a:gd name="connsiteX73" fmla="*/ 35163 w 506840"/>
              <a:gd name="connsiteY73" fmla="*/ 345114 h 347341"/>
              <a:gd name="connsiteX74" fmla="*/ 26960 w 506840"/>
              <a:gd name="connsiteY74" fmla="*/ 325075 h 347341"/>
              <a:gd name="connsiteX75" fmla="*/ 29011 w 506840"/>
              <a:gd name="connsiteY75" fmla="*/ 307263 h 347341"/>
              <a:gd name="connsiteX76" fmla="*/ 37214 w 506840"/>
              <a:gd name="connsiteY76" fmla="*/ 302810 h 347341"/>
              <a:gd name="connsiteX77" fmla="*/ 39265 w 506840"/>
              <a:gd name="connsiteY77" fmla="*/ 293904 h 347341"/>
              <a:gd name="connsiteX78" fmla="*/ 37214 w 506840"/>
              <a:gd name="connsiteY78" fmla="*/ 278318 h 347341"/>
              <a:gd name="connsiteX79" fmla="*/ 31062 w 506840"/>
              <a:gd name="connsiteY79" fmla="*/ 276091 h 347341"/>
              <a:gd name="connsiteX80" fmla="*/ 14656 w 506840"/>
              <a:gd name="connsiteY80" fmla="*/ 276091 h 34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06840" h="347341" extrusionOk="0">
                <a:moveTo>
                  <a:pt x="471977" y="104647"/>
                </a:moveTo>
                <a:cubicBezTo>
                  <a:pt x="459227" y="98847"/>
                  <a:pt x="441512" y="79814"/>
                  <a:pt x="428910" y="77929"/>
                </a:cubicBezTo>
                <a:cubicBezTo>
                  <a:pt x="424925" y="75118"/>
                  <a:pt x="419229" y="70605"/>
                  <a:pt x="414555" y="69022"/>
                </a:cubicBezTo>
                <a:cubicBezTo>
                  <a:pt x="369085" y="43335"/>
                  <a:pt x="414674" y="73389"/>
                  <a:pt x="387895" y="55663"/>
                </a:cubicBezTo>
                <a:cubicBezTo>
                  <a:pt x="385108" y="54794"/>
                  <a:pt x="382504" y="52357"/>
                  <a:pt x="379692" y="51210"/>
                </a:cubicBezTo>
                <a:cubicBezTo>
                  <a:pt x="372555" y="46903"/>
                  <a:pt x="364208" y="45236"/>
                  <a:pt x="357134" y="42304"/>
                </a:cubicBezTo>
                <a:cubicBezTo>
                  <a:pt x="331178" y="26295"/>
                  <a:pt x="308496" y="22679"/>
                  <a:pt x="281255" y="11132"/>
                </a:cubicBezTo>
                <a:cubicBezTo>
                  <a:pt x="269944" y="7022"/>
                  <a:pt x="244571" y="7146"/>
                  <a:pt x="229986" y="0"/>
                </a:cubicBezTo>
                <a:cubicBezTo>
                  <a:pt x="206897" y="-1459"/>
                  <a:pt x="188198" y="4639"/>
                  <a:pt x="166412" y="2226"/>
                </a:cubicBezTo>
                <a:cubicBezTo>
                  <a:pt x="161489" y="2740"/>
                  <a:pt x="158731" y="5697"/>
                  <a:pt x="154108" y="8906"/>
                </a:cubicBezTo>
                <a:cubicBezTo>
                  <a:pt x="152281" y="10320"/>
                  <a:pt x="150298" y="10102"/>
                  <a:pt x="147955" y="11132"/>
                </a:cubicBezTo>
                <a:cubicBezTo>
                  <a:pt x="133313" y="25081"/>
                  <a:pt x="140166" y="19199"/>
                  <a:pt x="121295" y="26718"/>
                </a:cubicBezTo>
                <a:cubicBezTo>
                  <a:pt x="113050" y="29544"/>
                  <a:pt x="96686" y="35624"/>
                  <a:pt x="96686" y="35624"/>
                </a:cubicBezTo>
                <a:cubicBezTo>
                  <a:pt x="95138" y="36656"/>
                  <a:pt x="93493" y="38195"/>
                  <a:pt x="92585" y="40077"/>
                </a:cubicBezTo>
                <a:cubicBezTo>
                  <a:pt x="91439" y="42041"/>
                  <a:pt x="91360" y="45188"/>
                  <a:pt x="90534" y="46757"/>
                </a:cubicBezTo>
                <a:cubicBezTo>
                  <a:pt x="89287" y="48713"/>
                  <a:pt x="88357" y="51097"/>
                  <a:pt x="86432" y="53436"/>
                </a:cubicBezTo>
                <a:cubicBezTo>
                  <a:pt x="86072" y="55715"/>
                  <a:pt x="84915" y="58035"/>
                  <a:pt x="84382" y="60116"/>
                </a:cubicBezTo>
                <a:cubicBezTo>
                  <a:pt x="82169" y="64970"/>
                  <a:pt x="76698" y="70563"/>
                  <a:pt x="74128" y="73475"/>
                </a:cubicBezTo>
                <a:cubicBezTo>
                  <a:pt x="46922" y="101728"/>
                  <a:pt x="63661" y="84363"/>
                  <a:pt x="47468" y="95741"/>
                </a:cubicBezTo>
                <a:cubicBezTo>
                  <a:pt x="44826" y="97851"/>
                  <a:pt x="41669" y="99459"/>
                  <a:pt x="39265" y="102421"/>
                </a:cubicBezTo>
                <a:cubicBezTo>
                  <a:pt x="36729" y="106778"/>
                  <a:pt x="32707" y="112573"/>
                  <a:pt x="29011" y="115780"/>
                </a:cubicBezTo>
                <a:cubicBezTo>
                  <a:pt x="24877" y="119303"/>
                  <a:pt x="19538" y="121626"/>
                  <a:pt x="14656" y="124686"/>
                </a:cubicBezTo>
                <a:cubicBezTo>
                  <a:pt x="8558" y="130835"/>
                  <a:pt x="6936" y="133944"/>
                  <a:pt x="2351" y="140272"/>
                </a:cubicBezTo>
                <a:cubicBezTo>
                  <a:pt x="-472" y="149572"/>
                  <a:pt x="-805" y="147860"/>
                  <a:pt x="2351" y="160311"/>
                </a:cubicBezTo>
                <a:cubicBezTo>
                  <a:pt x="3433" y="163445"/>
                  <a:pt x="4523" y="167970"/>
                  <a:pt x="6453" y="169217"/>
                </a:cubicBezTo>
                <a:cubicBezTo>
                  <a:pt x="11326" y="172792"/>
                  <a:pt x="17918" y="174115"/>
                  <a:pt x="24909" y="175897"/>
                </a:cubicBezTo>
                <a:cubicBezTo>
                  <a:pt x="31024" y="179679"/>
                  <a:pt x="38207" y="182132"/>
                  <a:pt x="43366" y="187029"/>
                </a:cubicBezTo>
                <a:cubicBezTo>
                  <a:pt x="47946" y="199829"/>
                  <a:pt x="43875" y="190149"/>
                  <a:pt x="53620" y="204842"/>
                </a:cubicBezTo>
                <a:cubicBezTo>
                  <a:pt x="59953" y="214256"/>
                  <a:pt x="58304" y="215752"/>
                  <a:pt x="70026" y="224881"/>
                </a:cubicBezTo>
                <a:cubicBezTo>
                  <a:pt x="73701" y="228078"/>
                  <a:pt x="80789" y="229675"/>
                  <a:pt x="84382" y="231560"/>
                </a:cubicBezTo>
                <a:cubicBezTo>
                  <a:pt x="117726" y="224035"/>
                  <a:pt x="138135" y="228347"/>
                  <a:pt x="166412" y="213748"/>
                </a:cubicBezTo>
                <a:cubicBezTo>
                  <a:pt x="168850" y="213240"/>
                  <a:pt x="171620" y="211475"/>
                  <a:pt x="172565" y="209295"/>
                </a:cubicBezTo>
                <a:cubicBezTo>
                  <a:pt x="173738" y="207251"/>
                  <a:pt x="174808" y="202730"/>
                  <a:pt x="176666" y="200389"/>
                </a:cubicBezTo>
                <a:cubicBezTo>
                  <a:pt x="179743" y="193203"/>
                  <a:pt x="184857" y="188760"/>
                  <a:pt x="186920" y="180350"/>
                </a:cubicBezTo>
                <a:cubicBezTo>
                  <a:pt x="188438" y="176468"/>
                  <a:pt x="189400" y="171990"/>
                  <a:pt x="191022" y="166990"/>
                </a:cubicBezTo>
                <a:cubicBezTo>
                  <a:pt x="196789" y="158245"/>
                  <a:pt x="202280" y="155737"/>
                  <a:pt x="209478" y="149178"/>
                </a:cubicBezTo>
                <a:cubicBezTo>
                  <a:pt x="214448" y="147011"/>
                  <a:pt x="218991" y="142327"/>
                  <a:pt x="223834" y="140272"/>
                </a:cubicBezTo>
                <a:cubicBezTo>
                  <a:pt x="228266" y="138527"/>
                  <a:pt x="234617" y="139350"/>
                  <a:pt x="240240" y="138045"/>
                </a:cubicBezTo>
                <a:cubicBezTo>
                  <a:pt x="258329" y="137847"/>
                  <a:pt x="272439" y="143065"/>
                  <a:pt x="291509" y="142498"/>
                </a:cubicBezTo>
                <a:cubicBezTo>
                  <a:pt x="301944" y="146579"/>
                  <a:pt x="313337" y="145339"/>
                  <a:pt x="322271" y="149178"/>
                </a:cubicBezTo>
                <a:cubicBezTo>
                  <a:pt x="325805" y="150263"/>
                  <a:pt x="329078" y="152997"/>
                  <a:pt x="332524" y="153631"/>
                </a:cubicBezTo>
                <a:cubicBezTo>
                  <a:pt x="339530" y="152999"/>
                  <a:pt x="351150" y="154692"/>
                  <a:pt x="357134" y="155858"/>
                </a:cubicBezTo>
                <a:cubicBezTo>
                  <a:pt x="370272" y="159043"/>
                  <a:pt x="383238" y="157625"/>
                  <a:pt x="396098" y="166990"/>
                </a:cubicBezTo>
                <a:cubicBezTo>
                  <a:pt x="401001" y="168907"/>
                  <a:pt x="406808" y="173564"/>
                  <a:pt x="410453" y="175897"/>
                </a:cubicBezTo>
                <a:cubicBezTo>
                  <a:pt x="416451" y="181314"/>
                  <a:pt x="418473" y="190908"/>
                  <a:pt x="426860" y="193709"/>
                </a:cubicBezTo>
                <a:cubicBezTo>
                  <a:pt x="429965" y="196138"/>
                  <a:pt x="433968" y="197350"/>
                  <a:pt x="437114" y="198162"/>
                </a:cubicBezTo>
                <a:cubicBezTo>
                  <a:pt x="448314" y="203026"/>
                  <a:pt x="453923" y="202831"/>
                  <a:pt x="463774" y="207068"/>
                </a:cubicBezTo>
                <a:cubicBezTo>
                  <a:pt x="469309" y="208818"/>
                  <a:pt x="476304" y="211823"/>
                  <a:pt x="480180" y="218201"/>
                </a:cubicBezTo>
                <a:cubicBezTo>
                  <a:pt x="487204" y="229718"/>
                  <a:pt x="484470" y="222444"/>
                  <a:pt x="494535" y="236013"/>
                </a:cubicBezTo>
                <a:cubicBezTo>
                  <a:pt x="498274" y="242982"/>
                  <a:pt x="502535" y="252314"/>
                  <a:pt x="504789" y="260505"/>
                </a:cubicBezTo>
                <a:cubicBezTo>
                  <a:pt x="505749" y="264574"/>
                  <a:pt x="506700" y="267541"/>
                  <a:pt x="506840" y="271638"/>
                </a:cubicBezTo>
                <a:cubicBezTo>
                  <a:pt x="507457" y="282440"/>
                  <a:pt x="506871" y="295576"/>
                  <a:pt x="500687" y="302810"/>
                </a:cubicBezTo>
                <a:cubicBezTo>
                  <a:pt x="497768" y="308884"/>
                  <a:pt x="491706" y="310946"/>
                  <a:pt x="484281" y="313943"/>
                </a:cubicBezTo>
                <a:cubicBezTo>
                  <a:pt x="478854" y="316909"/>
                  <a:pt x="466685" y="318114"/>
                  <a:pt x="463774" y="318396"/>
                </a:cubicBezTo>
                <a:cubicBezTo>
                  <a:pt x="442953" y="315525"/>
                  <a:pt x="430247" y="316604"/>
                  <a:pt x="410453" y="311716"/>
                </a:cubicBezTo>
                <a:cubicBezTo>
                  <a:pt x="406106" y="310836"/>
                  <a:pt x="404620" y="304704"/>
                  <a:pt x="402251" y="302810"/>
                </a:cubicBezTo>
                <a:cubicBezTo>
                  <a:pt x="394952" y="296053"/>
                  <a:pt x="393832" y="296237"/>
                  <a:pt x="385844" y="291677"/>
                </a:cubicBezTo>
                <a:cubicBezTo>
                  <a:pt x="384574" y="289589"/>
                  <a:pt x="385168" y="286802"/>
                  <a:pt x="383794" y="284997"/>
                </a:cubicBezTo>
                <a:cubicBezTo>
                  <a:pt x="382766" y="282912"/>
                  <a:pt x="380138" y="283509"/>
                  <a:pt x="377641" y="282771"/>
                </a:cubicBezTo>
                <a:cubicBezTo>
                  <a:pt x="359677" y="277743"/>
                  <a:pt x="379389" y="277065"/>
                  <a:pt x="357134" y="276091"/>
                </a:cubicBezTo>
                <a:cubicBezTo>
                  <a:pt x="352397" y="273558"/>
                  <a:pt x="347981" y="271837"/>
                  <a:pt x="342778" y="271638"/>
                </a:cubicBezTo>
                <a:cubicBezTo>
                  <a:pt x="327297" y="268125"/>
                  <a:pt x="290413" y="267131"/>
                  <a:pt x="283306" y="267185"/>
                </a:cubicBezTo>
                <a:cubicBezTo>
                  <a:pt x="247967" y="269185"/>
                  <a:pt x="192878" y="271139"/>
                  <a:pt x="158209" y="271638"/>
                </a:cubicBezTo>
                <a:cubicBezTo>
                  <a:pt x="155022" y="271153"/>
                  <a:pt x="150555" y="275374"/>
                  <a:pt x="147955" y="276091"/>
                </a:cubicBezTo>
                <a:cubicBezTo>
                  <a:pt x="143991" y="277315"/>
                  <a:pt x="140892" y="277569"/>
                  <a:pt x="137702" y="278318"/>
                </a:cubicBezTo>
                <a:cubicBezTo>
                  <a:pt x="132132" y="281661"/>
                  <a:pt x="127072" y="286104"/>
                  <a:pt x="123346" y="289450"/>
                </a:cubicBezTo>
                <a:cubicBezTo>
                  <a:pt x="119324" y="292592"/>
                  <a:pt x="115169" y="294515"/>
                  <a:pt x="111042" y="296130"/>
                </a:cubicBezTo>
                <a:cubicBezTo>
                  <a:pt x="87111" y="310148"/>
                  <a:pt x="109486" y="305390"/>
                  <a:pt x="92585" y="309489"/>
                </a:cubicBezTo>
                <a:cubicBezTo>
                  <a:pt x="81117" y="321509"/>
                  <a:pt x="96657" y="308569"/>
                  <a:pt x="82331" y="316169"/>
                </a:cubicBezTo>
                <a:cubicBezTo>
                  <a:pt x="59010" y="333101"/>
                  <a:pt x="88347" y="313284"/>
                  <a:pt x="63874" y="327302"/>
                </a:cubicBezTo>
                <a:cubicBezTo>
                  <a:pt x="62437" y="329754"/>
                  <a:pt x="59243" y="331278"/>
                  <a:pt x="57722" y="333981"/>
                </a:cubicBezTo>
                <a:cubicBezTo>
                  <a:pt x="56266" y="336604"/>
                  <a:pt x="57518" y="340251"/>
                  <a:pt x="55671" y="342887"/>
                </a:cubicBezTo>
                <a:cubicBezTo>
                  <a:pt x="53363" y="345521"/>
                  <a:pt x="50273" y="346009"/>
                  <a:pt x="47468" y="347341"/>
                </a:cubicBezTo>
                <a:cubicBezTo>
                  <a:pt x="43210" y="347121"/>
                  <a:pt x="37787" y="347379"/>
                  <a:pt x="35163" y="345114"/>
                </a:cubicBezTo>
                <a:cubicBezTo>
                  <a:pt x="29108" y="342304"/>
                  <a:pt x="27544" y="332409"/>
                  <a:pt x="26960" y="325075"/>
                </a:cubicBezTo>
                <a:cubicBezTo>
                  <a:pt x="27766" y="319551"/>
                  <a:pt x="27327" y="312586"/>
                  <a:pt x="29011" y="307263"/>
                </a:cubicBezTo>
                <a:cubicBezTo>
                  <a:pt x="29860" y="304888"/>
                  <a:pt x="35833" y="304676"/>
                  <a:pt x="37214" y="302810"/>
                </a:cubicBezTo>
                <a:cubicBezTo>
                  <a:pt x="39007" y="301215"/>
                  <a:pt x="37941" y="296473"/>
                  <a:pt x="39265" y="293904"/>
                </a:cubicBezTo>
                <a:cubicBezTo>
                  <a:pt x="38935" y="287393"/>
                  <a:pt x="38483" y="282046"/>
                  <a:pt x="37214" y="278318"/>
                </a:cubicBezTo>
                <a:cubicBezTo>
                  <a:pt x="36169" y="275720"/>
                  <a:pt x="32692" y="276397"/>
                  <a:pt x="31062" y="276091"/>
                </a:cubicBezTo>
                <a:cubicBezTo>
                  <a:pt x="25981" y="275314"/>
                  <a:pt x="21096" y="275827"/>
                  <a:pt x="14656" y="276091"/>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9" name="Freeform: Shape 168">
            <a:extLst>
              <a:ext uri="{FF2B5EF4-FFF2-40B4-BE49-F238E27FC236}">
                <a16:creationId xmlns:a16="http://schemas.microsoft.com/office/drawing/2014/main" id="{DD45D322-D715-4472-992F-865D79C41293}"/>
              </a:ext>
            </a:extLst>
          </p:cNvPr>
          <p:cNvSpPr/>
          <p:nvPr/>
        </p:nvSpPr>
        <p:spPr>
          <a:xfrm rot="1724788">
            <a:off x="7343526" y="2442520"/>
            <a:ext cx="333914" cy="430503"/>
          </a:xfrm>
          <a:custGeom>
            <a:avLst/>
            <a:gdLst>
              <a:gd name="connsiteX0" fmla="*/ 310945 w 333914"/>
              <a:gd name="connsiteY0" fmla="*/ 129702 h 430503"/>
              <a:gd name="connsiteX1" fmla="*/ 282573 w 333914"/>
              <a:gd name="connsiteY1" fmla="*/ 96587 h 430503"/>
              <a:gd name="connsiteX2" fmla="*/ 273115 w 333914"/>
              <a:gd name="connsiteY2" fmla="*/ 85548 h 430503"/>
              <a:gd name="connsiteX3" fmla="*/ 255551 w 333914"/>
              <a:gd name="connsiteY3" fmla="*/ 68990 h 430503"/>
              <a:gd name="connsiteX4" fmla="*/ 250147 w 333914"/>
              <a:gd name="connsiteY4" fmla="*/ 63471 h 430503"/>
              <a:gd name="connsiteX5" fmla="*/ 235285 w 333914"/>
              <a:gd name="connsiteY5" fmla="*/ 52432 h 430503"/>
              <a:gd name="connsiteX6" fmla="*/ 185295 w 333914"/>
              <a:gd name="connsiteY6" fmla="*/ 13798 h 430503"/>
              <a:gd name="connsiteX7" fmla="*/ 151518 w 333914"/>
              <a:gd name="connsiteY7" fmla="*/ 0 h 430503"/>
              <a:gd name="connsiteX8" fmla="*/ 109635 w 333914"/>
              <a:gd name="connsiteY8" fmla="*/ 2759 h 430503"/>
              <a:gd name="connsiteX9" fmla="*/ 101528 w 333914"/>
              <a:gd name="connsiteY9" fmla="*/ 11038 h 430503"/>
              <a:gd name="connsiteX10" fmla="*/ 97475 w 333914"/>
              <a:gd name="connsiteY10" fmla="*/ 13798 h 430503"/>
              <a:gd name="connsiteX11" fmla="*/ 79911 w 333914"/>
              <a:gd name="connsiteY11" fmla="*/ 33115 h 430503"/>
              <a:gd name="connsiteX12" fmla="*/ 63698 w 333914"/>
              <a:gd name="connsiteY12" fmla="*/ 44154 h 430503"/>
              <a:gd name="connsiteX13" fmla="*/ 60996 w 333914"/>
              <a:gd name="connsiteY13" fmla="*/ 49673 h 430503"/>
              <a:gd name="connsiteX14" fmla="*/ 59645 w 333914"/>
              <a:gd name="connsiteY14" fmla="*/ 57952 h 430503"/>
              <a:gd name="connsiteX15" fmla="*/ 56943 w 333914"/>
              <a:gd name="connsiteY15" fmla="*/ 66231 h 430503"/>
              <a:gd name="connsiteX16" fmla="*/ 55592 w 333914"/>
              <a:gd name="connsiteY16" fmla="*/ 74509 h 430503"/>
              <a:gd name="connsiteX17" fmla="*/ 48836 w 333914"/>
              <a:gd name="connsiteY17" fmla="*/ 91067 h 430503"/>
              <a:gd name="connsiteX18" fmla="*/ 31272 w 333914"/>
              <a:gd name="connsiteY18" fmla="*/ 118664 h 430503"/>
              <a:gd name="connsiteX19" fmla="*/ 25868 w 333914"/>
              <a:gd name="connsiteY19" fmla="*/ 126943 h 430503"/>
              <a:gd name="connsiteX20" fmla="*/ 19113 w 333914"/>
              <a:gd name="connsiteY20" fmla="*/ 143501 h 430503"/>
              <a:gd name="connsiteX21" fmla="*/ 9655 w 333914"/>
              <a:gd name="connsiteY21" fmla="*/ 154539 h 430503"/>
              <a:gd name="connsiteX22" fmla="*/ 1549 w 333914"/>
              <a:gd name="connsiteY22" fmla="*/ 173856 h 430503"/>
              <a:gd name="connsiteX23" fmla="*/ 1549 w 333914"/>
              <a:gd name="connsiteY23" fmla="*/ 198693 h 430503"/>
              <a:gd name="connsiteX24" fmla="*/ 4251 w 333914"/>
              <a:gd name="connsiteY24" fmla="*/ 209732 h 430503"/>
              <a:gd name="connsiteX25" fmla="*/ 16410 w 333914"/>
              <a:gd name="connsiteY25" fmla="*/ 218011 h 430503"/>
              <a:gd name="connsiteX26" fmla="*/ 28570 w 333914"/>
              <a:gd name="connsiteY26" fmla="*/ 231809 h 430503"/>
              <a:gd name="connsiteX27" fmla="*/ 35326 w 333914"/>
              <a:gd name="connsiteY27" fmla="*/ 253886 h 430503"/>
              <a:gd name="connsiteX28" fmla="*/ 46134 w 333914"/>
              <a:gd name="connsiteY28" fmla="*/ 278723 h 430503"/>
              <a:gd name="connsiteX29" fmla="*/ 55592 w 333914"/>
              <a:gd name="connsiteY29" fmla="*/ 287002 h 430503"/>
              <a:gd name="connsiteX30" fmla="*/ 109635 w 333914"/>
              <a:gd name="connsiteY30" fmla="*/ 264924 h 430503"/>
              <a:gd name="connsiteX31" fmla="*/ 113688 w 333914"/>
              <a:gd name="connsiteY31" fmla="*/ 259405 h 430503"/>
              <a:gd name="connsiteX32" fmla="*/ 116390 w 333914"/>
              <a:gd name="connsiteY32" fmla="*/ 248367 h 430503"/>
              <a:gd name="connsiteX33" fmla="*/ 123146 w 333914"/>
              <a:gd name="connsiteY33" fmla="*/ 223530 h 430503"/>
              <a:gd name="connsiteX34" fmla="*/ 125848 w 333914"/>
              <a:gd name="connsiteY34" fmla="*/ 206972 h 430503"/>
              <a:gd name="connsiteX35" fmla="*/ 138007 w 333914"/>
              <a:gd name="connsiteY35" fmla="*/ 184895 h 430503"/>
              <a:gd name="connsiteX36" fmla="*/ 147465 w 333914"/>
              <a:gd name="connsiteY36" fmla="*/ 173856 h 430503"/>
              <a:gd name="connsiteX37" fmla="*/ 158274 w 333914"/>
              <a:gd name="connsiteY37" fmla="*/ 171097 h 430503"/>
              <a:gd name="connsiteX38" fmla="*/ 192050 w 333914"/>
              <a:gd name="connsiteY38" fmla="*/ 176616 h 430503"/>
              <a:gd name="connsiteX39" fmla="*/ 212317 w 333914"/>
              <a:gd name="connsiteY39" fmla="*/ 184895 h 430503"/>
              <a:gd name="connsiteX40" fmla="*/ 219072 w 333914"/>
              <a:gd name="connsiteY40" fmla="*/ 190414 h 430503"/>
              <a:gd name="connsiteX41" fmla="*/ 235285 w 333914"/>
              <a:gd name="connsiteY41" fmla="*/ 193174 h 430503"/>
              <a:gd name="connsiteX42" fmla="*/ 260955 w 333914"/>
              <a:gd name="connsiteY42" fmla="*/ 206972 h 430503"/>
              <a:gd name="connsiteX43" fmla="*/ 270413 w 333914"/>
              <a:gd name="connsiteY43" fmla="*/ 218011 h 430503"/>
              <a:gd name="connsiteX44" fmla="*/ 281222 w 333914"/>
              <a:gd name="connsiteY44" fmla="*/ 240088 h 430503"/>
              <a:gd name="connsiteX45" fmla="*/ 287977 w 333914"/>
              <a:gd name="connsiteY45" fmla="*/ 245607 h 430503"/>
              <a:gd name="connsiteX46" fmla="*/ 305541 w 333914"/>
              <a:gd name="connsiteY46" fmla="*/ 256646 h 430503"/>
              <a:gd name="connsiteX47" fmla="*/ 316350 w 333914"/>
              <a:gd name="connsiteY47" fmla="*/ 270444 h 430503"/>
              <a:gd name="connsiteX48" fmla="*/ 325807 w 333914"/>
              <a:gd name="connsiteY48" fmla="*/ 292521 h 430503"/>
              <a:gd name="connsiteX49" fmla="*/ 332563 w 333914"/>
              <a:gd name="connsiteY49" fmla="*/ 322877 h 430503"/>
              <a:gd name="connsiteX50" fmla="*/ 333913 w 333914"/>
              <a:gd name="connsiteY50" fmla="*/ 336675 h 430503"/>
              <a:gd name="connsiteX51" fmla="*/ 329860 w 333914"/>
              <a:gd name="connsiteY51" fmla="*/ 375310 h 430503"/>
              <a:gd name="connsiteX52" fmla="*/ 319052 w 333914"/>
              <a:gd name="connsiteY52" fmla="*/ 389108 h 430503"/>
              <a:gd name="connsiteX53" fmla="*/ 305541 w 333914"/>
              <a:gd name="connsiteY53" fmla="*/ 394627 h 430503"/>
              <a:gd name="connsiteX54" fmla="*/ 270413 w 333914"/>
              <a:gd name="connsiteY54" fmla="*/ 386348 h 430503"/>
              <a:gd name="connsiteX55" fmla="*/ 265009 w 333914"/>
              <a:gd name="connsiteY55" fmla="*/ 375310 h 430503"/>
              <a:gd name="connsiteX56" fmla="*/ 254200 w 333914"/>
              <a:gd name="connsiteY56" fmla="*/ 361512 h 430503"/>
              <a:gd name="connsiteX57" fmla="*/ 252849 w 333914"/>
              <a:gd name="connsiteY57" fmla="*/ 353233 h 430503"/>
              <a:gd name="connsiteX58" fmla="*/ 248796 w 333914"/>
              <a:gd name="connsiteY58" fmla="*/ 350473 h 430503"/>
              <a:gd name="connsiteX59" fmla="*/ 235285 w 333914"/>
              <a:gd name="connsiteY59" fmla="*/ 342194 h 430503"/>
              <a:gd name="connsiteX60" fmla="*/ 225827 w 333914"/>
              <a:gd name="connsiteY60" fmla="*/ 336675 h 430503"/>
              <a:gd name="connsiteX61" fmla="*/ 186646 w 333914"/>
              <a:gd name="connsiteY61" fmla="*/ 331156 h 430503"/>
              <a:gd name="connsiteX62" fmla="*/ 104230 w 333914"/>
              <a:gd name="connsiteY62" fmla="*/ 336675 h 430503"/>
              <a:gd name="connsiteX63" fmla="*/ 97475 w 333914"/>
              <a:gd name="connsiteY63" fmla="*/ 342194 h 430503"/>
              <a:gd name="connsiteX64" fmla="*/ 90720 w 333914"/>
              <a:gd name="connsiteY64" fmla="*/ 344954 h 430503"/>
              <a:gd name="connsiteX65" fmla="*/ 81262 w 333914"/>
              <a:gd name="connsiteY65" fmla="*/ 358752 h 430503"/>
              <a:gd name="connsiteX66" fmla="*/ 73156 w 333914"/>
              <a:gd name="connsiteY66" fmla="*/ 367031 h 430503"/>
              <a:gd name="connsiteX67" fmla="*/ 60996 w 333914"/>
              <a:gd name="connsiteY67" fmla="*/ 383589 h 430503"/>
              <a:gd name="connsiteX68" fmla="*/ 54241 w 333914"/>
              <a:gd name="connsiteY68" fmla="*/ 391868 h 430503"/>
              <a:gd name="connsiteX69" fmla="*/ 42081 w 333914"/>
              <a:gd name="connsiteY69" fmla="*/ 405666 h 430503"/>
              <a:gd name="connsiteX70" fmla="*/ 38028 w 333914"/>
              <a:gd name="connsiteY70" fmla="*/ 413945 h 430503"/>
              <a:gd name="connsiteX71" fmla="*/ 36677 w 333914"/>
              <a:gd name="connsiteY71" fmla="*/ 424983 h 430503"/>
              <a:gd name="connsiteX72" fmla="*/ 31272 w 333914"/>
              <a:gd name="connsiteY72" fmla="*/ 430503 h 430503"/>
              <a:gd name="connsiteX73" fmla="*/ 23166 w 333914"/>
              <a:gd name="connsiteY73" fmla="*/ 427743 h 430503"/>
              <a:gd name="connsiteX74" fmla="*/ 17762 w 333914"/>
              <a:gd name="connsiteY74" fmla="*/ 402906 h 430503"/>
              <a:gd name="connsiteX75" fmla="*/ 19113 w 333914"/>
              <a:gd name="connsiteY75" fmla="*/ 380829 h 430503"/>
              <a:gd name="connsiteX76" fmla="*/ 24517 w 333914"/>
              <a:gd name="connsiteY76" fmla="*/ 375310 h 430503"/>
              <a:gd name="connsiteX77" fmla="*/ 25868 w 333914"/>
              <a:gd name="connsiteY77" fmla="*/ 364271 h 430503"/>
              <a:gd name="connsiteX78" fmla="*/ 24517 w 333914"/>
              <a:gd name="connsiteY78" fmla="*/ 344954 h 430503"/>
              <a:gd name="connsiteX79" fmla="*/ 20464 w 333914"/>
              <a:gd name="connsiteY79" fmla="*/ 342194 h 430503"/>
              <a:gd name="connsiteX80" fmla="*/ 9655 w 333914"/>
              <a:gd name="connsiteY80" fmla="*/ 342194 h 43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3914" h="430503" extrusionOk="0">
                <a:moveTo>
                  <a:pt x="310945" y="129702"/>
                </a:moveTo>
                <a:cubicBezTo>
                  <a:pt x="296732" y="114117"/>
                  <a:pt x="294990" y="108804"/>
                  <a:pt x="282573" y="96587"/>
                </a:cubicBezTo>
                <a:cubicBezTo>
                  <a:pt x="279679" y="92958"/>
                  <a:pt x="276327" y="88710"/>
                  <a:pt x="273115" y="85548"/>
                </a:cubicBezTo>
                <a:cubicBezTo>
                  <a:pt x="244754" y="56959"/>
                  <a:pt x="273346" y="88388"/>
                  <a:pt x="255551" y="68990"/>
                </a:cubicBezTo>
                <a:cubicBezTo>
                  <a:pt x="253713" y="67494"/>
                  <a:pt x="251971" y="64850"/>
                  <a:pt x="250147" y="63471"/>
                </a:cubicBezTo>
                <a:cubicBezTo>
                  <a:pt x="245616" y="58128"/>
                  <a:pt x="238904" y="55525"/>
                  <a:pt x="235285" y="52432"/>
                </a:cubicBezTo>
                <a:cubicBezTo>
                  <a:pt x="216859" y="37021"/>
                  <a:pt x="203666" y="26355"/>
                  <a:pt x="185295" y="13798"/>
                </a:cubicBezTo>
                <a:cubicBezTo>
                  <a:pt x="175769" y="7811"/>
                  <a:pt x="162252" y="4636"/>
                  <a:pt x="151518" y="0"/>
                </a:cubicBezTo>
                <a:cubicBezTo>
                  <a:pt x="137300" y="621"/>
                  <a:pt x="123905" y="2345"/>
                  <a:pt x="109635" y="2759"/>
                </a:cubicBezTo>
                <a:cubicBezTo>
                  <a:pt x="105552" y="3360"/>
                  <a:pt x="104427" y="8154"/>
                  <a:pt x="101528" y="11038"/>
                </a:cubicBezTo>
                <a:cubicBezTo>
                  <a:pt x="100244" y="12272"/>
                  <a:pt x="99100" y="12608"/>
                  <a:pt x="97475" y="13798"/>
                </a:cubicBezTo>
                <a:cubicBezTo>
                  <a:pt x="88155" y="31888"/>
                  <a:pt x="91743" y="23903"/>
                  <a:pt x="79911" y="33115"/>
                </a:cubicBezTo>
                <a:cubicBezTo>
                  <a:pt x="74479" y="36618"/>
                  <a:pt x="63698" y="44154"/>
                  <a:pt x="63698" y="44154"/>
                </a:cubicBezTo>
                <a:cubicBezTo>
                  <a:pt x="62722" y="45803"/>
                  <a:pt x="61406" y="47211"/>
                  <a:pt x="60996" y="49673"/>
                </a:cubicBezTo>
                <a:cubicBezTo>
                  <a:pt x="60063" y="51868"/>
                  <a:pt x="60216" y="55599"/>
                  <a:pt x="59645" y="57952"/>
                </a:cubicBezTo>
                <a:cubicBezTo>
                  <a:pt x="58740" y="60380"/>
                  <a:pt x="58426" y="63353"/>
                  <a:pt x="56943" y="66231"/>
                </a:cubicBezTo>
                <a:cubicBezTo>
                  <a:pt x="56573" y="69003"/>
                  <a:pt x="55585" y="71935"/>
                  <a:pt x="55592" y="74509"/>
                </a:cubicBezTo>
                <a:cubicBezTo>
                  <a:pt x="54704" y="79629"/>
                  <a:pt x="50340" y="87151"/>
                  <a:pt x="48836" y="91067"/>
                </a:cubicBezTo>
                <a:cubicBezTo>
                  <a:pt x="29455" y="126959"/>
                  <a:pt x="42141" y="105828"/>
                  <a:pt x="31272" y="118664"/>
                </a:cubicBezTo>
                <a:cubicBezTo>
                  <a:pt x="29797" y="121217"/>
                  <a:pt x="27429" y="122844"/>
                  <a:pt x="25868" y="126943"/>
                </a:cubicBezTo>
                <a:cubicBezTo>
                  <a:pt x="24678" y="132293"/>
                  <a:pt x="21476" y="139324"/>
                  <a:pt x="19113" y="143501"/>
                </a:cubicBezTo>
                <a:cubicBezTo>
                  <a:pt x="16409" y="147983"/>
                  <a:pt x="13060" y="150683"/>
                  <a:pt x="9655" y="154539"/>
                </a:cubicBezTo>
                <a:cubicBezTo>
                  <a:pt x="5610" y="161452"/>
                  <a:pt x="5501" y="166223"/>
                  <a:pt x="1549" y="173856"/>
                </a:cubicBezTo>
                <a:cubicBezTo>
                  <a:pt x="-242" y="185582"/>
                  <a:pt x="-240" y="183220"/>
                  <a:pt x="1549" y="198693"/>
                </a:cubicBezTo>
                <a:cubicBezTo>
                  <a:pt x="2214" y="202615"/>
                  <a:pt x="2823" y="207747"/>
                  <a:pt x="4251" y="209732"/>
                </a:cubicBezTo>
                <a:cubicBezTo>
                  <a:pt x="6555" y="213972"/>
                  <a:pt x="11594" y="215390"/>
                  <a:pt x="16410" y="218011"/>
                </a:cubicBezTo>
                <a:cubicBezTo>
                  <a:pt x="19998" y="223249"/>
                  <a:pt x="25035" y="226590"/>
                  <a:pt x="28570" y="231809"/>
                </a:cubicBezTo>
                <a:cubicBezTo>
                  <a:pt x="31370" y="246981"/>
                  <a:pt x="30716" y="234692"/>
                  <a:pt x="35326" y="253886"/>
                </a:cubicBezTo>
                <a:cubicBezTo>
                  <a:pt x="39445" y="265905"/>
                  <a:pt x="38494" y="267209"/>
                  <a:pt x="46134" y="278723"/>
                </a:cubicBezTo>
                <a:cubicBezTo>
                  <a:pt x="48297" y="282689"/>
                  <a:pt x="53150" y="284445"/>
                  <a:pt x="55592" y="287002"/>
                </a:cubicBezTo>
                <a:cubicBezTo>
                  <a:pt x="76807" y="278796"/>
                  <a:pt x="91265" y="276722"/>
                  <a:pt x="109635" y="264924"/>
                </a:cubicBezTo>
                <a:cubicBezTo>
                  <a:pt x="111277" y="264335"/>
                  <a:pt x="113334" y="262089"/>
                  <a:pt x="113688" y="259405"/>
                </a:cubicBezTo>
                <a:cubicBezTo>
                  <a:pt x="114783" y="256370"/>
                  <a:pt x="114988" y="251328"/>
                  <a:pt x="116390" y="248367"/>
                </a:cubicBezTo>
                <a:cubicBezTo>
                  <a:pt x="117930" y="239474"/>
                  <a:pt x="121820" y="233533"/>
                  <a:pt x="123146" y="223530"/>
                </a:cubicBezTo>
                <a:cubicBezTo>
                  <a:pt x="124063" y="218885"/>
                  <a:pt x="124691" y="212478"/>
                  <a:pt x="125848" y="206972"/>
                </a:cubicBezTo>
                <a:cubicBezTo>
                  <a:pt x="129014" y="195450"/>
                  <a:pt x="133443" y="192595"/>
                  <a:pt x="138007" y="184895"/>
                </a:cubicBezTo>
                <a:cubicBezTo>
                  <a:pt x="141184" y="181303"/>
                  <a:pt x="144842" y="176548"/>
                  <a:pt x="147465" y="173856"/>
                </a:cubicBezTo>
                <a:cubicBezTo>
                  <a:pt x="150267" y="171630"/>
                  <a:pt x="154546" y="172473"/>
                  <a:pt x="158274" y="171097"/>
                </a:cubicBezTo>
                <a:cubicBezTo>
                  <a:pt x="170693" y="170983"/>
                  <a:pt x="179440" y="175715"/>
                  <a:pt x="192050" y="176616"/>
                </a:cubicBezTo>
                <a:cubicBezTo>
                  <a:pt x="198931" y="180345"/>
                  <a:pt x="206369" y="180821"/>
                  <a:pt x="212317" y="184895"/>
                </a:cubicBezTo>
                <a:cubicBezTo>
                  <a:pt x="214587" y="186352"/>
                  <a:pt x="217055" y="189680"/>
                  <a:pt x="219072" y="190414"/>
                </a:cubicBezTo>
                <a:cubicBezTo>
                  <a:pt x="224163" y="191845"/>
                  <a:pt x="231355" y="191973"/>
                  <a:pt x="235285" y="193174"/>
                </a:cubicBezTo>
                <a:cubicBezTo>
                  <a:pt x="244113" y="196820"/>
                  <a:pt x="252976" y="197477"/>
                  <a:pt x="260955" y="206972"/>
                </a:cubicBezTo>
                <a:cubicBezTo>
                  <a:pt x="264140" y="210368"/>
                  <a:pt x="267642" y="213514"/>
                  <a:pt x="270413" y="218011"/>
                </a:cubicBezTo>
                <a:cubicBezTo>
                  <a:pt x="274130" y="225582"/>
                  <a:pt x="275978" y="236358"/>
                  <a:pt x="281222" y="240088"/>
                </a:cubicBezTo>
                <a:cubicBezTo>
                  <a:pt x="283311" y="242417"/>
                  <a:pt x="285762" y="244026"/>
                  <a:pt x="287977" y="245607"/>
                </a:cubicBezTo>
                <a:cubicBezTo>
                  <a:pt x="295112" y="250965"/>
                  <a:pt x="299107" y="251846"/>
                  <a:pt x="305541" y="256646"/>
                </a:cubicBezTo>
                <a:cubicBezTo>
                  <a:pt x="309175" y="260344"/>
                  <a:pt x="313686" y="262655"/>
                  <a:pt x="316350" y="270444"/>
                </a:cubicBezTo>
                <a:cubicBezTo>
                  <a:pt x="321718" y="285885"/>
                  <a:pt x="319945" y="275802"/>
                  <a:pt x="325807" y="292521"/>
                </a:cubicBezTo>
                <a:cubicBezTo>
                  <a:pt x="328782" y="299581"/>
                  <a:pt x="331253" y="312661"/>
                  <a:pt x="332563" y="322877"/>
                </a:cubicBezTo>
                <a:cubicBezTo>
                  <a:pt x="333003" y="328290"/>
                  <a:pt x="334503" y="331338"/>
                  <a:pt x="333913" y="336675"/>
                </a:cubicBezTo>
                <a:cubicBezTo>
                  <a:pt x="336074" y="350094"/>
                  <a:pt x="334667" y="366329"/>
                  <a:pt x="329860" y="375310"/>
                </a:cubicBezTo>
                <a:cubicBezTo>
                  <a:pt x="328398" y="382852"/>
                  <a:pt x="324053" y="385210"/>
                  <a:pt x="319052" y="389108"/>
                </a:cubicBezTo>
                <a:cubicBezTo>
                  <a:pt x="315176" y="392773"/>
                  <a:pt x="307483" y="394088"/>
                  <a:pt x="305541" y="394627"/>
                </a:cubicBezTo>
                <a:cubicBezTo>
                  <a:pt x="293321" y="391760"/>
                  <a:pt x="285165" y="392473"/>
                  <a:pt x="270413" y="386348"/>
                </a:cubicBezTo>
                <a:cubicBezTo>
                  <a:pt x="266886" y="385299"/>
                  <a:pt x="266390" y="377874"/>
                  <a:pt x="265009" y="375310"/>
                </a:cubicBezTo>
                <a:cubicBezTo>
                  <a:pt x="260285" y="366948"/>
                  <a:pt x="259466" y="367059"/>
                  <a:pt x="254200" y="361512"/>
                </a:cubicBezTo>
                <a:cubicBezTo>
                  <a:pt x="253611" y="358785"/>
                  <a:pt x="253671" y="355463"/>
                  <a:pt x="252849" y="353233"/>
                </a:cubicBezTo>
                <a:cubicBezTo>
                  <a:pt x="252093" y="350963"/>
                  <a:pt x="250263" y="351561"/>
                  <a:pt x="248796" y="350473"/>
                </a:cubicBezTo>
                <a:cubicBezTo>
                  <a:pt x="236809" y="341458"/>
                  <a:pt x="249482" y="345971"/>
                  <a:pt x="235285" y="342194"/>
                </a:cubicBezTo>
                <a:cubicBezTo>
                  <a:pt x="232123" y="340295"/>
                  <a:pt x="229092" y="337802"/>
                  <a:pt x="225827" y="336675"/>
                </a:cubicBezTo>
                <a:cubicBezTo>
                  <a:pt x="215112" y="332419"/>
                  <a:pt x="191549" y="331516"/>
                  <a:pt x="186646" y="331156"/>
                </a:cubicBezTo>
                <a:cubicBezTo>
                  <a:pt x="164036" y="333391"/>
                  <a:pt x="124468" y="335592"/>
                  <a:pt x="104230" y="336675"/>
                </a:cubicBezTo>
                <a:cubicBezTo>
                  <a:pt x="102252" y="336314"/>
                  <a:pt x="99279" y="341013"/>
                  <a:pt x="97475" y="342194"/>
                </a:cubicBezTo>
                <a:cubicBezTo>
                  <a:pt x="94927" y="343618"/>
                  <a:pt x="92365" y="344017"/>
                  <a:pt x="90720" y="344954"/>
                </a:cubicBezTo>
                <a:cubicBezTo>
                  <a:pt x="87247" y="349403"/>
                  <a:pt x="84328" y="354605"/>
                  <a:pt x="81262" y="358752"/>
                </a:cubicBezTo>
                <a:cubicBezTo>
                  <a:pt x="78486" y="362909"/>
                  <a:pt x="75734" y="363846"/>
                  <a:pt x="73156" y="367031"/>
                </a:cubicBezTo>
                <a:cubicBezTo>
                  <a:pt x="58856" y="385632"/>
                  <a:pt x="70973" y="377538"/>
                  <a:pt x="60996" y="383589"/>
                </a:cubicBezTo>
                <a:cubicBezTo>
                  <a:pt x="52581" y="398293"/>
                  <a:pt x="63802" y="382392"/>
                  <a:pt x="54241" y="391868"/>
                </a:cubicBezTo>
                <a:cubicBezTo>
                  <a:pt x="38439" y="413425"/>
                  <a:pt x="56099" y="385933"/>
                  <a:pt x="42081" y="405666"/>
                </a:cubicBezTo>
                <a:cubicBezTo>
                  <a:pt x="41055" y="408546"/>
                  <a:pt x="39357" y="410695"/>
                  <a:pt x="38028" y="413945"/>
                </a:cubicBezTo>
                <a:cubicBezTo>
                  <a:pt x="36923" y="417127"/>
                  <a:pt x="37890" y="421907"/>
                  <a:pt x="36677" y="424983"/>
                </a:cubicBezTo>
                <a:cubicBezTo>
                  <a:pt x="34695" y="428309"/>
                  <a:pt x="33295" y="429138"/>
                  <a:pt x="31272" y="430503"/>
                </a:cubicBezTo>
                <a:cubicBezTo>
                  <a:pt x="28479" y="429889"/>
                  <a:pt x="25479" y="430467"/>
                  <a:pt x="23166" y="427743"/>
                </a:cubicBezTo>
                <a:cubicBezTo>
                  <a:pt x="18875" y="422987"/>
                  <a:pt x="17283" y="412388"/>
                  <a:pt x="17762" y="402906"/>
                </a:cubicBezTo>
                <a:cubicBezTo>
                  <a:pt x="18653" y="397039"/>
                  <a:pt x="19060" y="387405"/>
                  <a:pt x="19113" y="380829"/>
                </a:cubicBezTo>
                <a:cubicBezTo>
                  <a:pt x="19583" y="377643"/>
                  <a:pt x="23749" y="377852"/>
                  <a:pt x="24517" y="375310"/>
                </a:cubicBezTo>
                <a:cubicBezTo>
                  <a:pt x="25698" y="372901"/>
                  <a:pt x="24906" y="367632"/>
                  <a:pt x="25868" y="364271"/>
                </a:cubicBezTo>
                <a:cubicBezTo>
                  <a:pt x="25834" y="356287"/>
                  <a:pt x="25452" y="350243"/>
                  <a:pt x="24517" y="344954"/>
                </a:cubicBezTo>
                <a:cubicBezTo>
                  <a:pt x="23826" y="342007"/>
                  <a:pt x="21645" y="342500"/>
                  <a:pt x="20464" y="342194"/>
                </a:cubicBezTo>
                <a:cubicBezTo>
                  <a:pt x="17612" y="341048"/>
                  <a:pt x="13760" y="342058"/>
                  <a:pt x="9655" y="34219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6E686F02-218F-40CA-95DA-5D8EA0B8AD7C}"/>
              </a:ext>
            </a:extLst>
          </p:cNvPr>
          <p:cNvSpPr/>
          <p:nvPr/>
        </p:nvSpPr>
        <p:spPr>
          <a:xfrm rot="1724788">
            <a:off x="8472575" y="3034151"/>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row: Right 185">
            <a:extLst>
              <a:ext uri="{FF2B5EF4-FFF2-40B4-BE49-F238E27FC236}">
                <a16:creationId xmlns:a16="http://schemas.microsoft.com/office/drawing/2014/main" id="{ED1E898D-2908-4727-AE0D-CFFC729B70B3}"/>
              </a:ext>
            </a:extLst>
          </p:cNvPr>
          <p:cNvSpPr/>
          <p:nvPr/>
        </p:nvSpPr>
        <p:spPr>
          <a:xfrm rot="2239991">
            <a:off x="8110244" y="2418089"/>
            <a:ext cx="265897" cy="2115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Connector 193">
            <a:extLst>
              <a:ext uri="{FF2B5EF4-FFF2-40B4-BE49-F238E27FC236}">
                <a16:creationId xmlns:a16="http://schemas.microsoft.com/office/drawing/2014/main" id="{FC76A1E5-C71C-4354-AC5B-FD7654D6E17E}"/>
              </a:ext>
            </a:extLst>
          </p:cNvPr>
          <p:cNvSpPr/>
          <p:nvPr/>
        </p:nvSpPr>
        <p:spPr>
          <a:xfrm rot="1724788">
            <a:off x="8544387" y="3017705"/>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lowchart: Connector 200">
            <a:extLst>
              <a:ext uri="{FF2B5EF4-FFF2-40B4-BE49-F238E27FC236}">
                <a16:creationId xmlns:a16="http://schemas.microsoft.com/office/drawing/2014/main" id="{B9CD576E-FE4F-4959-A2CB-C4A76A466B66}"/>
              </a:ext>
            </a:extLst>
          </p:cNvPr>
          <p:cNvSpPr/>
          <p:nvPr/>
        </p:nvSpPr>
        <p:spPr>
          <a:xfrm rot="1724788">
            <a:off x="8518933" y="3285806"/>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4" name="Group 1023">
            <a:extLst>
              <a:ext uri="{FF2B5EF4-FFF2-40B4-BE49-F238E27FC236}">
                <a16:creationId xmlns:a16="http://schemas.microsoft.com/office/drawing/2014/main" id="{B29D334E-3B74-44E2-BDCF-44B851388CE9}"/>
              </a:ext>
            </a:extLst>
          </p:cNvPr>
          <p:cNvGrpSpPr/>
          <p:nvPr/>
        </p:nvGrpSpPr>
        <p:grpSpPr>
          <a:xfrm rot="20274858">
            <a:off x="10254422" y="2857906"/>
            <a:ext cx="713049" cy="674237"/>
            <a:chOff x="7636211" y="6060690"/>
            <a:chExt cx="713049" cy="674237"/>
          </a:xfrm>
        </p:grpSpPr>
        <p:grpSp>
          <p:nvGrpSpPr>
            <p:cNvPr id="159" name="Group 158">
              <a:extLst>
                <a:ext uri="{FF2B5EF4-FFF2-40B4-BE49-F238E27FC236}">
                  <a16:creationId xmlns:a16="http://schemas.microsoft.com/office/drawing/2014/main" id="{DAF762DA-C75A-49D9-AE14-8DAA43B3FD61}"/>
                </a:ext>
              </a:extLst>
            </p:cNvPr>
            <p:cNvGrpSpPr/>
            <p:nvPr/>
          </p:nvGrpSpPr>
          <p:grpSpPr>
            <a:xfrm>
              <a:off x="7636211" y="6060690"/>
              <a:ext cx="713049" cy="674237"/>
              <a:chOff x="7637525" y="6051652"/>
              <a:chExt cx="713049" cy="674237"/>
            </a:xfrm>
          </p:grpSpPr>
          <p:sp>
            <p:nvSpPr>
              <p:cNvPr id="208" name="Oval 207">
                <a:extLst>
                  <a:ext uri="{FF2B5EF4-FFF2-40B4-BE49-F238E27FC236}">
                    <a16:creationId xmlns:a16="http://schemas.microsoft.com/office/drawing/2014/main" id="{2A560816-F763-437A-9A4E-3EA910DB2BE2}"/>
                  </a:ext>
                </a:extLst>
              </p:cNvPr>
              <p:cNvSpPr/>
              <p:nvPr/>
            </p:nvSpPr>
            <p:spPr>
              <a:xfrm rot="20012987">
                <a:off x="7637525" y="6051652"/>
                <a:ext cx="713049" cy="674237"/>
              </a:xfrm>
              <a:prstGeom prst="ellipse">
                <a:avLst/>
              </a:prstGeom>
              <a:solidFill>
                <a:schemeClr val="bg1"/>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Shape 208">
                <a:extLst>
                  <a:ext uri="{FF2B5EF4-FFF2-40B4-BE49-F238E27FC236}">
                    <a16:creationId xmlns:a16="http://schemas.microsoft.com/office/drawing/2014/main" id="{06AA0DF9-F816-411B-8320-3D2AA86D89E4}"/>
                  </a:ext>
                </a:extLst>
              </p:cNvPr>
              <p:cNvSpPr/>
              <p:nvPr/>
            </p:nvSpPr>
            <p:spPr>
              <a:xfrm rot="1724788">
                <a:off x="7819676" y="6126417"/>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Flowchart: Connector 209">
              <a:extLst>
                <a:ext uri="{FF2B5EF4-FFF2-40B4-BE49-F238E27FC236}">
                  <a16:creationId xmlns:a16="http://schemas.microsoft.com/office/drawing/2014/main" id="{2D9CBEB3-9CDD-409E-9940-68E7C3E85E41}"/>
                </a:ext>
              </a:extLst>
            </p:cNvPr>
            <p:cNvSpPr/>
            <p:nvPr/>
          </p:nvSpPr>
          <p:spPr>
            <a:xfrm rot="1724788">
              <a:off x="7969241" y="6187493"/>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lowchart: Connector 210">
              <a:extLst>
                <a:ext uri="{FF2B5EF4-FFF2-40B4-BE49-F238E27FC236}">
                  <a16:creationId xmlns:a16="http://schemas.microsoft.com/office/drawing/2014/main" id="{C3AF5569-4174-4E88-8E1B-C500622C2044}"/>
                </a:ext>
              </a:extLst>
            </p:cNvPr>
            <p:cNvSpPr/>
            <p:nvPr/>
          </p:nvSpPr>
          <p:spPr>
            <a:xfrm rot="1724788">
              <a:off x="7781991" y="6413678"/>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5" name="Arc 214">
            <a:extLst>
              <a:ext uri="{FF2B5EF4-FFF2-40B4-BE49-F238E27FC236}">
                <a16:creationId xmlns:a16="http://schemas.microsoft.com/office/drawing/2014/main" id="{9FD02352-BA64-4308-AE41-A8AE315433C7}"/>
              </a:ext>
            </a:extLst>
          </p:cNvPr>
          <p:cNvSpPr/>
          <p:nvPr/>
        </p:nvSpPr>
        <p:spPr>
          <a:xfrm rot="2966016">
            <a:off x="3703935" y="1668472"/>
            <a:ext cx="3485330" cy="3240724"/>
          </a:xfrm>
          <a:prstGeom prst="arc">
            <a:avLst>
              <a:gd name="adj1" fmla="val 15369679"/>
              <a:gd name="adj2" fmla="val 318780"/>
            </a:avLst>
          </a:prstGeom>
          <a:noFill/>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9730C6AA-DE36-46C1-B186-F377706C70E0}"/>
              </a:ext>
            </a:extLst>
          </p:cNvPr>
          <p:cNvSpPr/>
          <p:nvPr/>
        </p:nvSpPr>
        <p:spPr>
          <a:xfrm>
            <a:off x="6350047" y="1382898"/>
            <a:ext cx="1814241" cy="408560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74CB51A-6150-49E8-92A8-5985DB44AD7E}"/>
              </a:ext>
            </a:extLst>
          </p:cNvPr>
          <p:cNvSpPr/>
          <p:nvPr/>
        </p:nvSpPr>
        <p:spPr>
          <a:xfrm rot="19936100">
            <a:off x="10417226" y="2786036"/>
            <a:ext cx="233399" cy="20945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CF900C94-DB9E-4C01-81FF-F71555CB8168}"/>
              </a:ext>
            </a:extLst>
          </p:cNvPr>
          <p:cNvSpPr/>
          <p:nvPr/>
        </p:nvSpPr>
        <p:spPr>
          <a:xfrm rot="19936100">
            <a:off x="10131618" y="3161135"/>
            <a:ext cx="267689" cy="21893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32FD32D-ECED-46DF-B92D-1B4B118757F3}"/>
              </a:ext>
            </a:extLst>
          </p:cNvPr>
          <p:cNvSpPr/>
          <p:nvPr/>
        </p:nvSpPr>
        <p:spPr>
          <a:xfrm rot="20101280">
            <a:off x="10818955" y="3036930"/>
            <a:ext cx="222430" cy="23073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7DAAA5F-0E3F-46C6-BBC3-34F05D0BFEFC}"/>
              </a:ext>
            </a:extLst>
          </p:cNvPr>
          <p:cNvSpPr/>
          <p:nvPr/>
        </p:nvSpPr>
        <p:spPr>
          <a:xfrm rot="19936100">
            <a:off x="10457869" y="3406450"/>
            <a:ext cx="256102" cy="22865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E98A6A-55DC-48A0-A3FF-0C2B63065622}"/>
              </a:ext>
            </a:extLst>
          </p:cNvPr>
          <p:cNvSpPr/>
          <p:nvPr/>
        </p:nvSpPr>
        <p:spPr>
          <a:xfrm rot="20012987">
            <a:off x="8971664" y="3478162"/>
            <a:ext cx="619693" cy="6148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1546DC6C-8A13-47A5-9B5F-B98D2DFB782F}"/>
              </a:ext>
            </a:extLst>
          </p:cNvPr>
          <p:cNvGrpSpPr/>
          <p:nvPr/>
        </p:nvGrpSpPr>
        <p:grpSpPr>
          <a:xfrm rot="20274858">
            <a:off x="11435568" y="2841896"/>
            <a:ext cx="713049" cy="674237"/>
            <a:chOff x="7636211" y="6060690"/>
            <a:chExt cx="713049" cy="674237"/>
          </a:xfrm>
        </p:grpSpPr>
        <p:grpSp>
          <p:nvGrpSpPr>
            <p:cNvPr id="129" name="Group 128">
              <a:extLst>
                <a:ext uri="{FF2B5EF4-FFF2-40B4-BE49-F238E27FC236}">
                  <a16:creationId xmlns:a16="http://schemas.microsoft.com/office/drawing/2014/main" id="{D56F4503-B908-4691-9CA4-C932B14421E1}"/>
                </a:ext>
              </a:extLst>
            </p:cNvPr>
            <p:cNvGrpSpPr/>
            <p:nvPr/>
          </p:nvGrpSpPr>
          <p:grpSpPr>
            <a:xfrm>
              <a:off x="7636211" y="6060690"/>
              <a:ext cx="713049" cy="674237"/>
              <a:chOff x="7637525" y="6051652"/>
              <a:chExt cx="713049" cy="674237"/>
            </a:xfrm>
          </p:grpSpPr>
          <p:sp>
            <p:nvSpPr>
              <p:cNvPr id="132" name="Oval 131">
                <a:extLst>
                  <a:ext uri="{FF2B5EF4-FFF2-40B4-BE49-F238E27FC236}">
                    <a16:creationId xmlns:a16="http://schemas.microsoft.com/office/drawing/2014/main" id="{0F286BD9-6092-44DE-879B-A603CB78CC69}"/>
                  </a:ext>
                </a:extLst>
              </p:cNvPr>
              <p:cNvSpPr/>
              <p:nvPr/>
            </p:nvSpPr>
            <p:spPr>
              <a:xfrm rot="20012987">
                <a:off x="7637525" y="6051652"/>
                <a:ext cx="713049" cy="674237"/>
              </a:xfrm>
              <a:prstGeom prst="ellipse">
                <a:avLst/>
              </a:prstGeom>
              <a:solidFill>
                <a:schemeClr val="bg1"/>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447B230E-9F2C-4D12-968A-C80B8495905D}"/>
                  </a:ext>
                </a:extLst>
              </p:cNvPr>
              <p:cNvSpPr/>
              <p:nvPr/>
            </p:nvSpPr>
            <p:spPr>
              <a:xfrm rot="1724788">
                <a:off x="7819676" y="6126417"/>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Flowchart: Connector 129">
              <a:extLst>
                <a:ext uri="{FF2B5EF4-FFF2-40B4-BE49-F238E27FC236}">
                  <a16:creationId xmlns:a16="http://schemas.microsoft.com/office/drawing/2014/main" id="{CA955583-BCFE-4233-BB1F-8BFFDD51B31D}"/>
                </a:ext>
              </a:extLst>
            </p:cNvPr>
            <p:cNvSpPr/>
            <p:nvPr/>
          </p:nvSpPr>
          <p:spPr>
            <a:xfrm rot="1724788">
              <a:off x="7969241" y="6187493"/>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lowchart: Connector 130">
              <a:extLst>
                <a:ext uri="{FF2B5EF4-FFF2-40B4-BE49-F238E27FC236}">
                  <a16:creationId xmlns:a16="http://schemas.microsoft.com/office/drawing/2014/main" id="{A7F41DB4-344A-4487-BAFE-F1253FE2449B}"/>
                </a:ext>
              </a:extLst>
            </p:cNvPr>
            <p:cNvSpPr/>
            <p:nvPr/>
          </p:nvSpPr>
          <p:spPr>
            <a:xfrm rot="1724788">
              <a:off x="7781991" y="6413678"/>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Oval 136">
            <a:extLst>
              <a:ext uri="{FF2B5EF4-FFF2-40B4-BE49-F238E27FC236}">
                <a16:creationId xmlns:a16="http://schemas.microsoft.com/office/drawing/2014/main" id="{8F541BF8-FFCB-45AD-ACD1-E80FA75C3286}"/>
              </a:ext>
            </a:extLst>
          </p:cNvPr>
          <p:cNvSpPr/>
          <p:nvPr/>
        </p:nvSpPr>
        <p:spPr>
          <a:xfrm rot="19936100">
            <a:off x="11598372" y="2770026"/>
            <a:ext cx="233399" cy="20945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8500F7B-0626-4748-932D-0D653E88E7DE}"/>
              </a:ext>
            </a:extLst>
          </p:cNvPr>
          <p:cNvSpPr/>
          <p:nvPr/>
        </p:nvSpPr>
        <p:spPr>
          <a:xfrm rot="19936100">
            <a:off x="11312764" y="3145125"/>
            <a:ext cx="267689" cy="21893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FBF39ED-A23C-4847-9812-1EB9BD1F52F9}"/>
              </a:ext>
            </a:extLst>
          </p:cNvPr>
          <p:cNvSpPr/>
          <p:nvPr/>
        </p:nvSpPr>
        <p:spPr>
          <a:xfrm rot="20101280">
            <a:off x="11969937" y="3021927"/>
            <a:ext cx="222430" cy="23073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1ABA18B-8D0F-431C-99D7-3D324F6E5ABB}"/>
              </a:ext>
            </a:extLst>
          </p:cNvPr>
          <p:cNvSpPr/>
          <p:nvPr/>
        </p:nvSpPr>
        <p:spPr>
          <a:xfrm rot="19936100">
            <a:off x="11639015" y="3390440"/>
            <a:ext cx="256102" cy="22865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02F9C80-800B-4DEA-AD1F-0754C1198729}"/>
              </a:ext>
            </a:extLst>
          </p:cNvPr>
          <p:cNvSpPr/>
          <p:nvPr/>
        </p:nvSpPr>
        <p:spPr>
          <a:xfrm>
            <a:off x="4411866" y="1796250"/>
            <a:ext cx="306914" cy="304106"/>
          </a:xfrm>
          <a:custGeom>
            <a:avLst/>
            <a:gdLst>
              <a:gd name="connsiteX0" fmla="*/ 0 w 306914"/>
              <a:gd name="connsiteY0" fmla="*/ 152053 h 304106"/>
              <a:gd name="connsiteX1" fmla="*/ 153457 w 306914"/>
              <a:gd name="connsiteY1" fmla="*/ 0 h 304106"/>
              <a:gd name="connsiteX2" fmla="*/ 306914 w 306914"/>
              <a:gd name="connsiteY2" fmla="*/ 152053 h 304106"/>
              <a:gd name="connsiteX3" fmla="*/ 153457 w 306914"/>
              <a:gd name="connsiteY3" fmla="*/ 304106 h 304106"/>
              <a:gd name="connsiteX4" fmla="*/ 0 w 306914"/>
              <a:gd name="connsiteY4" fmla="*/ 152053 h 3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14" h="304106" fill="none" extrusionOk="0">
                <a:moveTo>
                  <a:pt x="0" y="152053"/>
                </a:moveTo>
                <a:cubicBezTo>
                  <a:pt x="2363" y="65209"/>
                  <a:pt x="66862" y="-15739"/>
                  <a:pt x="153457" y="0"/>
                </a:cubicBezTo>
                <a:cubicBezTo>
                  <a:pt x="233531" y="-7791"/>
                  <a:pt x="284370" y="79137"/>
                  <a:pt x="306914" y="152053"/>
                </a:cubicBezTo>
                <a:cubicBezTo>
                  <a:pt x="310603" y="236968"/>
                  <a:pt x="253938" y="301937"/>
                  <a:pt x="153457" y="304106"/>
                </a:cubicBezTo>
                <a:cubicBezTo>
                  <a:pt x="76643" y="311258"/>
                  <a:pt x="16976" y="248519"/>
                  <a:pt x="0" y="152053"/>
                </a:cubicBezTo>
                <a:close/>
              </a:path>
              <a:path w="306914" h="304106" stroke="0" extrusionOk="0">
                <a:moveTo>
                  <a:pt x="0" y="152053"/>
                </a:moveTo>
                <a:cubicBezTo>
                  <a:pt x="15085" y="59190"/>
                  <a:pt x="73179" y="-1067"/>
                  <a:pt x="153457" y="0"/>
                </a:cubicBezTo>
                <a:cubicBezTo>
                  <a:pt x="239698" y="-3893"/>
                  <a:pt x="317678" y="83031"/>
                  <a:pt x="306914" y="152053"/>
                </a:cubicBezTo>
                <a:cubicBezTo>
                  <a:pt x="297986" y="224131"/>
                  <a:pt x="238548" y="311406"/>
                  <a:pt x="153457" y="304106"/>
                </a:cubicBezTo>
                <a:cubicBezTo>
                  <a:pt x="71912" y="303638"/>
                  <a:pt x="-3355" y="237169"/>
                  <a:pt x="0" y="152053"/>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0817C716-DAC0-4DC0-AE04-244C00BF97EA}"/>
              </a:ext>
            </a:extLst>
          </p:cNvPr>
          <p:cNvSpPr txBox="1"/>
          <p:nvPr/>
        </p:nvSpPr>
        <p:spPr>
          <a:xfrm>
            <a:off x="6528491" y="4529561"/>
            <a:ext cx="110572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Golgi Apparatus</a:t>
            </a:r>
          </a:p>
        </p:txBody>
      </p:sp>
      <p:sp>
        <p:nvSpPr>
          <p:cNvPr id="177" name="TextBox 176">
            <a:extLst>
              <a:ext uri="{FF2B5EF4-FFF2-40B4-BE49-F238E27FC236}">
                <a16:creationId xmlns:a16="http://schemas.microsoft.com/office/drawing/2014/main" id="{46DF9CB2-1176-4A85-9FA2-6C4D67662F24}"/>
              </a:ext>
            </a:extLst>
          </p:cNvPr>
          <p:cNvSpPr txBox="1"/>
          <p:nvPr/>
        </p:nvSpPr>
        <p:spPr>
          <a:xfrm>
            <a:off x="7412373" y="2008459"/>
            <a:ext cx="8181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DMVs</a:t>
            </a:r>
          </a:p>
        </p:txBody>
      </p:sp>
      <p:sp>
        <p:nvSpPr>
          <p:cNvPr id="179" name="TextBox 178">
            <a:extLst>
              <a:ext uri="{FF2B5EF4-FFF2-40B4-BE49-F238E27FC236}">
                <a16:creationId xmlns:a16="http://schemas.microsoft.com/office/drawing/2014/main" id="{A60C7DCA-CA85-4C5B-922F-EDD094A2535C}"/>
              </a:ext>
            </a:extLst>
          </p:cNvPr>
          <p:cNvSpPr txBox="1"/>
          <p:nvPr/>
        </p:nvSpPr>
        <p:spPr>
          <a:xfrm>
            <a:off x="66876" y="4979971"/>
            <a:ext cx="2794714"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 Viral entry </a:t>
            </a:r>
            <a:r>
              <a:rPr lang="en-US" dirty="0">
                <a:latin typeface="Times New Roman" panose="02020603050405020304" pitchFamily="18" charset="0"/>
                <a:cs typeface="Times New Roman" panose="02020603050405020304" pitchFamily="18" charset="0"/>
              </a:rPr>
              <a:t>begins when spike protein binds to ACE2 and TMPRSS2 cleaves spike protein which results in the fusion of viral particle to cell membrane </a:t>
            </a:r>
          </a:p>
        </p:txBody>
      </p:sp>
      <p:sp>
        <p:nvSpPr>
          <p:cNvPr id="150" name="Oval 149">
            <a:extLst>
              <a:ext uri="{FF2B5EF4-FFF2-40B4-BE49-F238E27FC236}">
                <a16:creationId xmlns:a16="http://schemas.microsoft.com/office/drawing/2014/main" id="{2168832E-D69D-4674-9678-0961EEA50A67}"/>
              </a:ext>
            </a:extLst>
          </p:cNvPr>
          <p:cNvSpPr/>
          <p:nvPr/>
        </p:nvSpPr>
        <p:spPr>
          <a:xfrm>
            <a:off x="3841323" y="2005273"/>
            <a:ext cx="306914" cy="304106"/>
          </a:xfrm>
          <a:custGeom>
            <a:avLst/>
            <a:gdLst>
              <a:gd name="connsiteX0" fmla="*/ 0 w 306914"/>
              <a:gd name="connsiteY0" fmla="*/ 152053 h 304106"/>
              <a:gd name="connsiteX1" fmla="*/ 153457 w 306914"/>
              <a:gd name="connsiteY1" fmla="*/ 0 h 304106"/>
              <a:gd name="connsiteX2" fmla="*/ 306914 w 306914"/>
              <a:gd name="connsiteY2" fmla="*/ 152053 h 304106"/>
              <a:gd name="connsiteX3" fmla="*/ 153457 w 306914"/>
              <a:gd name="connsiteY3" fmla="*/ 304106 h 304106"/>
              <a:gd name="connsiteX4" fmla="*/ 0 w 306914"/>
              <a:gd name="connsiteY4" fmla="*/ 152053 h 3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14" h="304106" fill="none" extrusionOk="0">
                <a:moveTo>
                  <a:pt x="0" y="152053"/>
                </a:moveTo>
                <a:cubicBezTo>
                  <a:pt x="2363" y="65209"/>
                  <a:pt x="66862" y="-15739"/>
                  <a:pt x="153457" y="0"/>
                </a:cubicBezTo>
                <a:cubicBezTo>
                  <a:pt x="233531" y="-7791"/>
                  <a:pt x="284370" y="79137"/>
                  <a:pt x="306914" y="152053"/>
                </a:cubicBezTo>
                <a:cubicBezTo>
                  <a:pt x="310603" y="236968"/>
                  <a:pt x="253938" y="301937"/>
                  <a:pt x="153457" y="304106"/>
                </a:cubicBezTo>
                <a:cubicBezTo>
                  <a:pt x="76643" y="311258"/>
                  <a:pt x="16976" y="248519"/>
                  <a:pt x="0" y="152053"/>
                </a:cubicBezTo>
                <a:close/>
              </a:path>
              <a:path w="306914" h="304106" stroke="0" extrusionOk="0">
                <a:moveTo>
                  <a:pt x="0" y="152053"/>
                </a:moveTo>
                <a:cubicBezTo>
                  <a:pt x="15085" y="59190"/>
                  <a:pt x="73179" y="-1067"/>
                  <a:pt x="153457" y="0"/>
                </a:cubicBezTo>
                <a:cubicBezTo>
                  <a:pt x="239698" y="-3893"/>
                  <a:pt x="317678" y="83031"/>
                  <a:pt x="306914" y="152053"/>
                </a:cubicBezTo>
                <a:cubicBezTo>
                  <a:pt x="297986" y="224131"/>
                  <a:pt x="238548" y="311406"/>
                  <a:pt x="153457" y="304106"/>
                </a:cubicBezTo>
                <a:cubicBezTo>
                  <a:pt x="71912" y="303638"/>
                  <a:pt x="-3355" y="237169"/>
                  <a:pt x="0" y="152053"/>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B01DCEFF-5F85-493A-8803-E5E81158BD07}"/>
              </a:ext>
            </a:extLst>
          </p:cNvPr>
          <p:cNvSpPr/>
          <p:nvPr/>
        </p:nvSpPr>
        <p:spPr>
          <a:xfrm>
            <a:off x="4332045" y="2163906"/>
            <a:ext cx="292069" cy="296902"/>
          </a:xfrm>
          <a:custGeom>
            <a:avLst/>
            <a:gdLst>
              <a:gd name="connsiteX0" fmla="*/ 0 w 292069"/>
              <a:gd name="connsiteY0" fmla="*/ 148451 h 296902"/>
              <a:gd name="connsiteX1" fmla="*/ 146035 w 292069"/>
              <a:gd name="connsiteY1" fmla="*/ 0 h 296902"/>
              <a:gd name="connsiteX2" fmla="*/ 292070 w 292069"/>
              <a:gd name="connsiteY2" fmla="*/ 148451 h 296902"/>
              <a:gd name="connsiteX3" fmla="*/ 146035 w 292069"/>
              <a:gd name="connsiteY3" fmla="*/ 296902 h 296902"/>
              <a:gd name="connsiteX4" fmla="*/ 0 w 292069"/>
              <a:gd name="connsiteY4" fmla="*/ 148451 h 296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69" h="296902" fill="none" extrusionOk="0">
                <a:moveTo>
                  <a:pt x="0" y="148451"/>
                </a:moveTo>
                <a:cubicBezTo>
                  <a:pt x="11263" y="52795"/>
                  <a:pt x="63572" y="-15456"/>
                  <a:pt x="146035" y="0"/>
                </a:cubicBezTo>
                <a:cubicBezTo>
                  <a:pt x="225098" y="-2648"/>
                  <a:pt x="276379" y="74162"/>
                  <a:pt x="292070" y="148451"/>
                </a:cubicBezTo>
                <a:cubicBezTo>
                  <a:pt x="301840" y="232921"/>
                  <a:pt x="246845" y="294123"/>
                  <a:pt x="146035" y="296902"/>
                </a:cubicBezTo>
                <a:cubicBezTo>
                  <a:pt x="75438" y="305962"/>
                  <a:pt x="17751" y="243498"/>
                  <a:pt x="0" y="148451"/>
                </a:cubicBezTo>
                <a:close/>
              </a:path>
              <a:path w="292069" h="296902" stroke="0" extrusionOk="0">
                <a:moveTo>
                  <a:pt x="0" y="148451"/>
                </a:moveTo>
                <a:cubicBezTo>
                  <a:pt x="3864" y="64188"/>
                  <a:pt x="74075" y="-2072"/>
                  <a:pt x="146035" y="0"/>
                </a:cubicBezTo>
                <a:cubicBezTo>
                  <a:pt x="230015" y="-8697"/>
                  <a:pt x="293478" y="68420"/>
                  <a:pt x="292070" y="148451"/>
                </a:cubicBezTo>
                <a:cubicBezTo>
                  <a:pt x="284527" y="220384"/>
                  <a:pt x="227554" y="315545"/>
                  <a:pt x="146035" y="296902"/>
                </a:cubicBezTo>
                <a:cubicBezTo>
                  <a:pt x="84710" y="294083"/>
                  <a:pt x="-14875" y="235488"/>
                  <a:pt x="0" y="148451"/>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C62B055-AB2B-4826-9A44-E0784DE11AA3}"/>
              </a:ext>
            </a:extLst>
          </p:cNvPr>
          <p:cNvSpPr/>
          <p:nvPr/>
        </p:nvSpPr>
        <p:spPr>
          <a:xfrm>
            <a:off x="4084592" y="2444502"/>
            <a:ext cx="305116" cy="271878"/>
          </a:xfrm>
          <a:custGeom>
            <a:avLst/>
            <a:gdLst>
              <a:gd name="connsiteX0" fmla="*/ 0 w 305116"/>
              <a:gd name="connsiteY0" fmla="*/ 135939 h 271878"/>
              <a:gd name="connsiteX1" fmla="*/ 152558 w 305116"/>
              <a:gd name="connsiteY1" fmla="*/ 0 h 271878"/>
              <a:gd name="connsiteX2" fmla="*/ 305116 w 305116"/>
              <a:gd name="connsiteY2" fmla="*/ 135939 h 271878"/>
              <a:gd name="connsiteX3" fmla="*/ 152558 w 305116"/>
              <a:gd name="connsiteY3" fmla="*/ 271878 h 271878"/>
              <a:gd name="connsiteX4" fmla="*/ 0 w 305116"/>
              <a:gd name="connsiteY4" fmla="*/ 135939 h 271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16" h="271878" fill="none" extrusionOk="0">
                <a:moveTo>
                  <a:pt x="0" y="135939"/>
                </a:moveTo>
                <a:cubicBezTo>
                  <a:pt x="13377" y="44627"/>
                  <a:pt x="67407" y="-7650"/>
                  <a:pt x="152558" y="0"/>
                </a:cubicBezTo>
                <a:cubicBezTo>
                  <a:pt x="230231" y="-10962"/>
                  <a:pt x="296668" y="65007"/>
                  <a:pt x="305116" y="135939"/>
                </a:cubicBezTo>
                <a:cubicBezTo>
                  <a:pt x="324657" y="215983"/>
                  <a:pt x="260921" y="268554"/>
                  <a:pt x="152558" y="271878"/>
                </a:cubicBezTo>
                <a:cubicBezTo>
                  <a:pt x="74471" y="277435"/>
                  <a:pt x="7745" y="216714"/>
                  <a:pt x="0" y="135939"/>
                </a:cubicBezTo>
                <a:close/>
              </a:path>
              <a:path w="305116" h="271878" stroke="0" extrusionOk="0">
                <a:moveTo>
                  <a:pt x="0" y="135939"/>
                </a:moveTo>
                <a:cubicBezTo>
                  <a:pt x="14101" y="52555"/>
                  <a:pt x="81710" y="-3196"/>
                  <a:pt x="152558" y="0"/>
                </a:cubicBezTo>
                <a:cubicBezTo>
                  <a:pt x="237531" y="-1876"/>
                  <a:pt x="308320" y="65313"/>
                  <a:pt x="305116" y="135939"/>
                </a:cubicBezTo>
                <a:cubicBezTo>
                  <a:pt x="290985" y="192182"/>
                  <a:pt x="237487" y="286382"/>
                  <a:pt x="152558" y="271878"/>
                </a:cubicBezTo>
                <a:cubicBezTo>
                  <a:pt x="80331" y="270124"/>
                  <a:pt x="-3491" y="212201"/>
                  <a:pt x="0" y="135939"/>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160FC6D-6D93-43AD-904B-7D149AA43213}"/>
              </a:ext>
            </a:extLst>
          </p:cNvPr>
          <p:cNvSpPr/>
          <p:nvPr/>
        </p:nvSpPr>
        <p:spPr>
          <a:xfrm rot="20012987">
            <a:off x="7100685" y="3097648"/>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56950D7-04B4-44D1-AB37-2BC5194DC633}"/>
              </a:ext>
            </a:extLst>
          </p:cNvPr>
          <p:cNvSpPr/>
          <p:nvPr/>
        </p:nvSpPr>
        <p:spPr>
          <a:xfrm rot="20012987">
            <a:off x="7100685" y="3301331"/>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EE77AEB-12CC-4F56-9404-93124BC6DCFC}"/>
              </a:ext>
            </a:extLst>
          </p:cNvPr>
          <p:cNvSpPr/>
          <p:nvPr/>
        </p:nvSpPr>
        <p:spPr>
          <a:xfrm rot="20012987">
            <a:off x="7342943" y="3211965"/>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7E61D0AF-0FFE-46FA-BB4B-3D7E4D17BC9A}"/>
              </a:ext>
            </a:extLst>
          </p:cNvPr>
          <p:cNvSpPr/>
          <p:nvPr/>
        </p:nvSpPr>
        <p:spPr>
          <a:xfrm rot="18718601">
            <a:off x="7088563" y="3465297"/>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195306C-BC70-4D3E-97DD-ACF8F3E37464}"/>
              </a:ext>
            </a:extLst>
          </p:cNvPr>
          <p:cNvSpPr/>
          <p:nvPr/>
        </p:nvSpPr>
        <p:spPr>
          <a:xfrm rot="20012987">
            <a:off x="6877273" y="2437454"/>
            <a:ext cx="153424" cy="15260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C76417-DC71-4F48-A779-98B423F4995F}"/>
              </a:ext>
            </a:extLst>
          </p:cNvPr>
          <p:cNvSpPr txBox="1"/>
          <p:nvPr/>
        </p:nvSpPr>
        <p:spPr>
          <a:xfrm>
            <a:off x="7025926" y="3193979"/>
            <a:ext cx="743299" cy="3748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ER</a:t>
            </a:r>
          </a:p>
        </p:txBody>
      </p:sp>
      <p:sp>
        <p:nvSpPr>
          <p:cNvPr id="166" name="Oval 165">
            <a:extLst>
              <a:ext uri="{FF2B5EF4-FFF2-40B4-BE49-F238E27FC236}">
                <a16:creationId xmlns:a16="http://schemas.microsoft.com/office/drawing/2014/main" id="{AB3BF3DF-53BB-45C8-952F-9B977B7B42BF}"/>
              </a:ext>
            </a:extLst>
          </p:cNvPr>
          <p:cNvSpPr/>
          <p:nvPr/>
        </p:nvSpPr>
        <p:spPr>
          <a:xfrm>
            <a:off x="8048586" y="1662154"/>
            <a:ext cx="183237" cy="161139"/>
          </a:xfrm>
          <a:custGeom>
            <a:avLst/>
            <a:gdLst>
              <a:gd name="connsiteX0" fmla="*/ 0 w 183237"/>
              <a:gd name="connsiteY0" fmla="*/ 80570 h 161139"/>
              <a:gd name="connsiteX1" fmla="*/ 91619 w 183237"/>
              <a:gd name="connsiteY1" fmla="*/ 0 h 161139"/>
              <a:gd name="connsiteX2" fmla="*/ 183238 w 183237"/>
              <a:gd name="connsiteY2" fmla="*/ 80570 h 161139"/>
              <a:gd name="connsiteX3" fmla="*/ 91619 w 183237"/>
              <a:gd name="connsiteY3" fmla="*/ 161140 h 161139"/>
              <a:gd name="connsiteX4" fmla="*/ 0 w 183237"/>
              <a:gd name="connsiteY4" fmla="*/ 80570 h 161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37" h="161139" fill="none" extrusionOk="0">
                <a:moveTo>
                  <a:pt x="0" y="80570"/>
                </a:moveTo>
                <a:cubicBezTo>
                  <a:pt x="1047" y="34801"/>
                  <a:pt x="39504" y="-12936"/>
                  <a:pt x="91619" y="0"/>
                </a:cubicBezTo>
                <a:cubicBezTo>
                  <a:pt x="138657" y="-5932"/>
                  <a:pt x="182396" y="36485"/>
                  <a:pt x="183238" y="80570"/>
                </a:cubicBezTo>
                <a:cubicBezTo>
                  <a:pt x="196532" y="128447"/>
                  <a:pt x="156928" y="159112"/>
                  <a:pt x="91619" y="161140"/>
                </a:cubicBezTo>
                <a:cubicBezTo>
                  <a:pt x="48344" y="167740"/>
                  <a:pt x="3655" y="127757"/>
                  <a:pt x="0" y="80570"/>
                </a:cubicBezTo>
                <a:close/>
              </a:path>
              <a:path w="183237" h="161139" stroke="0" extrusionOk="0">
                <a:moveTo>
                  <a:pt x="0" y="80570"/>
                </a:moveTo>
                <a:cubicBezTo>
                  <a:pt x="5508" y="32827"/>
                  <a:pt x="43694" y="-638"/>
                  <a:pt x="91619" y="0"/>
                </a:cubicBezTo>
                <a:cubicBezTo>
                  <a:pt x="146334" y="-10755"/>
                  <a:pt x="185704" y="39498"/>
                  <a:pt x="183238" y="80570"/>
                </a:cubicBezTo>
                <a:cubicBezTo>
                  <a:pt x="175957" y="115363"/>
                  <a:pt x="142291" y="162684"/>
                  <a:pt x="91619" y="161140"/>
                </a:cubicBezTo>
                <a:cubicBezTo>
                  <a:pt x="43723" y="160746"/>
                  <a:pt x="-9357" y="128245"/>
                  <a:pt x="0" y="80570"/>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5678E2C-3C45-4B12-BD47-99A31DCD6C8D}"/>
              </a:ext>
            </a:extLst>
          </p:cNvPr>
          <p:cNvSpPr/>
          <p:nvPr/>
        </p:nvSpPr>
        <p:spPr>
          <a:xfrm>
            <a:off x="8442852" y="1554971"/>
            <a:ext cx="212474" cy="185736"/>
          </a:xfrm>
          <a:custGeom>
            <a:avLst/>
            <a:gdLst>
              <a:gd name="connsiteX0" fmla="*/ 0 w 212474"/>
              <a:gd name="connsiteY0" fmla="*/ 92868 h 185736"/>
              <a:gd name="connsiteX1" fmla="*/ 106237 w 212474"/>
              <a:gd name="connsiteY1" fmla="*/ 0 h 185736"/>
              <a:gd name="connsiteX2" fmla="*/ 212474 w 212474"/>
              <a:gd name="connsiteY2" fmla="*/ 92868 h 185736"/>
              <a:gd name="connsiteX3" fmla="*/ 106237 w 212474"/>
              <a:gd name="connsiteY3" fmla="*/ 185736 h 185736"/>
              <a:gd name="connsiteX4" fmla="*/ 0 w 212474"/>
              <a:gd name="connsiteY4" fmla="*/ 92868 h 18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74" h="185736" fill="none" extrusionOk="0">
                <a:moveTo>
                  <a:pt x="0" y="92868"/>
                </a:moveTo>
                <a:cubicBezTo>
                  <a:pt x="3928" y="36811"/>
                  <a:pt x="47298" y="-2269"/>
                  <a:pt x="106237" y="0"/>
                </a:cubicBezTo>
                <a:cubicBezTo>
                  <a:pt x="158729" y="-10294"/>
                  <a:pt x="200320" y="47541"/>
                  <a:pt x="212474" y="92868"/>
                </a:cubicBezTo>
                <a:cubicBezTo>
                  <a:pt x="226334" y="147681"/>
                  <a:pt x="181605" y="183434"/>
                  <a:pt x="106237" y="185736"/>
                </a:cubicBezTo>
                <a:cubicBezTo>
                  <a:pt x="53324" y="190926"/>
                  <a:pt x="11334" y="152496"/>
                  <a:pt x="0" y="92868"/>
                </a:cubicBezTo>
                <a:close/>
              </a:path>
              <a:path w="212474" h="185736" stroke="0" extrusionOk="0">
                <a:moveTo>
                  <a:pt x="0" y="92868"/>
                </a:moveTo>
                <a:cubicBezTo>
                  <a:pt x="12628" y="34139"/>
                  <a:pt x="57206" y="-2299"/>
                  <a:pt x="106237" y="0"/>
                </a:cubicBezTo>
                <a:cubicBezTo>
                  <a:pt x="168130" y="-8417"/>
                  <a:pt x="221025" y="53458"/>
                  <a:pt x="212474" y="92868"/>
                </a:cubicBezTo>
                <a:cubicBezTo>
                  <a:pt x="207077" y="136965"/>
                  <a:pt x="165105" y="189928"/>
                  <a:pt x="106237" y="185736"/>
                </a:cubicBezTo>
                <a:cubicBezTo>
                  <a:pt x="50229" y="185347"/>
                  <a:pt x="-4055" y="145535"/>
                  <a:pt x="0" y="9286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1ECC0833-AFFD-4931-90EF-5B0AC85C4699}"/>
              </a:ext>
            </a:extLst>
          </p:cNvPr>
          <p:cNvSpPr/>
          <p:nvPr/>
        </p:nvSpPr>
        <p:spPr>
          <a:xfrm>
            <a:off x="7840396" y="1523935"/>
            <a:ext cx="147632" cy="163607"/>
          </a:xfrm>
          <a:custGeom>
            <a:avLst/>
            <a:gdLst>
              <a:gd name="connsiteX0" fmla="*/ 0 w 147632"/>
              <a:gd name="connsiteY0" fmla="*/ 81804 h 163607"/>
              <a:gd name="connsiteX1" fmla="*/ 73816 w 147632"/>
              <a:gd name="connsiteY1" fmla="*/ 0 h 163607"/>
              <a:gd name="connsiteX2" fmla="*/ 147632 w 147632"/>
              <a:gd name="connsiteY2" fmla="*/ 81804 h 163607"/>
              <a:gd name="connsiteX3" fmla="*/ 73816 w 147632"/>
              <a:gd name="connsiteY3" fmla="*/ 163608 h 163607"/>
              <a:gd name="connsiteX4" fmla="*/ 0 w 147632"/>
              <a:gd name="connsiteY4" fmla="*/ 81804 h 16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32" h="163607" fill="none" extrusionOk="0">
                <a:moveTo>
                  <a:pt x="0" y="81804"/>
                </a:moveTo>
                <a:cubicBezTo>
                  <a:pt x="6760" y="28421"/>
                  <a:pt x="32336" y="-6092"/>
                  <a:pt x="73816" y="0"/>
                </a:cubicBezTo>
                <a:cubicBezTo>
                  <a:pt x="112784" y="-2997"/>
                  <a:pt x="141127" y="39817"/>
                  <a:pt x="147632" y="81804"/>
                </a:cubicBezTo>
                <a:cubicBezTo>
                  <a:pt x="148716" y="127259"/>
                  <a:pt x="115829" y="163436"/>
                  <a:pt x="73816" y="163608"/>
                </a:cubicBezTo>
                <a:cubicBezTo>
                  <a:pt x="38512" y="168530"/>
                  <a:pt x="8876" y="133513"/>
                  <a:pt x="0" y="81804"/>
                </a:cubicBezTo>
                <a:close/>
              </a:path>
              <a:path w="147632" h="163607" stroke="0" extrusionOk="0">
                <a:moveTo>
                  <a:pt x="0" y="81804"/>
                </a:moveTo>
                <a:cubicBezTo>
                  <a:pt x="1734" y="35604"/>
                  <a:pt x="35764" y="-647"/>
                  <a:pt x="73816" y="0"/>
                </a:cubicBezTo>
                <a:cubicBezTo>
                  <a:pt x="116089" y="-3937"/>
                  <a:pt x="151761" y="42362"/>
                  <a:pt x="147632" y="81804"/>
                </a:cubicBezTo>
                <a:cubicBezTo>
                  <a:pt x="145673" y="124372"/>
                  <a:pt x="114655" y="165161"/>
                  <a:pt x="73816" y="163608"/>
                </a:cubicBezTo>
                <a:cubicBezTo>
                  <a:pt x="35865" y="163197"/>
                  <a:pt x="-4244" y="128424"/>
                  <a:pt x="0" y="8180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83469C6-E968-4D81-A262-AC954F742D16}"/>
              </a:ext>
            </a:extLst>
          </p:cNvPr>
          <p:cNvSpPr/>
          <p:nvPr/>
        </p:nvSpPr>
        <p:spPr>
          <a:xfrm>
            <a:off x="7695710" y="1740707"/>
            <a:ext cx="135065" cy="176203"/>
          </a:xfrm>
          <a:custGeom>
            <a:avLst/>
            <a:gdLst>
              <a:gd name="connsiteX0" fmla="*/ 0 w 135065"/>
              <a:gd name="connsiteY0" fmla="*/ 88102 h 176203"/>
              <a:gd name="connsiteX1" fmla="*/ 67533 w 135065"/>
              <a:gd name="connsiteY1" fmla="*/ 0 h 176203"/>
              <a:gd name="connsiteX2" fmla="*/ 135066 w 135065"/>
              <a:gd name="connsiteY2" fmla="*/ 88102 h 176203"/>
              <a:gd name="connsiteX3" fmla="*/ 67533 w 135065"/>
              <a:gd name="connsiteY3" fmla="*/ 176204 h 176203"/>
              <a:gd name="connsiteX4" fmla="*/ 0 w 135065"/>
              <a:gd name="connsiteY4" fmla="*/ 88102 h 176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65" h="176203" fill="none" extrusionOk="0">
                <a:moveTo>
                  <a:pt x="0" y="88102"/>
                </a:moveTo>
                <a:cubicBezTo>
                  <a:pt x="2603" y="36286"/>
                  <a:pt x="29327" y="-7762"/>
                  <a:pt x="67533" y="0"/>
                </a:cubicBezTo>
                <a:cubicBezTo>
                  <a:pt x="100503" y="-7207"/>
                  <a:pt x="129502" y="42175"/>
                  <a:pt x="135066" y="88102"/>
                </a:cubicBezTo>
                <a:cubicBezTo>
                  <a:pt x="145077" y="139304"/>
                  <a:pt x="105810" y="176069"/>
                  <a:pt x="67533" y="176204"/>
                </a:cubicBezTo>
                <a:cubicBezTo>
                  <a:pt x="37077" y="182368"/>
                  <a:pt x="3742" y="139512"/>
                  <a:pt x="0" y="88102"/>
                </a:cubicBezTo>
                <a:close/>
              </a:path>
              <a:path w="135065" h="176203" stroke="0" extrusionOk="0">
                <a:moveTo>
                  <a:pt x="0" y="88102"/>
                </a:moveTo>
                <a:cubicBezTo>
                  <a:pt x="768" y="38993"/>
                  <a:pt x="39266" y="-2153"/>
                  <a:pt x="67533" y="0"/>
                </a:cubicBezTo>
                <a:cubicBezTo>
                  <a:pt x="107364" y="-6623"/>
                  <a:pt x="136281" y="41134"/>
                  <a:pt x="135066" y="88102"/>
                </a:cubicBezTo>
                <a:cubicBezTo>
                  <a:pt x="131504" y="132011"/>
                  <a:pt x="105078" y="181542"/>
                  <a:pt x="67533" y="176204"/>
                </a:cubicBezTo>
                <a:cubicBezTo>
                  <a:pt x="42942" y="174351"/>
                  <a:pt x="-10170" y="140212"/>
                  <a:pt x="0" y="88102"/>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2982E3E-3158-4A13-90F7-E2A91B9D296B}"/>
              </a:ext>
            </a:extLst>
          </p:cNvPr>
          <p:cNvSpPr/>
          <p:nvPr/>
        </p:nvSpPr>
        <p:spPr>
          <a:xfrm>
            <a:off x="8136563" y="2699363"/>
            <a:ext cx="173383" cy="128688"/>
          </a:xfrm>
          <a:custGeom>
            <a:avLst/>
            <a:gdLst>
              <a:gd name="connsiteX0" fmla="*/ 0 w 173383"/>
              <a:gd name="connsiteY0" fmla="*/ 64344 h 128688"/>
              <a:gd name="connsiteX1" fmla="*/ 86692 w 173383"/>
              <a:gd name="connsiteY1" fmla="*/ 0 h 128688"/>
              <a:gd name="connsiteX2" fmla="*/ 173384 w 173383"/>
              <a:gd name="connsiteY2" fmla="*/ 64344 h 128688"/>
              <a:gd name="connsiteX3" fmla="*/ 86692 w 173383"/>
              <a:gd name="connsiteY3" fmla="*/ 128688 h 128688"/>
              <a:gd name="connsiteX4" fmla="*/ 0 w 173383"/>
              <a:gd name="connsiteY4" fmla="*/ 64344 h 12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83" h="128688" fill="none" extrusionOk="0">
                <a:moveTo>
                  <a:pt x="0" y="64344"/>
                </a:moveTo>
                <a:cubicBezTo>
                  <a:pt x="3927" y="24042"/>
                  <a:pt x="38025" y="-6729"/>
                  <a:pt x="86692" y="0"/>
                </a:cubicBezTo>
                <a:cubicBezTo>
                  <a:pt x="131566" y="-5005"/>
                  <a:pt x="166392" y="32239"/>
                  <a:pt x="173384" y="64344"/>
                </a:cubicBezTo>
                <a:cubicBezTo>
                  <a:pt x="176725" y="100729"/>
                  <a:pt x="144636" y="127300"/>
                  <a:pt x="86692" y="128688"/>
                </a:cubicBezTo>
                <a:cubicBezTo>
                  <a:pt x="45377" y="134602"/>
                  <a:pt x="2684" y="101855"/>
                  <a:pt x="0" y="64344"/>
                </a:cubicBezTo>
                <a:close/>
              </a:path>
              <a:path w="173383" h="128688" stroke="0" extrusionOk="0">
                <a:moveTo>
                  <a:pt x="0" y="64344"/>
                </a:moveTo>
                <a:cubicBezTo>
                  <a:pt x="5324" y="25672"/>
                  <a:pt x="48177" y="-2232"/>
                  <a:pt x="86692" y="0"/>
                </a:cubicBezTo>
                <a:cubicBezTo>
                  <a:pt x="138133" y="-9309"/>
                  <a:pt x="176081" y="32555"/>
                  <a:pt x="173384" y="64344"/>
                </a:cubicBezTo>
                <a:cubicBezTo>
                  <a:pt x="168459" y="93316"/>
                  <a:pt x="135121" y="140525"/>
                  <a:pt x="86692" y="128688"/>
                </a:cubicBezTo>
                <a:cubicBezTo>
                  <a:pt x="45651" y="127691"/>
                  <a:pt x="-8286" y="102693"/>
                  <a:pt x="0" y="6434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Arrow: Right 181">
            <a:extLst>
              <a:ext uri="{FF2B5EF4-FFF2-40B4-BE49-F238E27FC236}">
                <a16:creationId xmlns:a16="http://schemas.microsoft.com/office/drawing/2014/main" id="{2B2F7D86-E3FB-43B6-8631-A387A096063A}"/>
              </a:ext>
            </a:extLst>
          </p:cNvPr>
          <p:cNvSpPr/>
          <p:nvPr/>
        </p:nvSpPr>
        <p:spPr>
          <a:xfrm rot="18877529">
            <a:off x="10190193" y="3873616"/>
            <a:ext cx="265897" cy="2115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05C857-67B9-4E27-BA22-00251975AE18}"/>
              </a:ext>
            </a:extLst>
          </p:cNvPr>
          <p:cNvGrpSpPr/>
          <p:nvPr/>
        </p:nvGrpSpPr>
        <p:grpSpPr>
          <a:xfrm>
            <a:off x="2730483" y="2095201"/>
            <a:ext cx="2913703" cy="2838211"/>
            <a:chOff x="2730483" y="2095201"/>
            <a:chExt cx="2913703" cy="2838211"/>
          </a:xfrm>
        </p:grpSpPr>
        <p:grpSp>
          <p:nvGrpSpPr>
            <p:cNvPr id="13" name="Group 12">
              <a:extLst>
                <a:ext uri="{FF2B5EF4-FFF2-40B4-BE49-F238E27FC236}">
                  <a16:creationId xmlns:a16="http://schemas.microsoft.com/office/drawing/2014/main" id="{E341C4AF-EDC6-43C0-BD6E-6AA66B2C2F3A}"/>
                </a:ext>
              </a:extLst>
            </p:cNvPr>
            <p:cNvGrpSpPr/>
            <p:nvPr/>
          </p:nvGrpSpPr>
          <p:grpSpPr>
            <a:xfrm>
              <a:off x="4724074" y="2095201"/>
              <a:ext cx="920112" cy="2828810"/>
              <a:chOff x="4724074" y="2095201"/>
              <a:chExt cx="920112" cy="2828810"/>
            </a:xfrm>
          </p:grpSpPr>
          <p:cxnSp>
            <p:nvCxnSpPr>
              <p:cNvPr id="230" name="Straight Connector 229">
                <a:extLst>
                  <a:ext uri="{FF2B5EF4-FFF2-40B4-BE49-F238E27FC236}">
                    <a16:creationId xmlns:a16="http://schemas.microsoft.com/office/drawing/2014/main" id="{BFECDE29-8C57-4ABA-B90B-AF16091D2714}"/>
                  </a:ext>
                </a:extLst>
              </p:cNvPr>
              <p:cNvCxnSpPr>
                <a:cxnSpLocks/>
              </p:cNvCxnSpPr>
              <p:nvPr/>
            </p:nvCxnSpPr>
            <p:spPr>
              <a:xfrm>
                <a:off x="5045011" y="2563631"/>
                <a:ext cx="137305" cy="60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25ABD6A-B4B8-46B2-9763-B79441E7B4A3}"/>
                  </a:ext>
                </a:extLst>
              </p:cNvPr>
              <p:cNvCxnSpPr>
                <a:cxnSpLocks/>
              </p:cNvCxnSpPr>
              <p:nvPr/>
            </p:nvCxnSpPr>
            <p:spPr>
              <a:xfrm flipH="1">
                <a:off x="4990438" y="3161167"/>
                <a:ext cx="380248" cy="46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Arrow: Up-Down 54">
                <a:extLst>
                  <a:ext uri="{FF2B5EF4-FFF2-40B4-BE49-F238E27FC236}">
                    <a16:creationId xmlns:a16="http://schemas.microsoft.com/office/drawing/2014/main" id="{3EFA2469-68E8-41B8-B556-EB0FA0EA7CBE}"/>
                  </a:ext>
                </a:extLst>
              </p:cNvPr>
              <p:cNvSpPr/>
              <p:nvPr/>
            </p:nvSpPr>
            <p:spPr>
              <a:xfrm rot="5400000">
                <a:off x="5339913" y="3129584"/>
                <a:ext cx="227825" cy="380720"/>
              </a:xfrm>
              <a:prstGeom prst="upDownArrow">
                <a:avLst>
                  <a:gd name="adj1" fmla="val 37282"/>
                  <a:gd name="adj2" fmla="val 34102"/>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36CBBB0-BD14-48E3-A3D7-9D0A3FC312B3}"/>
                  </a:ext>
                </a:extLst>
              </p:cNvPr>
              <p:cNvGrpSpPr/>
              <p:nvPr/>
            </p:nvGrpSpPr>
            <p:grpSpPr>
              <a:xfrm>
                <a:off x="4724074" y="2095201"/>
                <a:ext cx="897124" cy="2828810"/>
                <a:chOff x="5886102" y="1649324"/>
                <a:chExt cx="897124" cy="2828810"/>
              </a:xfrm>
            </p:grpSpPr>
            <p:sp>
              <p:nvSpPr>
                <p:cNvPr id="125" name="Freeform: Shape 124">
                  <a:extLst>
                    <a:ext uri="{FF2B5EF4-FFF2-40B4-BE49-F238E27FC236}">
                      <a16:creationId xmlns:a16="http://schemas.microsoft.com/office/drawing/2014/main" id="{63D6282F-AE35-4DFB-9B47-A9EB25500A5B}"/>
                    </a:ext>
                  </a:extLst>
                </p:cNvPr>
                <p:cNvSpPr/>
                <p:nvPr/>
              </p:nvSpPr>
              <p:spPr>
                <a:xfrm rot="1724788">
                  <a:off x="5886102" y="3662369"/>
                  <a:ext cx="875965" cy="815765"/>
                </a:xfrm>
                <a:custGeom>
                  <a:avLst/>
                  <a:gdLst>
                    <a:gd name="connsiteX0" fmla="*/ 815711 w 875965"/>
                    <a:gd name="connsiteY0" fmla="*/ 245775 h 815765"/>
                    <a:gd name="connsiteX1" fmla="*/ 741281 w 875965"/>
                    <a:gd name="connsiteY1" fmla="*/ 183024 h 815765"/>
                    <a:gd name="connsiteX2" fmla="*/ 716471 w 875965"/>
                    <a:gd name="connsiteY2" fmla="*/ 162107 h 815765"/>
                    <a:gd name="connsiteX3" fmla="*/ 670394 w 875965"/>
                    <a:gd name="connsiteY3" fmla="*/ 130731 h 815765"/>
                    <a:gd name="connsiteX4" fmla="*/ 656217 w 875965"/>
                    <a:gd name="connsiteY4" fmla="*/ 120273 h 815765"/>
                    <a:gd name="connsiteX5" fmla="*/ 617230 w 875965"/>
                    <a:gd name="connsiteY5" fmla="*/ 99355 h 815765"/>
                    <a:gd name="connsiteX6" fmla="*/ 486090 w 875965"/>
                    <a:gd name="connsiteY6" fmla="*/ 26146 h 815765"/>
                    <a:gd name="connsiteX7" fmla="*/ 397482 w 875965"/>
                    <a:gd name="connsiteY7" fmla="*/ 0 h 815765"/>
                    <a:gd name="connsiteX8" fmla="*/ 287609 w 875965"/>
                    <a:gd name="connsiteY8" fmla="*/ 5228 h 815765"/>
                    <a:gd name="connsiteX9" fmla="*/ 266343 w 875965"/>
                    <a:gd name="connsiteY9" fmla="*/ 20916 h 815765"/>
                    <a:gd name="connsiteX10" fmla="*/ 255710 w 875965"/>
                    <a:gd name="connsiteY10" fmla="*/ 26146 h 815765"/>
                    <a:gd name="connsiteX11" fmla="*/ 209634 w 875965"/>
                    <a:gd name="connsiteY11" fmla="*/ 62750 h 815765"/>
                    <a:gd name="connsiteX12" fmla="*/ 167102 w 875965"/>
                    <a:gd name="connsiteY12" fmla="*/ 83667 h 815765"/>
                    <a:gd name="connsiteX13" fmla="*/ 160013 w 875965"/>
                    <a:gd name="connsiteY13" fmla="*/ 94126 h 815765"/>
                    <a:gd name="connsiteX14" fmla="*/ 156469 w 875965"/>
                    <a:gd name="connsiteY14" fmla="*/ 109814 h 815765"/>
                    <a:gd name="connsiteX15" fmla="*/ 149380 w 875965"/>
                    <a:gd name="connsiteY15" fmla="*/ 125501 h 815765"/>
                    <a:gd name="connsiteX16" fmla="*/ 145836 w 875965"/>
                    <a:gd name="connsiteY16" fmla="*/ 141189 h 815765"/>
                    <a:gd name="connsiteX17" fmla="*/ 128114 w 875965"/>
                    <a:gd name="connsiteY17" fmla="*/ 172565 h 815765"/>
                    <a:gd name="connsiteX18" fmla="*/ 82039 w 875965"/>
                    <a:gd name="connsiteY18" fmla="*/ 224858 h 815765"/>
                    <a:gd name="connsiteX19" fmla="*/ 67861 w 875965"/>
                    <a:gd name="connsiteY19" fmla="*/ 240546 h 815765"/>
                    <a:gd name="connsiteX20" fmla="*/ 50140 w 875965"/>
                    <a:gd name="connsiteY20" fmla="*/ 271921 h 815765"/>
                    <a:gd name="connsiteX21" fmla="*/ 25329 w 875965"/>
                    <a:gd name="connsiteY21" fmla="*/ 292838 h 815765"/>
                    <a:gd name="connsiteX22" fmla="*/ 4064 w 875965"/>
                    <a:gd name="connsiteY22" fmla="*/ 329443 h 815765"/>
                    <a:gd name="connsiteX23" fmla="*/ 4064 w 875965"/>
                    <a:gd name="connsiteY23" fmla="*/ 376506 h 815765"/>
                    <a:gd name="connsiteX24" fmla="*/ 11152 w 875965"/>
                    <a:gd name="connsiteY24" fmla="*/ 397424 h 815765"/>
                    <a:gd name="connsiteX25" fmla="*/ 43051 w 875965"/>
                    <a:gd name="connsiteY25" fmla="*/ 413111 h 815765"/>
                    <a:gd name="connsiteX26" fmla="*/ 74950 w 875965"/>
                    <a:gd name="connsiteY26" fmla="*/ 439258 h 815765"/>
                    <a:gd name="connsiteX27" fmla="*/ 92672 w 875965"/>
                    <a:gd name="connsiteY27" fmla="*/ 481092 h 815765"/>
                    <a:gd name="connsiteX28" fmla="*/ 121026 w 875965"/>
                    <a:gd name="connsiteY28" fmla="*/ 528155 h 815765"/>
                    <a:gd name="connsiteX29" fmla="*/ 145836 w 875965"/>
                    <a:gd name="connsiteY29" fmla="*/ 543843 h 815765"/>
                    <a:gd name="connsiteX30" fmla="*/ 287609 w 875965"/>
                    <a:gd name="connsiteY30" fmla="*/ 502009 h 815765"/>
                    <a:gd name="connsiteX31" fmla="*/ 298242 w 875965"/>
                    <a:gd name="connsiteY31" fmla="*/ 491550 h 815765"/>
                    <a:gd name="connsiteX32" fmla="*/ 305330 w 875965"/>
                    <a:gd name="connsiteY32" fmla="*/ 470633 h 815765"/>
                    <a:gd name="connsiteX33" fmla="*/ 323052 w 875965"/>
                    <a:gd name="connsiteY33" fmla="*/ 423570 h 815765"/>
                    <a:gd name="connsiteX34" fmla="*/ 330140 w 875965"/>
                    <a:gd name="connsiteY34" fmla="*/ 392194 h 815765"/>
                    <a:gd name="connsiteX35" fmla="*/ 362039 w 875965"/>
                    <a:gd name="connsiteY35" fmla="*/ 350360 h 815765"/>
                    <a:gd name="connsiteX36" fmla="*/ 386849 w 875965"/>
                    <a:gd name="connsiteY36" fmla="*/ 329443 h 815765"/>
                    <a:gd name="connsiteX37" fmla="*/ 415204 w 875965"/>
                    <a:gd name="connsiteY37" fmla="*/ 324214 h 815765"/>
                    <a:gd name="connsiteX38" fmla="*/ 503812 w 875965"/>
                    <a:gd name="connsiteY38" fmla="*/ 334672 h 815765"/>
                    <a:gd name="connsiteX39" fmla="*/ 556976 w 875965"/>
                    <a:gd name="connsiteY39" fmla="*/ 350360 h 815765"/>
                    <a:gd name="connsiteX40" fmla="*/ 574698 w 875965"/>
                    <a:gd name="connsiteY40" fmla="*/ 360819 h 815765"/>
                    <a:gd name="connsiteX41" fmla="*/ 617230 w 875965"/>
                    <a:gd name="connsiteY41" fmla="*/ 366048 h 815765"/>
                    <a:gd name="connsiteX42" fmla="*/ 684572 w 875965"/>
                    <a:gd name="connsiteY42" fmla="*/ 392194 h 815765"/>
                    <a:gd name="connsiteX43" fmla="*/ 709382 w 875965"/>
                    <a:gd name="connsiteY43" fmla="*/ 413111 h 815765"/>
                    <a:gd name="connsiteX44" fmla="*/ 737737 w 875965"/>
                    <a:gd name="connsiteY44" fmla="*/ 454945 h 815765"/>
                    <a:gd name="connsiteX45" fmla="*/ 755458 w 875965"/>
                    <a:gd name="connsiteY45" fmla="*/ 465404 h 815765"/>
                    <a:gd name="connsiteX46" fmla="*/ 801534 w 875965"/>
                    <a:gd name="connsiteY46" fmla="*/ 486321 h 815765"/>
                    <a:gd name="connsiteX47" fmla="*/ 829889 w 875965"/>
                    <a:gd name="connsiteY47" fmla="*/ 512467 h 815765"/>
                    <a:gd name="connsiteX48" fmla="*/ 854699 w 875965"/>
                    <a:gd name="connsiteY48" fmla="*/ 554301 h 815765"/>
                    <a:gd name="connsiteX49" fmla="*/ 872420 w 875965"/>
                    <a:gd name="connsiteY49" fmla="*/ 611824 h 815765"/>
                    <a:gd name="connsiteX50" fmla="*/ 875965 w 875965"/>
                    <a:gd name="connsiteY50" fmla="*/ 637970 h 815765"/>
                    <a:gd name="connsiteX51" fmla="*/ 865332 w 875965"/>
                    <a:gd name="connsiteY51" fmla="*/ 711179 h 815765"/>
                    <a:gd name="connsiteX52" fmla="*/ 836977 w 875965"/>
                    <a:gd name="connsiteY52" fmla="*/ 737326 h 815765"/>
                    <a:gd name="connsiteX53" fmla="*/ 801534 w 875965"/>
                    <a:gd name="connsiteY53" fmla="*/ 747784 h 815765"/>
                    <a:gd name="connsiteX54" fmla="*/ 709382 w 875965"/>
                    <a:gd name="connsiteY54" fmla="*/ 732097 h 815765"/>
                    <a:gd name="connsiteX55" fmla="*/ 695205 w 875965"/>
                    <a:gd name="connsiteY55" fmla="*/ 711179 h 815765"/>
                    <a:gd name="connsiteX56" fmla="*/ 666850 w 875965"/>
                    <a:gd name="connsiteY56" fmla="*/ 685033 h 815765"/>
                    <a:gd name="connsiteX57" fmla="*/ 663306 w 875965"/>
                    <a:gd name="connsiteY57" fmla="*/ 669345 h 815765"/>
                    <a:gd name="connsiteX58" fmla="*/ 652673 w 875965"/>
                    <a:gd name="connsiteY58" fmla="*/ 664116 h 815765"/>
                    <a:gd name="connsiteX59" fmla="*/ 617230 w 875965"/>
                    <a:gd name="connsiteY59" fmla="*/ 648428 h 815765"/>
                    <a:gd name="connsiteX60" fmla="*/ 592420 w 875965"/>
                    <a:gd name="connsiteY60" fmla="*/ 637970 h 815765"/>
                    <a:gd name="connsiteX61" fmla="*/ 489635 w 875965"/>
                    <a:gd name="connsiteY61" fmla="*/ 627511 h 815765"/>
                    <a:gd name="connsiteX62" fmla="*/ 273431 w 875965"/>
                    <a:gd name="connsiteY62" fmla="*/ 637970 h 815765"/>
                    <a:gd name="connsiteX63" fmla="*/ 255710 w 875965"/>
                    <a:gd name="connsiteY63" fmla="*/ 648428 h 815765"/>
                    <a:gd name="connsiteX64" fmla="*/ 237988 w 875965"/>
                    <a:gd name="connsiteY64" fmla="*/ 653657 h 815765"/>
                    <a:gd name="connsiteX65" fmla="*/ 213178 w 875965"/>
                    <a:gd name="connsiteY65" fmla="*/ 679804 h 815765"/>
                    <a:gd name="connsiteX66" fmla="*/ 191912 w 875965"/>
                    <a:gd name="connsiteY66" fmla="*/ 695491 h 815765"/>
                    <a:gd name="connsiteX67" fmla="*/ 160013 w 875965"/>
                    <a:gd name="connsiteY67" fmla="*/ 726867 h 815765"/>
                    <a:gd name="connsiteX68" fmla="*/ 142292 w 875965"/>
                    <a:gd name="connsiteY68" fmla="*/ 742555 h 815765"/>
                    <a:gd name="connsiteX69" fmla="*/ 110393 w 875965"/>
                    <a:gd name="connsiteY69" fmla="*/ 768702 h 815765"/>
                    <a:gd name="connsiteX70" fmla="*/ 99760 w 875965"/>
                    <a:gd name="connsiteY70" fmla="*/ 784389 h 815765"/>
                    <a:gd name="connsiteX71" fmla="*/ 96216 w 875965"/>
                    <a:gd name="connsiteY71" fmla="*/ 805306 h 815765"/>
                    <a:gd name="connsiteX72" fmla="*/ 82039 w 875965"/>
                    <a:gd name="connsiteY72" fmla="*/ 815765 h 815765"/>
                    <a:gd name="connsiteX73" fmla="*/ 60773 w 875965"/>
                    <a:gd name="connsiteY73" fmla="*/ 810536 h 815765"/>
                    <a:gd name="connsiteX74" fmla="*/ 46595 w 875965"/>
                    <a:gd name="connsiteY74" fmla="*/ 763472 h 815765"/>
                    <a:gd name="connsiteX75" fmla="*/ 50140 w 875965"/>
                    <a:gd name="connsiteY75" fmla="*/ 721638 h 815765"/>
                    <a:gd name="connsiteX76" fmla="*/ 64317 w 875965"/>
                    <a:gd name="connsiteY76" fmla="*/ 711179 h 815765"/>
                    <a:gd name="connsiteX77" fmla="*/ 67861 w 875965"/>
                    <a:gd name="connsiteY77" fmla="*/ 690263 h 815765"/>
                    <a:gd name="connsiteX78" fmla="*/ 64317 w 875965"/>
                    <a:gd name="connsiteY78" fmla="*/ 653657 h 815765"/>
                    <a:gd name="connsiteX79" fmla="*/ 53684 w 875965"/>
                    <a:gd name="connsiteY79" fmla="*/ 648428 h 815765"/>
                    <a:gd name="connsiteX80" fmla="*/ 25329 w 875965"/>
                    <a:gd name="connsiteY80" fmla="*/ 648428 h 8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5965" h="815765" extrusionOk="0">
                      <a:moveTo>
                        <a:pt x="815711" y="245775"/>
                      </a:moveTo>
                      <a:cubicBezTo>
                        <a:pt x="792286" y="232744"/>
                        <a:pt x="758022" y="193864"/>
                        <a:pt x="741281" y="183024"/>
                      </a:cubicBezTo>
                      <a:cubicBezTo>
                        <a:pt x="736050" y="176653"/>
                        <a:pt x="724448" y="166067"/>
                        <a:pt x="716471" y="162107"/>
                      </a:cubicBezTo>
                      <a:cubicBezTo>
                        <a:pt x="641475" y="106681"/>
                        <a:pt x="719113" y="164946"/>
                        <a:pt x="670394" y="130731"/>
                      </a:cubicBezTo>
                      <a:cubicBezTo>
                        <a:pt x="665582" y="128808"/>
                        <a:pt x="661018" y="122828"/>
                        <a:pt x="656217" y="120273"/>
                      </a:cubicBezTo>
                      <a:cubicBezTo>
                        <a:pt x="643557" y="112033"/>
                        <a:pt x="628868" y="106008"/>
                        <a:pt x="617230" y="99355"/>
                      </a:cubicBezTo>
                      <a:cubicBezTo>
                        <a:pt x="571025" y="66375"/>
                        <a:pt x="533429" y="51561"/>
                        <a:pt x="486090" y="26146"/>
                      </a:cubicBezTo>
                      <a:cubicBezTo>
                        <a:pt x="466635" y="15952"/>
                        <a:pt x="424463" y="11329"/>
                        <a:pt x="397482" y="0"/>
                      </a:cubicBezTo>
                      <a:cubicBezTo>
                        <a:pt x="354216" y="-5962"/>
                        <a:pt x="325247" y="7774"/>
                        <a:pt x="287609" y="5228"/>
                      </a:cubicBezTo>
                      <a:cubicBezTo>
                        <a:pt x="278431" y="6411"/>
                        <a:pt x="274376" y="13998"/>
                        <a:pt x="266343" y="20916"/>
                      </a:cubicBezTo>
                      <a:cubicBezTo>
                        <a:pt x="263040" y="23498"/>
                        <a:pt x="259752" y="23910"/>
                        <a:pt x="255710" y="26146"/>
                      </a:cubicBezTo>
                      <a:cubicBezTo>
                        <a:pt x="227906" y="61599"/>
                        <a:pt x="240006" y="44797"/>
                        <a:pt x="209634" y="62750"/>
                      </a:cubicBezTo>
                      <a:cubicBezTo>
                        <a:pt x="195383" y="69389"/>
                        <a:pt x="167102" y="83667"/>
                        <a:pt x="167102" y="83667"/>
                      </a:cubicBezTo>
                      <a:cubicBezTo>
                        <a:pt x="164302" y="86065"/>
                        <a:pt x="161587" y="89761"/>
                        <a:pt x="160013" y="94126"/>
                      </a:cubicBezTo>
                      <a:cubicBezTo>
                        <a:pt x="157277" y="97636"/>
                        <a:pt x="157798" y="106172"/>
                        <a:pt x="156469" y="109814"/>
                      </a:cubicBezTo>
                      <a:cubicBezTo>
                        <a:pt x="154059" y="113915"/>
                        <a:pt x="153387" y="119938"/>
                        <a:pt x="149380" y="125501"/>
                      </a:cubicBezTo>
                      <a:cubicBezTo>
                        <a:pt x="149735" y="130981"/>
                        <a:pt x="147336" y="136266"/>
                        <a:pt x="145836" y="141189"/>
                      </a:cubicBezTo>
                      <a:cubicBezTo>
                        <a:pt x="142641" y="151594"/>
                        <a:pt x="134061" y="164519"/>
                        <a:pt x="128114" y="172565"/>
                      </a:cubicBezTo>
                      <a:cubicBezTo>
                        <a:pt x="74074" y="241009"/>
                        <a:pt x="110895" y="205729"/>
                        <a:pt x="82039" y="224858"/>
                      </a:cubicBezTo>
                      <a:cubicBezTo>
                        <a:pt x="78692" y="229432"/>
                        <a:pt x="71990" y="233100"/>
                        <a:pt x="67861" y="240546"/>
                      </a:cubicBezTo>
                      <a:cubicBezTo>
                        <a:pt x="62262" y="250365"/>
                        <a:pt x="56427" y="264205"/>
                        <a:pt x="50140" y="271921"/>
                      </a:cubicBezTo>
                      <a:cubicBezTo>
                        <a:pt x="43342" y="279317"/>
                        <a:pt x="33247" y="284804"/>
                        <a:pt x="25329" y="292838"/>
                      </a:cubicBezTo>
                      <a:cubicBezTo>
                        <a:pt x="14460" y="305571"/>
                        <a:pt x="11350" y="314234"/>
                        <a:pt x="4064" y="329443"/>
                      </a:cubicBezTo>
                      <a:cubicBezTo>
                        <a:pt x="-765" y="351424"/>
                        <a:pt x="-1464" y="347332"/>
                        <a:pt x="4064" y="376506"/>
                      </a:cubicBezTo>
                      <a:cubicBezTo>
                        <a:pt x="6085" y="383863"/>
                        <a:pt x="7421" y="393837"/>
                        <a:pt x="11152" y="397424"/>
                      </a:cubicBezTo>
                      <a:cubicBezTo>
                        <a:pt x="17196" y="405133"/>
                        <a:pt x="30276" y="408960"/>
                        <a:pt x="43051" y="413111"/>
                      </a:cubicBezTo>
                      <a:cubicBezTo>
                        <a:pt x="53052" y="422783"/>
                        <a:pt x="66881" y="427480"/>
                        <a:pt x="74950" y="439258"/>
                      </a:cubicBezTo>
                      <a:cubicBezTo>
                        <a:pt x="85455" y="471197"/>
                        <a:pt x="79237" y="444652"/>
                        <a:pt x="92672" y="481092"/>
                      </a:cubicBezTo>
                      <a:cubicBezTo>
                        <a:pt x="103518" y="503953"/>
                        <a:pt x="100779" y="506832"/>
                        <a:pt x="121026" y="528155"/>
                      </a:cubicBezTo>
                      <a:cubicBezTo>
                        <a:pt x="127427" y="535679"/>
                        <a:pt x="138826" y="538973"/>
                        <a:pt x="145836" y="543843"/>
                      </a:cubicBezTo>
                      <a:cubicBezTo>
                        <a:pt x="206785" y="526274"/>
                        <a:pt x="240165" y="521597"/>
                        <a:pt x="287609" y="502009"/>
                      </a:cubicBezTo>
                      <a:cubicBezTo>
                        <a:pt x="292312" y="502049"/>
                        <a:pt x="295973" y="496469"/>
                        <a:pt x="298242" y="491550"/>
                      </a:cubicBezTo>
                      <a:cubicBezTo>
                        <a:pt x="300942" y="486002"/>
                        <a:pt x="302173" y="476562"/>
                        <a:pt x="305330" y="470633"/>
                      </a:cubicBezTo>
                      <a:cubicBezTo>
                        <a:pt x="307824" y="454047"/>
                        <a:pt x="320957" y="444380"/>
                        <a:pt x="323052" y="423570"/>
                      </a:cubicBezTo>
                      <a:cubicBezTo>
                        <a:pt x="325464" y="415294"/>
                        <a:pt x="327289" y="403315"/>
                        <a:pt x="330140" y="392194"/>
                      </a:cubicBezTo>
                      <a:cubicBezTo>
                        <a:pt x="338728" y="370598"/>
                        <a:pt x="350174" y="365682"/>
                        <a:pt x="362039" y="350360"/>
                      </a:cubicBezTo>
                      <a:cubicBezTo>
                        <a:pt x="370366" y="343749"/>
                        <a:pt x="378966" y="334372"/>
                        <a:pt x="386849" y="329443"/>
                      </a:cubicBezTo>
                      <a:cubicBezTo>
                        <a:pt x="393676" y="325407"/>
                        <a:pt x="405580" y="326587"/>
                        <a:pt x="415204" y="324214"/>
                      </a:cubicBezTo>
                      <a:cubicBezTo>
                        <a:pt x="445787" y="325936"/>
                        <a:pt x="472231" y="332295"/>
                        <a:pt x="503812" y="334672"/>
                      </a:cubicBezTo>
                      <a:cubicBezTo>
                        <a:pt x="521832" y="341960"/>
                        <a:pt x="540132" y="343275"/>
                        <a:pt x="556976" y="350360"/>
                      </a:cubicBezTo>
                      <a:cubicBezTo>
                        <a:pt x="562837" y="353612"/>
                        <a:pt x="569906" y="359693"/>
                        <a:pt x="574698" y="360819"/>
                      </a:cubicBezTo>
                      <a:cubicBezTo>
                        <a:pt x="587570" y="362208"/>
                        <a:pt x="605501" y="363839"/>
                        <a:pt x="617230" y="366048"/>
                      </a:cubicBezTo>
                      <a:cubicBezTo>
                        <a:pt x="639933" y="373864"/>
                        <a:pt x="661949" y="370813"/>
                        <a:pt x="684572" y="392194"/>
                      </a:cubicBezTo>
                      <a:cubicBezTo>
                        <a:pt x="692943" y="398265"/>
                        <a:pt x="702218" y="404917"/>
                        <a:pt x="709382" y="413111"/>
                      </a:cubicBezTo>
                      <a:cubicBezTo>
                        <a:pt x="718809" y="429562"/>
                        <a:pt x="722552" y="448352"/>
                        <a:pt x="737737" y="454945"/>
                      </a:cubicBezTo>
                      <a:cubicBezTo>
                        <a:pt x="743165" y="459880"/>
                        <a:pt x="750185" y="463439"/>
                        <a:pt x="755458" y="465404"/>
                      </a:cubicBezTo>
                      <a:cubicBezTo>
                        <a:pt x="774232" y="475804"/>
                        <a:pt x="783839" y="477454"/>
                        <a:pt x="801534" y="486321"/>
                      </a:cubicBezTo>
                      <a:cubicBezTo>
                        <a:pt x="811118" y="491182"/>
                        <a:pt x="823154" y="497763"/>
                        <a:pt x="829889" y="512467"/>
                      </a:cubicBezTo>
                      <a:cubicBezTo>
                        <a:pt x="841978" y="539125"/>
                        <a:pt x="837808" y="522629"/>
                        <a:pt x="854699" y="554301"/>
                      </a:cubicBezTo>
                      <a:cubicBezTo>
                        <a:pt x="861967" y="567962"/>
                        <a:pt x="870735" y="590424"/>
                        <a:pt x="872420" y="611824"/>
                      </a:cubicBezTo>
                      <a:cubicBezTo>
                        <a:pt x="874259" y="620478"/>
                        <a:pt x="875839" y="628505"/>
                        <a:pt x="875965" y="637970"/>
                      </a:cubicBezTo>
                      <a:cubicBezTo>
                        <a:pt x="877784" y="663199"/>
                        <a:pt x="877458" y="695182"/>
                        <a:pt x="865332" y="711179"/>
                      </a:cubicBezTo>
                      <a:cubicBezTo>
                        <a:pt x="863186" y="725574"/>
                        <a:pt x="847766" y="729655"/>
                        <a:pt x="836977" y="737326"/>
                      </a:cubicBezTo>
                      <a:cubicBezTo>
                        <a:pt x="827097" y="744258"/>
                        <a:pt x="806425" y="746975"/>
                        <a:pt x="801534" y="747784"/>
                      </a:cubicBezTo>
                      <a:cubicBezTo>
                        <a:pt x="766924" y="741732"/>
                        <a:pt x="742291" y="743022"/>
                        <a:pt x="709382" y="732097"/>
                      </a:cubicBezTo>
                      <a:cubicBezTo>
                        <a:pt x="702247" y="729935"/>
                        <a:pt x="699961" y="717234"/>
                        <a:pt x="695205" y="711179"/>
                      </a:cubicBezTo>
                      <a:cubicBezTo>
                        <a:pt x="682367" y="695302"/>
                        <a:pt x="680746" y="695477"/>
                        <a:pt x="666850" y="685033"/>
                      </a:cubicBezTo>
                      <a:cubicBezTo>
                        <a:pt x="665241" y="679905"/>
                        <a:pt x="665099" y="674040"/>
                        <a:pt x="663306" y="669345"/>
                      </a:cubicBezTo>
                      <a:cubicBezTo>
                        <a:pt x="661136" y="665045"/>
                        <a:pt x="656907" y="665996"/>
                        <a:pt x="652673" y="664116"/>
                      </a:cubicBezTo>
                      <a:cubicBezTo>
                        <a:pt x="623541" y="653915"/>
                        <a:pt x="659489" y="659622"/>
                        <a:pt x="617230" y="648428"/>
                      </a:cubicBezTo>
                      <a:cubicBezTo>
                        <a:pt x="608932" y="644592"/>
                        <a:pt x="601645" y="638330"/>
                        <a:pt x="592420" y="637970"/>
                      </a:cubicBezTo>
                      <a:cubicBezTo>
                        <a:pt x="564190" y="629365"/>
                        <a:pt x="502187" y="627863"/>
                        <a:pt x="489635" y="627511"/>
                      </a:cubicBezTo>
                      <a:cubicBezTo>
                        <a:pt x="434869" y="632402"/>
                        <a:pt x="337665" y="634021"/>
                        <a:pt x="273431" y="637970"/>
                      </a:cubicBezTo>
                      <a:cubicBezTo>
                        <a:pt x="267892" y="637325"/>
                        <a:pt x="261144" y="646039"/>
                        <a:pt x="255710" y="648428"/>
                      </a:cubicBezTo>
                      <a:cubicBezTo>
                        <a:pt x="248276" y="651345"/>
                        <a:pt x="242907" y="651886"/>
                        <a:pt x="237988" y="653657"/>
                      </a:cubicBezTo>
                      <a:cubicBezTo>
                        <a:pt x="228556" y="661827"/>
                        <a:pt x="219292" y="671945"/>
                        <a:pt x="213178" y="679804"/>
                      </a:cubicBezTo>
                      <a:cubicBezTo>
                        <a:pt x="205884" y="688406"/>
                        <a:pt x="198887" y="690405"/>
                        <a:pt x="191912" y="695491"/>
                      </a:cubicBezTo>
                      <a:cubicBezTo>
                        <a:pt x="150056" y="728934"/>
                        <a:pt x="189093" y="716583"/>
                        <a:pt x="160013" y="726867"/>
                      </a:cubicBezTo>
                      <a:cubicBezTo>
                        <a:pt x="141302" y="753157"/>
                        <a:pt x="171219" y="724872"/>
                        <a:pt x="142292" y="742555"/>
                      </a:cubicBezTo>
                      <a:cubicBezTo>
                        <a:pt x="101141" y="784840"/>
                        <a:pt x="148357" y="729345"/>
                        <a:pt x="110393" y="768702"/>
                      </a:cubicBezTo>
                      <a:cubicBezTo>
                        <a:pt x="107148" y="774041"/>
                        <a:pt x="103746" y="778514"/>
                        <a:pt x="99760" y="784389"/>
                      </a:cubicBezTo>
                      <a:cubicBezTo>
                        <a:pt x="96769" y="790284"/>
                        <a:pt x="99558" y="798304"/>
                        <a:pt x="96216" y="805306"/>
                      </a:cubicBezTo>
                      <a:cubicBezTo>
                        <a:pt x="91819" y="811536"/>
                        <a:pt x="87187" y="813186"/>
                        <a:pt x="82039" y="815765"/>
                      </a:cubicBezTo>
                      <a:cubicBezTo>
                        <a:pt x="74350" y="816030"/>
                        <a:pt x="66070" y="815755"/>
                        <a:pt x="60773" y="810536"/>
                      </a:cubicBezTo>
                      <a:cubicBezTo>
                        <a:pt x="50308" y="803133"/>
                        <a:pt x="45168" y="782363"/>
                        <a:pt x="46595" y="763472"/>
                      </a:cubicBezTo>
                      <a:cubicBezTo>
                        <a:pt x="48399" y="751633"/>
                        <a:pt x="46419" y="734188"/>
                        <a:pt x="50140" y="721638"/>
                      </a:cubicBezTo>
                      <a:cubicBezTo>
                        <a:pt x="51682" y="715607"/>
                        <a:pt x="61666" y="716301"/>
                        <a:pt x="64317" y="711179"/>
                      </a:cubicBezTo>
                      <a:cubicBezTo>
                        <a:pt x="67416" y="706934"/>
                        <a:pt x="66398" y="697059"/>
                        <a:pt x="67861" y="690263"/>
                      </a:cubicBezTo>
                      <a:cubicBezTo>
                        <a:pt x="67323" y="675674"/>
                        <a:pt x="67605" y="664198"/>
                        <a:pt x="64317" y="653657"/>
                      </a:cubicBezTo>
                      <a:cubicBezTo>
                        <a:pt x="62549" y="648102"/>
                        <a:pt x="57201" y="648964"/>
                        <a:pt x="53684" y="648428"/>
                      </a:cubicBezTo>
                      <a:cubicBezTo>
                        <a:pt x="45401" y="646429"/>
                        <a:pt x="37481" y="647694"/>
                        <a:pt x="25329" y="648428"/>
                      </a:cubicBezTo>
                    </a:path>
                  </a:pathLst>
                </a:custGeom>
                <a:noFill/>
                <a:ln w="41275" cap="rnd">
                  <a:solidFill>
                    <a:schemeClr val="accent1">
                      <a:lumMod val="40000"/>
                      <a:lumOff val="60000"/>
                    </a:schemeClr>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11C091BA-2BEA-4D94-89D5-B3690A37003E}"/>
                    </a:ext>
                  </a:extLst>
                </p:cNvPr>
                <p:cNvSpPr/>
                <p:nvPr/>
              </p:nvSpPr>
              <p:spPr>
                <a:xfrm rot="1724788">
                  <a:off x="5907261" y="3595332"/>
                  <a:ext cx="875965" cy="815765"/>
                </a:xfrm>
                <a:custGeom>
                  <a:avLst/>
                  <a:gdLst>
                    <a:gd name="connsiteX0" fmla="*/ 815711 w 875965"/>
                    <a:gd name="connsiteY0" fmla="*/ 245775 h 815765"/>
                    <a:gd name="connsiteX1" fmla="*/ 741281 w 875965"/>
                    <a:gd name="connsiteY1" fmla="*/ 183024 h 815765"/>
                    <a:gd name="connsiteX2" fmla="*/ 716471 w 875965"/>
                    <a:gd name="connsiteY2" fmla="*/ 162107 h 815765"/>
                    <a:gd name="connsiteX3" fmla="*/ 670394 w 875965"/>
                    <a:gd name="connsiteY3" fmla="*/ 130731 h 815765"/>
                    <a:gd name="connsiteX4" fmla="*/ 656217 w 875965"/>
                    <a:gd name="connsiteY4" fmla="*/ 120273 h 815765"/>
                    <a:gd name="connsiteX5" fmla="*/ 617230 w 875965"/>
                    <a:gd name="connsiteY5" fmla="*/ 99355 h 815765"/>
                    <a:gd name="connsiteX6" fmla="*/ 486090 w 875965"/>
                    <a:gd name="connsiteY6" fmla="*/ 26146 h 815765"/>
                    <a:gd name="connsiteX7" fmla="*/ 397482 w 875965"/>
                    <a:gd name="connsiteY7" fmla="*/ 0 h 815765"/>
                    <a:gd name="connsiteX8" fmla="*/ 287609 w 875965"/>
                    <a:gd name="connsiteY8" fmla="*/ 5228 h 815765"/>
                    <a:gd name="connsiteX9" fmla="*/ 266343 w 875965"/>
                    <a:gd name="connsiteY9" fmla="*/ 20916 h 815765"/>
                    <a:gd name="connsiteX10" fmla="*/ 255710 w 875965"/>
                    <a:gd name="connsiteY10" fmla="*/ 26146 h 815765"/>
                    <a:gd name="connsiteX11" fmla="*/ 209634 w 875965"/>
                    <a:gd name="connsiteY11" fmla="*/ 62750 h 815765"/>
                    <a:gd name="connsiteX12" fmla="*/ 167102 w 875965"/>
                    <a:gd name="connsiteY12" fmla="*/ 83667 h 815765"/>
                    <a:gd name="connsiteX13" fmla="*/ 160013 w 875965"/>
                    <a:gd name="connsiteY13" fmla="*/ 94126 h 815765"/>
                    <a:gd name="connsiteX14" fmla="*/ 156469 w 875965"/>
                    <a:gd name="connsiteY14" fmla="*/ 109814 h 815765"/>
                    <a:gd name="connsiteX15" fmla="*/ 149380 w 875965"/>
                    <a:gd name="connsiteY15" fmla="*/ 125501 h 815765"/>
                    <a:gd name="connsiteX16" fmla="*/ 145836 w 875965"/>
                    <a:gd name="connsiteY16" fmla="*/ 141189 h 815765"/>
                    <a:gd name="connsiteX17" fmla="*/ 128114 w 875965"/>
                    <a:gd name="connsiteY17" fmla="*/ 172565 h 815765"/>
                    <a:gd name="connsiteX18" fmla="*/ 82039 w 875965"/>
                    <a:gd name="connsiteY18" fmla="*/ 224858 h 815765"/>
                    <a:gd name="connsiteX19" fmla="*/ 67861 w 875965"/>
                    <a:gd name="connsiteY19" fmla="*/ 240546 h 815765"/>
                    <a:gd name="connsiteX20" fmla="*/ 50140 w 875965"/>
                    <a:gd name="connsiteY20" fmla="*/ 271921 h 815765"/>
                    <a:gd name="connsiteX21" fmla="*/ 25329 w 875965"/>
                    <a:gd name="connsiteY21" fmla="*/ 292838 h 815765"/>
                    <a:gd name="connsiteX22" fmla="*/ 4064 w 875965"/>
                    <a:gd name="connsiteY22" fmla="*/ 329443 h 815765"/>
                    <a:gd name="connsiteX23" fmla="*/ 4064 w 875965"/>
                    <a:gd name="connsiteY23" fmla="*/ 376506 h 815765"/>
                    <a:gd name="connsiteX24" fmla="*/ 11152 w 875965"/>
                    <a:gd name="connsiteY24" fmla="*/ 397424 h 815765"/>
                    <a:gd name="connsiteX25" fmla="*/ 43051 w 875965"/>
                    <a:gd name="connsiteY25" fmla="*/ 413111 h 815765"/>
                    <a:gd name="connsiteX26" fmla="*/ 74950 w 875965"/>
                    <a:gd name="connsiteY26" fmla="*/ 439258 h 815765"/>
                    <a:gd name="connsiteX27" fmla="*/ 92672 w 875965"/>
                    <a:gd name="connsiteY27" fmla="*/ 481092 h 815765"/>
                    <a:gd name="connsiteX28" fmla="*/ 121026 w 875965"/>
                    <a:gd name="connsiteY28" fmla="*/ 528155 h 815765"/>
                    <a:gd name="connsiteX29" fmla="*/ 145836 w 875965"/>
                    <a:gd name="connsiteY29" fmla="*/ 543843 h 815765"/>
                    <a:gd name="connsiteX30" fmla="*/ 287609 w 875965"/>
                    <a:gd name="connsiteY30" fmla="*/ 502009 h 815765"/>
                    <a:gd name="connsiteX31" fmla="*/ 298242 w 875965"/>
                    <a:gd name="connsiteY31" fmla="*/ 491550 h 815765"/>
                    <a:gd name="connsiteX32" fmla="*/ 305330 w 875965"/>
                    <a:gd name="connsiteY32" fmla="*/ 470633 h 815765"/>
                    <a:gd name="connsiteX33" fmla="*/ 323052 w 875965"/>
                    <a:gd name="connsiteY33" fmla="*/ 423570 h 815765"/>
                    <a:gd name="connsiteX34" fmla="*/ 330140 w 875965"/>
                    <a:gd name="connsiteY34" fmla="*/ 392194 h 815765"/>
                    <a:gd name="connsiteX35" fmla="*/ 362039 w 875965"/>
                    <a:gd name="connsiteY35" fmla="*/ 350360 h 815765"/>
                    <a:gd name="connsiteX36" fmla="*/ 386849 w 875965"/>
                    <a:gd name="connsiteY36" fmla="*/ 329443 h 815765"/>
                    <a:gd name="connsiteX37" fmla="*/ 415204 w 875965"/>
                    <a:gd name="connsiteY37" fmla="*/ 324214 h 815765"/>
                    <a:gd name="connsiteX38" fmla="*/ 503812 w 875965"/>
                    <a:gd name="connsiteY38" fmla="*/ 334672 h 815765"/>
                    <a:gd name="connsiteX39" fmla="*/ 556976 w 875965"/>
                    <a:gd name="connsiteY39" fmla="*/ 350360 h 815765"/>
                    <a:gd name="connsiteX40" fmla="*/ 574698 w 875965"/>
                    <a:gd name="connsiteY40" fmla="*/ 360819 h 815765"/>
                    <a:gd name="connsiteX41" fmla="*/ 617230 w 875965"/>
                    <a:gd name="connsiteY41" fmla="*/ 366048 h 815765"/>
                    <a:gd name="connsiteX42" fmla="*/ 684572 w 875965"/>
                    <a:gd name="connsiteY42" fmla="*/ 392194 h 815765"/>
                    <a:gd name="connsiteX43" fmla="*/ 709382 w 875965"/>
                    <a:gd name="connsiteY43" fmla="*/ 413111 h 815765"/>
                    <a:gd name="connsiteX44" fmla="*/ 737737 w 875965"/>
                    <a:gd name="connsiteY44" fmla="*/ 454945 h 815765"/>
                    <a:gd name="connsiteX45" fmla="*/ 755458 w 875965"/>
                    <a:gd name="connsiteY45" fmla="*/ 465404 h 815765"/>
                    <a:gd name="connsiteX46" fmla="*/ 801534 w 875965"/>
                    <a:gd name="connsiteY46" fmla="*/ 486321 h 815765"/>
                    <a:gd name="connsiteX47" fmla="*/ 829889 w 875965"/>
                    <a:gd name="connsiteY47" fmla="*/ 512467 h 815765"/>
                    <a:gd name="connsiteX48" fmla="*/ 854699 w 875965"/>
                    <a:gd name="connsiteY48" fmla="*/ 554301 h 815765"/>
                    <a:gd name="connsiteX49" fmla="*/ 872420 w 875965"/>
                    <a:gd name="connsiteY49" fmla="*/ 611824 h 815765"/>
                    <a:gd name="connsiteX50" fmla="*/ 875965 w 875965"/>
                    <a:gd name="connsiteY50" fmla="*/ 637970 h 815765"/>
                    <a:gd name="connsiteX51" fmla="*/ 865332 w 875965"/>
                    <a:gd name="connsiteY51" fmla="*/ 711179 h 815765"/>
                    <a:gd name="connsiteX52" fmla="*/ 836977 w 875965"/>
                    <a:gd name="connsiteY52" fmla="*/ 737326 h 815765"/>
                    <a:gd name="connsiteX53" fmla="*/ 801534 w 875965"/>
                    <a:gd name="connsiteY53" fmla="*/ 747784 h 815765"/>
                    <a:gd name="connsiteX54" fmla="*/ 709382 w 875965"/>
                    <a:gd name="connsiteY54" fmla="*/ 732097 h 815765"/>
                    <a:gd name="connsiteX55" fmla="*/ 695205 w 875965"/>
                    <a:gd name="connsiteY55" fmla="*/ 711179 h 815765"/>
                    <a:gd name="connsiteX56" fmla="*/ 666850 w 875965"/>
                    <a:gd name="connsiteY56" fmla="*/ 685033 h 815765"/>
                    <a:gd name="connsiteX57" fmla="*/ 663306 w 875965"/>
                    <a:gd name="connsiteY57" fmla="*/ 669345 h 815765"/>
                    <a:gd name="connsiteX58" fmla="*/ 652673 w 875965"/>
                    <a:gd name="connsiteY58" fmla="*/ 664116 h 815765"/>
                    <a:gd name="connsiteX59" fmla="*/ 617230 w 875965"/>
                    <a:gd name="connsiteY59" fmla="*/ 648428 h 815765"/>
                    <a:gd name="connsiteX60" fmla="*/ 592420 w 875965"/>
                    <a:gd name="connsiteY60" fmla="*/ 637970 h 815765"/>
                    <a:gd name="connsiteX61" fmla="*/ 489635 w 875965"/>
                    <a:gd name="connsiteY61" fmla="*/ 627511 h 815765"/>
                    <a:gd name="connsiteX62" fmla="*/ 273431 w 875965"/>
                    <a:gd name="connsiteY62" fmla="*/ 637970 h 815765"/>
                    <a:gd name="connsiteX63" fmla="*/ 255710 w 875965"/>
                    <a:gd name="connsiteY63" fmla="*/ 648428 h 815765"/>
                    <a:gd name="connsiteX64" fmla="*/ 237988 w 875965"/>
                    <a:gd name="connsiteY64" fmla="*/ 653657 h 815765"/>
                    <a:gd name="connsiteX65" fmla="*/ 213178 w 875965"/>
                    <a:gd name="connsiteY65" fmla="*/ 679804 h 815765"/>
                    <a:gd name="connsiteX66" fmla="*/ 191912 w 875965"/>
                    <a:gd name="connsiteY66" fmla="*/ 695491 h 815765"/>
                    <a:gd name="connsiteX67" fmla="*/ 160013 w 875965"/>
                    <a:gd name="connsiteY67" fmla="*/ 726867 h 815765"/>
                    <a:gd name="connsiteX68" fmla="*/ 142292 w 875965"/>
                    <a:gd name="connsiteY68" fmla="*/ 742555 h 815765"/>
                    <a:gd name="connsiteX69" fmla="*/ 110393 w 875965"/>
                    <a:gd name="connsiteY69" fmla="*/ 768702 h 815765"/>
                    <a:gd name="connsiteX70" fmla="*/ 99760 w 875965"/>
                    <a:gd name="connsiteY70" fmla="*/ 784389 h 815765"/>
                    <a:gd name="connsiteX71" fmla="*/ 96216 w 875965"/>
                    <a:gd name="connsiteY71" fmla="*/ 805306 h 815765"/>
                    <a:gd name="connsiteX72" fmla="*/ 82039 w 875965"/>
                    <a:gd name="connsiteY72" fmla="*/ 815765 h 815765"/>
                    <a:gd name="connsiteX73" fmla="*/ 60773 w 875965"/>
                    <a:gd name="connsiteY73" fmla="*/ 810536 h 815765"/>
                    <a:gd name="connsiteX74" fmla="*/ 46595 w 875965"/>
                    <a:gd name="connsiteY74" fmla="*/ 763472 h 815765"/>
                    <a:gd name="connsiteX75" fmla="*/ 50140 w 875965"/>
                    <a:gd name="connsiteY75" fmla="*/ 721638 h 815765"/>
                    <a:gd name="connsiteX76" fmla="*/ 64317 w 875965"/>
                    <a:gd name="connsiteY76" fmla="*/ 711179 h 815765"/>
                    <a:gd name="connsiteX77" fmla="*/ 67861 w 875965"/>
                    <a:gd name="connsiteY77" fmla="*/ 690263 h 815765"/>
                    <a:gd name="connsiteX78" fmla="*/ 64317 w 875965"/>
                    <a:gd name="connsiteY78" fmla="*/ 653657 h 815765"/>
                    <a:gd name="connsiteX79" fmla="*/ 53684 w 875965"/>
                    <a:gd name="connsiteY79" fmla="*/ 648428 h 815765"/>
                    <a:gd name="connsiteX80" fmla="*/ 25329 w 875965"/>
                    <a:gd name="connsiteY80" fmla="*/ 648428 h 8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5965" h="815765" extrusionOk="0">
                      <a:moveTo>
                        <a:pt x="815711" y="245775"/>
                      </a:moveTo>
                      <a:cubicBezTo>
                        <a:pt x="792286" y="232744"/>
                        <a:pt x="758022" y="193864"/>
                        <a:pt x="741281" y="183024"/>
                      </a:cubicBezTo>
                      <a:cubicBezTo>
                        <a:pt x="736050" y="176653"/>
                        <a:pt x="724448" y="166067"/>
                        <a:pt x="716471" y="162107"/>
                      </a:cubicBezTo>
                      <a:cubicBezTo>
                        <a:pt x="641475" y="106681"/>
                        <a:pt x="719113" y="164946"/>
                        <a:pt x="670394" y="130731"/>
                      </a:cubicBezTo>
                      <a:cubicBezTo>
                        <a:pt x="665582" y="128808"/>
                        <a:pt x="661018" y="122828"/>
                        <a:pt x="656217" y="120273"/>
                      </a:cubicBezTo>
                      <a:cubicBezTo>
                        <a:pt x="643557" y="112033"/>
                        <a:pt x="628868" y="106008"/>
                        <a:pt x="617230" y="99355"/>
                      </a:cubicBezTo>
                      <a:cubicBezTo>
                        <a:pt x="571025" y="66375"/>
                        <a:pt x="533429" y="51561"/>
                        <a:pt x="486090" y="26146"/>
                      </a:cubicBezTo>
                      <a:cubicBezTo>
                        <a:pt x="466635" y="15952"/>
                        <a:pt x="424463" y="11329"/>
                        <a:pt x="397482" y="0"/>
                      </a:cubicBezTo>
                      <a:cubicBezTo>
                        <a:pt x="354216" y="-5962"/>
                        <a:pt x="325247" y="7774"/>
                        <a:pt x="287609" y="5228"/>
                      </a:cubicBezTo>
                      <a:cubicBezTo>
                        <a:pt x="278431" y="6411"/>
                        <a:pt x="274376" y="13998"/>
                        <a:pt x="266343" y="20916"/>
                      </a:cubicBezTo>
                      <a:cubicBezTo>
                        <a:pt x="263040" y="23498"/>
                        <a:pt x="259752" y="23910"/>
                        <a:pt x="255710" y="26146"/>
                      </a:cubicBezTo>
                      <a:cubicBezTo>
                        <a:pt x="227906" y="61599"/>
                        <a:pt x="240006" y="44797"/>
                        <a:pt x="209634" y="62750"/>
                      </a:cubicBezTo>
                      <a:cubicBezTo>
                        <a:pt x="195383" y="69389"/>
                        <a:pt x="167102" y="83667"/>
                        <a:pt x="167102" y="83667"/>
                      </a:cubicBezTo>
                      <a:cubicBezTo>
                        <a:pt x="164302" y="86065"/>
                        <a:pt x="161587" y="89761"/>
                        <a:pt x="160013" y="94126"/>
                      </a:cubicBezTo>
                      <a:cubicBezTo>
                        <a:pt x="157277" y="97636"/>
                        <a:pt x="157798" y="106172"/>
                        <a:pt x="156469" y="109814"/>
                      </a:cubicBezTo>
                      <a:cubicBezTo>
                        <a:pt x="154059" y="113915"/>
                        <a:pt x="153387" y="119938"/>
                        <a:pt x="149380" y="125501"/>
                      </a:cubicBezTo>
                      <a:cubicBezTo>
                        <a:pt x="149735" y="130981"/>
                        <a:pt x="147336" y="136266"/>
                        <a:pt x="145836" y="141189"/>
                      </a:cubicBezTo>
                      <a:cubicBezTo>
                        <a:pt x="142641" y="151594"/>
                        <a:pt x="134061" y="164519"/>
                        <a:pt x="128114" y="172565"/>
                      </a:cubicBezTo>
                      <a:cubicBezTo>
                        <a:pt x="74074" y="241009"/>
                        <a:pt x="110895" y="205729"/>
                        <a:pt x="82039" y="224858"/>
                      </a:cubicBezTo>
                      <a:cubicBezTo>
                        <a:pt x="78692" y="229432"/>
                        <a:pt x="71990" y="233100"/>
                        <a:pt x="67861" y="240546"/>
                      </a:cubicBezTo>
                      <a:cubicBezTo>
                        <a:pt x="62262" y="250365"/>
                        <a:pt x="56427" y="264205"/>
                        <a:pt x="50140" y="271921"/>
                      </a:cubicBezTo>
                      <a:cubicBezTo>
                        <a:pt x="43342" y="279317"/>
                        <a:pt x="33247" y="284804"/>
                        <a:pt x="25329" y="292838"/>
                      </a:cubicBezTo>
                      <a:cubicBezTo>
                        <a:pt x="14460" y="305571"/>
                        <a:pt x="11350" y="314234"/>
                        <a:pt x="4064" y="329443"/>
                      </a:cubicBezTo>
                      <a:cubicBezTo>
                        <a:pt x="-765" y="351424"/>
                        <a:pt x="-1464" y="347332"/>
                        <a:pt x="4064" y="376506"/>
                      </a:cubicBezTo>
                      <a:cubicBezTo>
                        <a:pt x="6085" y="383863"/>
                        <a:pt x="7421" y="393837"/>
                        <a:pt x="11152" y="397424"/>
                      </a:cubicBezTo>
                      <a:cubicBezTo>
                        <a:pt x="17196" y="405133"/>
                        <a:pt x="30276" y="408960"/>
                        <a:pt x="43051" y="413111"/>
                      </a:cubicBezTo>
                      <a:cubicBezTo>
                        <a:pt x="53052" y="422783"/>
                        <a:pt x="66881" y="427480"/>
                        <a:pt x="74950" y="439258"/>
                      </a:cubicBezTo>
                      <a:cubicBezTo>
                        <a:pt x="85455" y="471197"/>
                        <a:pt x="79237" y="444652"/>
                        <a:pt x="92672" y="481092"/>
                      </a:cubicBezTo>
                      <a:cubicBezTo>
                        <a:pt x="103518" y="503953"/>
                        <a:pt x="100779" y="506832"/>
                        <a:pt x="121026" y="528155"/>
                      </a:cubicBezTo>
                      <a:cubicBezTo>
                        <a:pt x="127427" y="535679"/>
                        <a:pt x="138826" y="538973"/>
                        <a:pt x="145836" y="543843"/>
                      </a:cubicBezTo>
                      <a:cubicBezTo>
                        <a:pt x="206785" y="526274"/>
                        <a:pt x="240165" y="521597"/>
                        <a:pt x="287609" y="502009"/>
                      </a:cubicBezTo>
                      <a:cubicBezTo>
                        <a:pt x="292312" y="502049"/>
                        <a:pt x="295973" y="496469"/>
                        <a:pt x="298242" y="491550"/>
                      </a:cubicBezTo>
                      <a:cubicBezTo>
                        <a:pt x="300942" y="486002"/>
                        <a:pt x="302173" y="476562"/>
                        <a:pt x="305330" y="470633"/>
                      </a:cubicBezTo>
                      <a:cubicBezTo>
                        <a:pt x="307824" y="454047"/>
                        <a:pt x="320957" y="444380"/>
                        <a:pt x="323052" y="423570"/>
                      </a:cubicBezTo>
                      <a:cubicBezTo>
                        <a:pt x="325464" y="415294"/>
                        <a:pt x="327289" y="403315"/>
                        <a:pt x="330140" y="392194"/>
                      </a:cubicBezTo>
                      <a:cubicBezTo>
                        <a:pt x="338728" y="370598"/>
                        <a:pt x="350174" y="365682"/>
                        <a:pt x="362039" y="350360"/>
                      </a:cubicBezTo>
                      <a:cubicBezTo>
                        <a:pt x="370366" y="343749"/>
                        <a:pt x="378966" y="334372"/>
                        <a:pt x="386849" y="329443"/>
                      </a:cubicBezTo>
                      <a:cubicBezTo>
                        <a:pt x="393676" y="325407"/>
                        <a:pt x="405580" y="326587"/>
                        <a:pt x="415204" y="324214"/>
                      </a:cubicBezTo>
                      <a:cubicBezTo>
                        <a:pt x="445787" y="325936"/>
                        <a:pt x="472231" y="332295"/>
                        <a:pt x="503812" y="334672"/>
                      </a:cubicBezTo>
                      <a:cubicBezTo>
                        <a:pt x="521832" y="341960"/>
                        <a:pt x="540132" y="343275"/>
                        <a:pt x="556976" y="350360"/>
                      </a:cubicBezTo>
                      <a:cubicBezTo>
                        <a:pt x="562837" y="353612"/>
                        <a:pt x="569906" y="359693"/>
                        <a:pt x="574698" y="360819"/>
                      </a:cubicBezTo>
                      <a:cubicBezTo>
                        <a:pt x="587570" y="362208"/>
                        <a:pt x="605501" y="363839"/>
                        <a:pt x="617230" y="366048"/>
                      </a:cubicBezTo>
                      <a:cubicBezTo>
                        <a:pt x="639933" y="373864"/>
                        <a:pt x="661949" y="370813"/>
                        <a:pt x="684572" y="392194"/>
                      </a:cubicBezTo>
                      <a:cubicBezTo>
                        <a:pt x="692943" y="398265"/>
                        <a:pt x="702218" y="404917"/>
                        <a:pt x="709382" y="413111"/>
                      </a:cubicBezTo>
                      <a:cubicBezTo>
                        <a:pt x="718809" y="429562"/>
                        <a:pt x="722552" y="448352"/>
                        <a:pt x="737737" y="454945"/>
                      </a:cubicBezTo>
                      <a:cubicBezTo>
                        <a:pt x="743165" y="459880"/>
                        <a:pt x="750185" y="463439"/>
                        <a:pt x="755458" y="465404"/>
                      </a:cubicBezTo>
                      <a:cubicBezTo>
                        <a:pt x="774232" y="475804"/>
                        <a:pt x="783839" y="477454"/>
                        <a:pt x="801534" y="486321"/>
                      </a:cubicBezTo>
                      <a:cubicBezTo>
                        <a:pt x="811118" y="491182"/>
                        <a:pt x="823154" y="497763"/>
                        <a:pt x="829889" y="512467"/>
                      </a:cubicBezTo>
                      <a:cubicBezTo>
                        <a:pt x="841978" y="539125"/>
                        <a:pt x="837808" y="522629"/>
                        <a:pt x="854699" y="554301"/>
                      </a:cubicBezTo>
                      <a:cubicBezTo>
                        <a:pt x="861967" y="567962"/>
                        <a:pt x="870735" y="590424"/>
                        <a:pt x="872420" y="611824"/>
                      </a:cubicBezTo>
                      <a:cubicBezTo>
                        <a:pt x="874259" y="620478"/>
                        <a:pt x="875839" y="628505"/>
                        <a:pt x="875965" y="637970"/>
                      </a:cubicBezTo>
                      <a:cubicBezTo>
                        <a:pt x="877784" y="663199"/>
                        <a:pt x="877458" y="695182"/>
                        <a:pt x="865332" y="711179"/>
                      </a:cubicBezTo>
                      <a:cubicBezTo>
                        <a:pt x="863186" y="725574"/>
                        <a:pt x="847766" y="729655"/>
                        <a:pt x="836977" y="737326"/>
                      </a:cubicBezTo>
                      <a:cubicBezTo>
                        <a:pt x="827097" y="744258"/>
                        <a:pt x="806425" y="746975"/>
                        <a:pt x="801534" y="747784"/>
                      </a:cubicBezTo>
                      <a:cubicBezTo>
                        <a:pt x="766924" y="741732"/>
                        <a:pt x="742291" y="743022"/>
                        <a:pt x="709382" y="732097"/>
                      </a:cubicBezTo>
                      <a:cubicBezTo>
                        <a:pt x="702247" y="729935"/>
                        <a:pt x="699961" y="717234"/>
                        <a:pt x="695205" y="711179"/>
                      </a:cubicBezTo>
                      <a:cubicBezTo>
                        <a:pt x="682367" y="695302"/>
                        <a:pt x="680746" y="695477"/>
                        <a:pt x="666850" y="685033"/>
                      </a:cubicBezTo>
                      <a:cubicBezTo>
                        <a:pt x="665241" y="679905"/>
                        <a:pt x="665099" y="674040"/>
                        <a:pt x="663306" y="669345"/>
                      </a:cubicBezTo>
                      <a:cubicBezTo>
                        <a:pt x="661136" y="665045"/>
                        <a:pt x="656907" y="665996"/>
                        <a:pt x="652673" y="664116"/>
                      </a:cubicBezTo>
                      <a:cubicBezTo>
                        <a:pt x="623541" y="653915"/>
                        <a:pt x="659489" y="659622"/>
                        <a:pt x="617230" y="648428"/>
                      </a:cubicBezTo>
                      <a:cubicBezTo>
                        <a:pt x="608932" y="644592"/>
                        <a:pt x="601645" y="638330"/>
                        <a:pt x="592420" y="637970"/>
                      </a:cubicBezTo>
                      <a:cubicBezTo>
                        <a:pt x="564190" y="629365"/>
                        <a:pt x="502187" y="627863"/>
                        <a:pt x="489635" y="627511"/>
                      </a:cubicBezTo>
                      <a:cubicBezTo>
                        <a:pt x="434869" y="632402"/>
                        <a:pt x="337665" y="634021"/>
                        <a:pt x="273431" y="637970"/>
                      </a:cubicBezTo>
                      <a:cubicBezTo>
                        <a:pt x="267892" y="637325"/>
                        <a:pt x="261144" y="646039"/>
                        <a:pt x="255710" y="648428"/>
                      </a:cubicBezTo>
                      <a:cubicBezTo>
                        <a:pt x="248276" y="651345"/>
                        <a:pt x="242907" y="651886"/>
                        <a:pt x="237988" y="653657"/>
                      </a:cubicBezTo>
                      <a:cubicBezTo>
                        <a:pt x="228556" y="661827"/>
                        <a:pt x="219292" y="671945"/>
                        <a:pt x="213178" y="679804"/>
                      </a:cubicBezTo>
                      <a:cubicBezTo>
                        <a:pt x="205884" y="688406"/>
                        <a:pt x="198887" y="690405"/>
                        <a:pt x="191912" y="695491"/>
                      </a:cubicBezTo>
                      <a:cubicBezTo>
                        <a:pt x="150056" y="728934"/>
                        <a:pt x="189093" y="716583"/>
                        <a:pt x="160013" y="726867"/>
                      </a:cubicBezTo>
                      <a:cubicBezTo>
                        <a:pt x="141302" y="753157"/>
                        <a:pt x="171219" y="724872"/>
                        <a:pt x="142292" y="742555"/>
                      </a:cubicBezTo>
                      <a:cubicBezTo>
                        <a:pt x="101141" y="784840"/>
                        <a:pt x="148357" y="729345"/>
                        <a:pt x="110393" y="768702"/>
                      </a:cubicBezTo>
                      <a:cubicBezTo>
                        <a:pt x="107148" y="774041"/>
                        <a:pt x="103746" y="778514"/>
                        <a:pt x="99760" y="784389"/>
                      </a:cubicBezTo>
                      <a:cubicBezTo>
                        <a:pt x="96769" y="790284"/>
                        <a:pt x="99558" y="798304"/>
                        <a:pt x="96216" y="805306"/>
                      </a:cubicBezTo>
                      <a:cubicBezTo>
                        <a:pt x="91819" y="811536"/>
                        <a:pt x="87187" y="813186"/>
                        <a:pt x="82039" y="815765"/>
                      </a:cubicBezTo>
                      <a:cubicBezTo>
                        <a:pt x="74350" y="816030"/>
                        <a:pt x="66070" y="815755"/>
                        <a:pt x="60773" y="810536"/>
                      </a:cubicBezTo>
                      <a:cubicBezTo>
                        <a:pt x="50308" y="803133"/>
                        <a:pt x="45168" y="782363"/>
                        <a:pt x="46595" y="763472"/>
                      </a:cubicBezTo>
                      <a:cubicBezTo>
                        <a:pt x="48399" y="751633"/>
                        <a:pt x="46419" y="734188"/>
                        <a:pt x="50140" y="721638"/>
                      </a:cubicBezTo>
                      <a:cubicBezTo>
                        <a:pt x="51682" y="715607"/>
                        <a:pt x="61666" y="716301"/>
                        <a:pt x="64317" y="711179"/>
                      </a:cubicBezTo>
                      <a:cubicBezTo>
                        <a:pt x="67416" y="706934"/>
                        <a:pt x="66398" y="697059"/>
                        <a:pt x="67861" y="690263"/>
                      </a:cubicBezTo>
                      <a:cubicBezTo>
                        <a:pt x="67323" y="675674"/>
                        <a:pt x="67605" y="664198"/>
                        <a:pt x="64317" y="653657"/>
                      </a:cubicBezTo>
                      <a:cubicBezTo>
                        <a:pt x="62549" y="648102"/>
                        <a:pt x="57201" y="648964"/>
                        <a:pt x="53684" y="648428"/>
                      </a:cubicBezTo>
                      <a:cubicBezTo>
                        <a:pt x="45401" y="646429"/>
                        <a:pt x="37481" y="647694"/>
                        <a:pt x="25329" y="648428"/>
                      </a:cubicBezTo>
                    </a:path>
                  </a:pathLst>
                </a:custGeom>
                <a:noFill/>
                <a:ln w="41275" cap="rnd">
                  <a:solidFill>
                    <a:schemeClr val="accent5">
                      <a:lumMod val="50000"/>
                    </a:schemeClr>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a:extLst>
                    <a:ext uri="{FF2B5EF4-FFF2-40B4-BE49-F238E27FC236}">
                      <a16:creationId xmlns:a16="http://schemas.microsoft.com/office/drawing/2014/main" id="{EF272354-8B4A-4AD9-BC31-A86BECC63031}"/>
                    </a:ext>
                  </a:extLst>
                </p:cNvPr>
                <p:cNvSpPr/>
                <p:nvPr/>
              </p:nvSpPr>
              <p:spPr>
                <a:xfrm rot="2324704">
                  <a:off x="5913091" y="3411783"/>
                  <a:ext cx="720375" cy="730821"/>
                </a:xfrm>
                <a:prstGeom prst="plus">
                  <a:avLst>
                    <a:gd name="adj" fmla="val 406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B37B147-F07A-4466-AD24-66632953087C}"/>
                    </a:ext>
                  </a:extLst>
                </p:cNvPr>
                <p:cNvCxnSpPr>
                  <a:cxnSpLocks/>
                </p:cNvCxnSpPr>
                <p:nvPr/>
              </p:nvCxnSpPr>
              <p:spPr>
                <a:xfrm>
                  <a:off x="5888119" y="1649324"/>
                  <a:ext cx="319500" cy="1702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3A626DD-57E1-4A64-86F4-19495AA5E969}"/>
                    </a:ext>
                  </a:extLst>
                </p:cNvPr>
                <p:cNvCxnSpPr>
                  <a:cxnSpLocks/>
                </p:cNvCxnSpPr>
                <p:nvPr/>
              </p:nvCxnSpPr>
              <p:spPr>
                <a:xfrm flipH="1">
                  <a:off x="6011153" y="3331311"/>
                  <a:ext cx="380249" cy="46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83" name="TextBox 182">
              <a:extLst>
                <a:ext uri="{FF2B5EF4-FFF2-40B4-BE49-F238E27FC236}">
                  <a16:creationId xmlns:a16="http://schemas.microsoft.com/office/drawing/2014/main" id="{E8777510-47F6-40E6-BB2B-7BBC20D57DF2}"/>
                </a:ext>
              </a:extLst>
            </p:cNvPr>
            <p:cNvSpPr txBox="1"/>
            <p:nvPr/>
          </p:nvSpPr>
          <p:spPr>
            <a:xfrm>
              <a:off x="2730483" y="4010082"/>
              <a:ext cx="1921708" cy="923330"/>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Native RNA is cleaved and destroyed</a:t>
              </a:r>
            </a:p>
          </p:txBody>
        </p:sp>
      </p:grpSp>
      <p:sp>
        <p:nvSpPr>
          <p:cNvPr id="185" name="TextBox 184">
            <a:extLst>
              <a:ext uri="{FF2B5EF4-FFF2-40B4-BE49-F238E27FC236}">
                <a16:creationId xmlns:a16="http://schemas.microsoft.com/office/drawing/2014/main" id="{C2A45B35-59D9-472C-8BA0-95413C4849A8}"/>
              </a:ext>
            </a:extLst>
          </p:cNvPr>
          <p:cNvSpPr txBox="1"/>
          <p:nvPr/>
        </p:nvSpPr>
        <p:spPr>
          <a:xfrm>
            <a:off x="2154038" y="3297716"/>
            <a:ext cx="1264555"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vRNA</a:t>
            </a:r>
          </a:p>
        </p:txBody>
      </p:sp>
      <p:sp>
        <p:nvSpPr>
          <p:cNvPr id="187" name="TextBox 186">
            <a:extLst>
              <a:ext uri="{FF2B5EF4-FFF2-40B4-BE49-F238E27FC236}">
                <a16:creationId xmlns:a16="http://schemas.microsoft.com/office/drawing/2014/main" id="{F87AE0C9-6754-4F21-9AF8-DC5B19DE2613}"/>
              </a:ext>
            </a:extLst>
          </p:cNvPr>
          <p:cNvSpPr txBox="1"/>
          <p:nvPr/>
        </p:nvSpPr>
        <p:spPr>
          <a:xfrm>
            <a:off x="2593412" y="1870463"/>
            <a:ext cx="1264555"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Ribosome</a:t>
            </a:r>
          </a:p>
        </p:txBody>
      </p:sp>
      <p:sp>
        <p:nvSpPr>
          <p:cNvPr id="188" name="TextBox 187">
            <a:extLst>
              <a:ext uri="{FF2B5EF4-FFF2-40B4-BE49-F238E27FC236}">
                <a16:creationId xmlns:a16="http://schemas.microsoft.com/office/drawing/2014/main" id="{EA179B30-3695-41F5-BEAB-AD5BF303FCC1}"/>
              </a:ext>
            </a:extLst>
          </p:cNvPr>
          <p:cNvSpPr txBox="1"/>
          <p:nvPr/>
        </p:nvSpPr>
        <p:spPr>
          <a:xfrm>
            <a:off x="3713737" y="1667474"/>
            <a:ext cx="7121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NSPs</a:t>
            </a:r>
          </a:p>
        </p:txBody>
      </p:sp>
      <p:sp>
        <p:nvSpPr>
          <p:cNvPr id="190" name="Oval 189">
            <a:extLst>
              <a:ext uri="{FF2B5EF4-FFF2-40B4-BE49-F238E27FC236}">
                <a16:creationId xmlns:a16="http://schemas.microsoft.com/office/drawing/2014/main" id="{D6E77F40-9BCD-49D8-8DD4-5B7B8CD444BD}"/>
              </a:ext>
            </a:extLst>
          </p:cNvPr>
          <p:cNvSpPr/>
          <p:nvPr/>
        </p:nvSpPr>
        <p:spPr>
          <a:xfrm>
            <a:off x="9064123" y="3046266"/>
            <a:ext cx="216361" cy="195575"/>
          </a:xfrm>
          <a:custGeom>
            <a:avLst/>
            <a:gdLst>
              <a:gd name="connsiteX0" fmla="*/ 0 w 216361"/>
              <a:gd name="connsiteY0" fmla="*/ 97788 h 195575"/>
              <a:gd name="connsiteX1" fmla="*/ 108181 w 216361"/>
              <a:gd name="connsiteY1" fmla="*/ 0 h 195575"/>
              <a:gd name="connsiteX2" fmla="*/ 216362 w 216361"/>
              <a:gd name="connsiteY2" fmla="*/ 97788 h 195575"/>
              <a:gd name="connsiteX3" fmla="*/ 108181 w 216361"/>
              <a:gd name="connsiteY3" fmla="*/ 195576 h 195575"/>
              <a:gd name="connsiteX4" fmla="*/ 0 w 216361"/>
              <a:gd name="connsiteY4" fmla="*/ 97788 h 19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1" h="195575" fill="none" extrusionOk="0">
                <a:moveTo>
                  <a:pt x="0" y="97788"/>
                </a:moveTo>
                <a:cubicBezTo>
                  <a:pt x="10584" y="30936"/>
                  <a:pt x="46933" y="-12816"/>
                  <a:pt x="108181" y="0"/>
                </a:cubicBezTo>
                <a:cubicBezTo>
                  <a:pt x="160562" y="-12267"/>
                  <a:pt x="211889" y="45976"/>
                  <a:pt x="216362" y="97788"/>
                </a:cubicBezTo>
                <a:cubicBezTo>
                  <a:pt x="227166" y="154541"/>
                  <a:pt x="174878" y="194618"/>
                  <a:pt x="108181" y="195576"/>
                </a:cubicBezTo>
                <a:cubicBezTo>
                  <a:pt x="49316" y="196371"/>
                  <a:pt x="4375" y="155014"/>
                  <a:pt x="0" y="97788"/>
                </a:cubicBezTo>
                <a:close/>
              </a:path>
              <a:path w="216361" h="195575" stroke="0" extrusionOk="0">
                <a:moveTo>
                  <a:pt x="0" y="97788"/>
                </a:moveTo>
                <a:cubicBezTo>
                  <a:pt x="14349" y="35328"/>
                  <a:pt x="59596" y="-2661"/>
                  <a:pt x="108181" y="0"/>
                </a:cubicBezTo>
                <a:cubicBezTo>
                  <a:pt x="173117" y="-13563"/>
                  <a:pt x="218589" y="46875"/>
                  <a:pt x="216362" y="97788"/>
                </a:cubicBezTo>
                <a:cubicBezTo>
                  <a:pt x="213583" y="148091"/>
                  <a:pt x="168637" y="210842"/>
                  <a:pt x="108181" y="195576"/>
                </a:cubicBezTo>
                <a:cubicBezTo>
                  <a:pt x="52384" y="195000"/>
                  <a:pt x="-13237" y="156289"/>
                  <a:pt x="0" y="9778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7276331-EEA3-4828-B309-01599EA5388E}"/>
              </a:ext>
            </a:extLst>
          </p:cNvPr>
          <p:cNvSpPr/>
          <p:nvPr/>
        </p:nvSpPr>
        <p:spPr>
          <a:xfrm>
            <a:off x="8974689" y="2875158"/>
            <a:ext cx="166582" cy="181748"/>
          </a:xfrm>
          <a:custGeom>
            <a:avLst/>
            <a:gdLst>
              <a:gd name="connsiteX0" fmla="*/ 0 w 166582"/>
              <a:gd name="connsiteY0" fmla="*/ 90874 h 181748"/>
              <a:gd name="connsiteX1" fmla="*/ 83291 w 166582"/>
              <a:gd name="connsiteY1" fmla="*/ 0 h 181748"/>
              <a:gd name="connsiteX2" fmla="*/ 166582 w 166582"/>
              <a:gd name="connsiteY2" fmla="*/ 90874 h 181748"/>
              <a:gd name="connsiteX3" fmla="*/ 83291 w 166582"/>
              <a:gd name="connsiteY3" fmla="*/ 181748 h 181748"/>
              <a:gd name="connsiteX4" fmla="*/ 0 w 166582"/>
              <a:gd name="connsiteY4" fmla="*/ 90874 h 18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82" h="181748" fill="none" extrusionOk="0">
                <a:moveTo>
                  <a:pt x="0" y="90874"/>
                </a:moveTo>
                <a:cubicBezTo>
                  <a:pt x="4749" y="34922"/>
                  <a:pt x="36146" y="-9782"/>
                  <a:pt x="83291" y="0"/>
                </a:cubicBezTo>
                <a:cubicBezTo>
                  <a:pt x="126591" y="-4496"/>
                  <a:pt x="161222" y="43316"/>
                  <a:pt x="166582" y="90874"/>
                </a:cubicBezTo>
                <a:cubicBezTo>
                  <a:pt x="169369" y="141770"/>
                  <a:pt x="133959" y="181104"/>
                  <a:pt x="83291" y="181748"/>
                </a:cubicBezTo>
                <a:cubicBezTo>
                  <a:pt x="45479" y="189125"/>
                  <a:pt x="8564" y="147363"/>
                  <a:pt x="0" y="90874"/>
                </a:cubicBezTo>
                <a:close/>
              </a:path>
              <a:path w="166582" h="181748" stroke="0" extrusionOk="0">
                <a:moveTo>
                  <a:pt x="0" y="90874"/>
                </a:moveTo>
                <a:cubicBezTo>
                  <a:pt x="9367" y="35168"/>
                  <a:pt x="44739" y="-1776"/>
                  <a:pt x="83291" y="0"/>
                </a:cubicBezTo>
                <a:cubicBezTo>
                  <a:pt x="130643" y="-3533"/>
                  <a:pt x="170247" y="45777"/>
                  <a:pt x="166582" y="90874"/>
                </a:cubicBezTo>
                <a:cubicBezTo>
                  <a:pt x="159444" y="131548"/>
                  <a:pt x="129864" y="194078"/>
                  <a:pt x="83291" y="181748"/>
                </a:cubicBezTo>
                <a:cubicBezTo>
                  <a:pt x="46153" y="180456"/>
                  <a:pt x="-10437" y="144605"/>
                  <a:pt x="0" y="9087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lowchart: Connector 269">
            <a:extLst>
              <a:ext uri="{FF2B5EF4-FFF2-40B4-BE49-F238E27FC236}">
                <a16:creationId xmlns:a16="http://schemas.microsoft.com/office/drawing/2014/main" id="{55A78481-7160-4267-B039-B1EBE02F2F67}"/>
              </a:ext>
            </a:extLst>
          </p:cNvPr>
          <p:cNvSpPr/>
          <p:nvPr/>
        </p:nvSpPr>
        <p:spPr>
          <a:xfrm rot="1724788">
            <a:off x="9181731" y="3568533"/>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lowchart: Connector 270">
            <a:extLst>
              <a:ext uri="{FF2B5EF4-FFF2-40B4-BE49-F238E27FC236}">
                <a16:creationId xmlns:a16="http://schemas.microsoft.com/office/drawing/2014/main" id="{78DC1BB9-17BF-4B7C-81A0-3449E45833C0}"/>
              </a:ext>
            </a:extLst>
          </p:cNvPr>
          <p:cNvSpPr/>
          <p:nvPr/>
        </p:nvSpPr>
        <p:spPr>
          <a:xfrm rot="1724788">
            <a:off x="9095111" y="3770284"/>
            <a:ext cx="240270" cy="218807"/>
          </a:xfrm>
          <a:custGeom>
            <a:avLst/>
            <a:gdLst>
              <a:gd name="connsiteX0" fmla="*/ 0 w 240270"/>
              <a:gd name="connsiteY0" fmla="*/ 109404 h 218807"/>
              <a:gd name="connsiteX1" fmla="*/ 120135 w 240270"/>
              <a:gd name="connsiteY1" fmla="*/ 0 h 218807"/>
              <a:gd name="connsiteX2" fmla="*/ 240270 w 240270"/>
              <a:gd name="connsiteY2" fmla="*/ 109404 h 218807"/>
              <a:gd name="connsiteX3" fmla="*/ 120135 w 240270"/>
              <a:gd name="connsiteY3" fmla="*/ 218808 h 218807"/>
              <a:gd name="connsiteX4" fmla="*/ 0 w 240270"/>
              <a:gd name="connsiteY4" fmla="*/ 109404 h 218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70" h="218807" fill="none" extrusionOk="0">
                <a:moveTo>
                  <a:pt x="0" y="109404"/>
                </a:moveTo>
                <a:cubicBezTo>
                  <a:pt x="8418" y="56017"/>
                  <a:pt x="41923" y="-14877"/>
                  <a:pt x="120135" y="0"/>
                </a:cubicBezTo>
                <a:cubicBezTo>
                  <a:pt x="169461" y="1069"/>
                  <a:pt x="237720" y="59287"/>
                  <a:pt x="240270" y="109404"/>
                </a:cubicBezTo>
                <a:cubicBezTo>
                  <a:pt x="240276" y="167918"/>
                  <a:pt x="168184" y="225071"/>
                  <a:pt x="120135" y="218808"/>
                </a:cubicBezTo>
                <a:cubicBezTo>
                  <a:pt x="44827" y="207217"/>
                  <a:pt x="9505" y="164495"/>
                  <a:pt x="0" y="109404"/>
                </a:cubicBezTo>
                <a:close/>
              </a:path>
              <a:path w="240270" h="218807" stroke="0" extrusionOk="0">
                <a:moveTo>
                  <a:pt x="0" y="109404"/>
                </a:moveTo>
                <a:cubicBezTo>
                  <a:pt x="-7399" y="35339"/>
                  <a:pt x="56307" y="-1124"/>
                  <a:pt x="120135" y="0"/>
                </a:cubicBezTo>
                <a:cubicBezTo>
                  <a:pt x="188776" y="4859"/>
                  <a:pt x="226464" y="55419"/>
                  <a:pt x="240270" y="109404"/>
                </a:cubicBezTo>
                <a:cubicBezTo>
                  <a:pt x="237617" y="167524"/>
                  <a:pt x="193409" y="216234"/>
                  <a:pt x="120135" y="218808"/>
                </a:cubicBezTo>
                <a:cubicBezTo>
                  <a:pt x="51330" y="216248"/>
                  <a:pt x="9033" y="176671"/>
                  <a:pt x="0" y="109404"/>
                </a:cubicBezTo>
                <a:close/>
              </a:path>
            </a:pathLst>
          </a:custGeom>
          <a:solidFill>
            <a:schemeClr val="bg2">
              <a:lumMod val="75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Freeform: Shape 268">
            <a:extLst>
              <a:ext uri="{FF2B5EF4-FFF2-40B4-BE49-F238E27FC236}">
                <a16:creationId xmlns:a16="http://schemas.microsoft.com/office/drawing/2014/main" id="{701E5222-7094-4B64-8F71-FD0C3989FF2D}"/>
              </a:ext>
            </a:extLst>
          </p:cNvPr>
          <p:cNvSpPr/>
          <p:nvPr/>
        </p:nvSpPr>
        <p:spPr>
          <a:xfrm rot="1724788">
            <a:off x="9103149" y="3550683"/>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a:extLst>
              <a:ext uri="{FF2B5EF4-FFF2-40B4-BE49-F238E27FC236}">
                <a16:creationId xmlns:a16="http://schemas.microsoft.com/office/drawing/2014/main" id="{84A73962-48C7-4424-B433-0CAFB02F91EE}"/>
              </a:ext>
            </a:extLst>
          </p:cNvPr>
          <p:cNvSpPr/>
          <p:nvPr/>
        </p:nvSpPr>
        <p:spPr>
          <a:xfrm rot="1724788">
            <a:off x="5722012" y="2725063"/>
            <a:ext cx="521538" cy="407438"/>
          </a:xfrm>
          <a:custGeom>
            <a:avLst/>
            <a:gdLst>
              <a:gd name="connsiteX0" fmla="*/ 485664 w 521538"/>
              <a:gd name="connsiteY0" fmla="*/ 122753 h 407438"/>
              <a:gd name="connsiteX1" fmla="*/ 441348 w 521538"/>
              <a:gd name="connsiteY1" fmla="*/ 91412 h 407438"/>
              <a:gd name="connsiteX2" fmla="*/ 426577 w 521538"/>
              <a:gd name="connsiteY2" fmla="*/ 80965 h 407438"/>
              <a:gd name="connsiteX3" fmla="*/ 399144 w 521538"/>
              <a:gd name="connsiteY3" fmla="*/ 65294 h 407438"/>
              <a:gd name="connsiteX4" fmla="*/ 390703 w 521538"/>
              <a:gd name="connsiteY4" fmla="*/ 60070 h 407438"/>
              <a:gd name="connsiteX5" fmla="*/ 367490 w 521538"/>
              <a:gd name="connsiteY5" fmla="*/ 49623 h 407438"/>
              <a:gd name="connsiteX6" fmla="*/ 289412 w 521538"/>
              <a:gd name="connsiteY6" fmla="*/ 13058 h 407438"/>
              <a:gd name="connsiteX7" fmla="*/ 236655 w 521538"/>
              <a:gd name="connsiteY7" fmla="*/ 0 h 407438"/>
              <a:gd name="connsiteX8" fmla="*/ 171238 w 521538"/>
              <a:gd name="connsiteY8" fmla="*/ 2611 h 407438"/>
              <a:gd name="connsiteX9" fmla="*/ 158577 w 521538"/>
              <a:gd name="connsiteY9" fmla="*/ 10446 h 407438"/>
              <a:gd name="connsiteX10" fmla="*/ 152246 w 521538"/>
              <a:gd name="connsiteY10" fmla="*/ 13058 h 407438"/>
              <a:gd name="connsiteX11" fmla="*/ 124813 w 521538"/>
              <a:gd name="connsiteY11" fmla="*/ 31341 h 407438"/>
              <a:gd name="connsiteX12" fmla="*/ 99490 w 521538"/>
              <a:gd name="connsiteY12" fmla="*/ 41788 h 407438"/>
              <a:gd name="connsiteX13" fmla="*/ 95270 w 521538"/>
              <a:gd name="connsiteY13" fmla="*/ 47011 h 407438"/>
              <a:gd name="connsiteX14" fmla="*/ 93160 w 521538"/>
              <a:gd name="connsiteY14" fmla="*/ 54847 h 407438"/>
              <a:gd name="connsiteX15" fmla="*/ 88939 w 521538"/>
              <a:gd name="connsiteY15" fmla="*/ 62682 h 407438"/>
              <a:gd name="connsiteX16" fmla="*/ 86829 w 521538"/>
              <a:gd name="connsiteY16" fmla="*/ 70517 h 407438"/>
              <a:gd name="connsiteX17" fmla="*/ 76277 w 521538"/>
              <a:gd name="connsiteY17" fmla="*/ 86188 h 407438"/>
              <a:gd name="connsiteX18" fmla="*/ 48844 w 521538"/>
              <a:gd name="connsiteY18" fmla="*/ 112306 h 407438"/>
              <a:gd name="connsiteX19" fmla="*/ 40403 w 521538"/>
              <a:gd name="connsiteY19" fmla="*/ 120141 h 407438"/>
              <a:gd name="connsiteX20" fmla="*/ 29852 w 521538"/>
              <a:gd name="connsiteY20" fmla="*/ 135812 h 407438"/>
              <a:gd name="connsiteX21" fmla="*/ 15081 w 521538"/>
              <a:gd name="connsiteY21" fmla="*/ 146259 h 407438"/>
              <a:gd name="connsiteX22" fmla="*/ 2419 w 521538"/>
              <a:gd name="connsiteY22" fmla="*/ 164542 h 407438"/>
              <a:gd name="connsiteX23" fmla="*/ 2419 w 521538"/>
              <a:gd name="connsiteY23" fmla="*/ 188048 h 407438"/>
              <a:gd name="connsiteX24" fmla="*/ 6640 w 521538"/>
              <a:gd name="connsiteY24" fmla="*/ 198495 h 407438"/>
              <a:gd name="connsiteX25" fmla="*/ 25632 w 521538"/>
              <a:gd name="connsiteY25" fmla="*/ 206330 h 407438"/>
              <a:gd name="connsiteX26" fmla="*/ 44624 w 521538"/>
              <a:gd name="connsiteY26" fmla="*/ 219389 h 407438"/>
              <a:gd name="connsiteX27" fmla="*/ 55175 w 521538"/>
              <a:gd name="connsiteY27" fmla="*/ 240283 h 407438"/>
              <a:gd name="connsiteX28" fmla="*/ 72057 w 521538"/>
              <a:gd name="connsiteY28" fmla="*/ 263789 h 407438"/>
              <a:gd name="connsiteX29" fmla="*/ 86829 w 521538"/>
              <a:gd name="connsiteY29" fmla="*/ 271625 h 407438"/>
              <a:gd name="connsiteX30" fmla="*/ 171238 w 521538"/>
              <a:gd name="connsiteY30" fmla="*/ 250731 h 407438"/>
              <a:gd name="connsiteX31" fmla="*/ 177569 w 521538"/>
              <a:gd name="connsiteY31" fmla="*/ 245507 h 407438"/>
              <a:gd name="connsiteX32" fmla="*/ 181789 w 521538"/>
              <a:gd name="connsiteY32" fmla="*/ 235060 h 407438"/>
              <a:gd name="connsiteX33" fmla="*/ 192341 w 521538"/>
              <a:gd name="connsiteY33" fmla="*/ 211554 h 407438"/>
              <a:gd name="connsiteX34" fmla="*/ 196561 w 521538"/>
              <a:gd name="connsiteY34" fmla="*/ 195883 h 407438"/>
              <a:gd name="connsiteX35" fmla="*/ 215553 w 521538"/>
              <a:gd name="connsiteY35" fmla="*/ 174989 h 407438"/>
              <a:gd name="connsiteX36" fmla="*/ 230325 w 521538"/>
              <a:gd name="connsiteY36" fmla="*/ 164542 h 407438"/>
              <a:gd name="connsiteX37" fmla="*/ 247207 w 521538"/>
              <a:gd name="connsiteY37" fmla="*/ 161930 h 407438"/>
              <a:gd name="connsiteX38" fmla="*/ 299963 w 521538"/>
              <a:gd name="connsiteY38" fmla="*/ 167154 h 407438"/>
              <a:gd name="connsiteX39" fmla="*/ 331616 w 521538"/>
              <a:gd name="connsiteY39" fmla="*/ 174989 h 407438"/>
              <a:gd name="connsiteX40" fmla="*/ 342167 w 521538"/>
              <a:gd name="connsiteY40" fmla="*/ 180212 h 407438"/>
              <a:gd name="connsiteX41" fmla="*/ 367490 w 521538"/>
              <a:gd name="connsiteY41" fmla="*/ 182824 h 407438"/>
              <a:gd name="connsiteX42" fmla="*/ 407585 w 521538"/>
              <a:gd name="connsiteY42" fmla="*/ 195883 h 407438"/>
              <a:gd name="connsiteX43" fmla="*/ 422356 w 521538"/>
              <a:gd name="connsiteY43" fmla="*/ 206330 h 407438"/>
              <a:gd name="connsiteX44" fmla="*/ 439238 w 521538"/>
              <a:gd name="connsiteY44" fmla="*/ 227225 h 407438"/>
              <a:gd name="connsiteX45" fmla="*/ 449790 w 521538"/>
              <a:gd name="connsiteY45" fmla="*/ 232448 h 407438"/>
              <a:gd name="connsiteX46" fmla="*/ 477223 w 521538"/>
              <a:gd name="connsiteY46" fmla="*/ 242895 h 407438"/>
              <a:gd name="connsiteX47" fmla="*/ 494105 w 521538"/>
              <a:gd name="connsiteY47" fmla="*/ 255954 h 407438"/>
              <a:gd name="connsiteX48" fmla="*/ 508876 w 521538"/>
              <a:gd name="connsiteY48" fmla="*/ 276848 h 407438"/>
              <a:gd name="connsiteX49" fmla="*/ 519427 w 521538"/>
              <a:gd name="connsiteY49" fmla="*/ 305578 h 407438"/>
              <a:gd name="connsiteX50" fmla="*/ 521538 w 521538"/>
              <a:gd name="connsiteY50" fmla="*/ 318637 h 407438"/>
              <a:gd name="connsiteX51" fmla="*/ 515207 w 521538"/>
              <a:gd name="connsiteY51" fmla="*/ 355202 h 407438"/>
              <a:gd name="connsiteX52" fmla="*/ 498325 w 521538"/>
              <a:gd name="connsiteY52" fmla="*/ 368261 h 407438"/>
              <a:gd name="connsiteX53" fmla="*/ 477223 w 521538"/>
              <a:gd name="connsiteY53" fmla="*/ 373484 h 407438"/>
              <a:gd name="connsiteX54" fmla="*/ 422356 w 521538"/>
              <a:gd name="connsiteY54" fmla="*/ 365649 h 407438"/>
              <a:gd name="connsiteX55" fmla="*/ 413916 w 521538"/>
              <a:gd name="connsiteY55" fmla="*/ 355202 h 407438"/>
              <a:gd name="connsiteX56" fmla="*/ 397034 w 521538"/>
              <a:gd name="connsiteY56" fmla="*/ 342143 h 407438"/>
              <a:gd name="connsiteX57" fmla="*/ 394923 w 521538"/>
              <a:gd name="connsiteY57" fmla="*/ 334308 h 407438"/>
              <a:gd name="connsiteX58" fmla="*/ 388593 w 521538"/>
              <a:gd name="connsiteY58" fmla="*/ 331696 h 407438"/>
              <a:gd name="connsiteX59" fmla="*/ 367490 w 521538"/>
              <a:gd name="connsiteY59" fmla="*/ 323860 h 407438"/>
              <a:gd name="connsiteX60" fmla="*/ 352719 w 521538"/>
              <a:gd name="connsiteY60" fmla="*/ 318637 h 407438"/>
              <a:gd name="connsiteX61" fmla="*/ 291522 w 521538"/>
              <a:gd name="connsiteY61" fmla="*/ 313413 h 407438"/>
              <a:gd name="connsiteX62" fmla="*/ 162797 w 521538"/>
              <a:gd name="connsiteY62" fmla="*/ 318637 h 407438"/>
              <a:gd name="connsiteX63" fmla="*/ 152246 w 521538"/>
              <a:gd name="connsiteY63" fmla="*/ 323860 h 407438"/>
              <a:gd name="connsiteX64" fmla="*/ 141695 w 521538"/>
              <a:gd name="connsiteY64" fmla="*/ 326472 h 407438"/>
              <a:gd name="connsiteX65" fmla="*/ 126923 w 521538"/>
              <a:gd name="connsiteY65" fmla="*/ 339531 h 407438"/>
              <a:gd name="connsiteX66" fmla="*/ 114262 w 521538"/>
              <a:gd name="connsiteY66" fmla="*/ 347367 h 407438"/>
              <a:gd name="connsiteX67" fmla="*/ 95270 w 521538"/>
              <a:gd name="connsiteY67" fmla="*/ 363037 h 407438"/>
              <a:gd name="connsiteX68" fmla="*/ 84718 w 521538"/>
              <a:gd name="connsiteY68" fmla="*/ 370873 h 407438"/>
              <a:gd name="connsiteX69" fmla="*/ 65726 w 521538"/>
              <a:gd name="connsiteY69" fmla="*/ 383932 h 407438"/>
              <a:gd name="connsiteX70" fmla="*/ 59396 w 521538"/>
              <a:gd name="connsiteY70" fmla="*/ 391767 h 407438"/>
              <a:gd name="connsiteX71" fmla="*/ 57285 w 521538"/>
              <a:gd name="connsiteY71" fmla="*/ 402214 h 407438"/>
              <a:gd name="connsiteX72" fmla="*/ 48844 w 521538"/>
              <a:gd name="connsiteY72" fmla="*/ 407438 h 407438"/>
              <a:gd name="connsiteX73" fmla="*/ 36183 w 521538"/>
              <a:gd name="connsiteY73" fmla="*/ 404826 h 407438"/>
              <a:gd name="connsiteX74" fmla="*/ 27742 w 521538"/>
              <a:gd name="connsiteY74" fmla="*/ 381320 h 407438"/>
              <a:gd name="connsiteX75" fmla="*/ 29852 w 521538"/>
              <a:gd name="connsiteY75" fmla="*/ 360426 h 407438"/>
              <a:gd name="connsiteX76" fmla="*/ 38293 w 521538"/>
              <a:gd name="connsiteY76" fmla="*/ 355202 h 407438"/>
              <a:gd name="connsiteX77" fmla="*/ 40403 w 521538"/>
              <a:gd name="connsiteY77" fmla="*/ 344755 h 407438"/>
              <a:gd name="connsiteX78" fmla="*/ 38293 w 521538"/>
              <a:gd name="connsiteY78" fmla="*/ 326472 h 407438"/>
              <a:gd name="connsiteX79" fmla="*/ 31962 w 521538"/>
              <a:gd name="connsiteY79" fmla="*/ 323860 h 407438"/>
              <a:gd name="connsiteX80" fmla="*/ 15081 w 521538"/>
              <a:gd name="connsiteY80" fmla="*/ 323860 h 4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1538" h="407438" extrusionOk="0">
                <a:moveTo>
                  <a:pt x="485664" y="122753"/>
                </a:moveTo>
                <a:cubicBezTo>
                  <a:pt x="467187" y="116396"/>
                  <a:pt x="463425" y="105789"/>
                  <a:pt x="441348" y="91412"/>
                </a:cubicBezTo>
                <a:cubicBezTo>
                  <a:pt x="436880" y="88020"/>
                  <a:pt x="431568" y="83759"/>
                  <a:pt x="426577" y="80965"/>
                </a:cubicBezTo>
                <a:cubicBezTo>
                  <a:pt x="381030" y="52281"/>
                  <a:pt x="428139" y="82571"/>
                  <a:pt x="399144" y="65294"/>
                </a:cubicBezTo>
                <a:cubicBezTo>
                  <a:pt x="396275" y="64178"/>
                  <a:pt x="393385" y="60747"/>
                  <a:pt x="390703" y="60070"/>
                </a:cubicBezTo>
                <a:cubicBezTo>
                  <a:pt x="383704" y="53900"/>
                  <a:pt x="374191" y="52718"/>
                  <a:pt x="367490" y="49623"/>
                </a:cubicBezTo>
                <a:cubicBezTo>
                  <a:pt x="339507" y="33483"/>
                  <a:pt x="317369" y="26324"/>
                  <a:pt x="289412" y="13058"/>
                </a:cubicBezTo>
                <a:cubicBezTo>
                  <a:pt x="272982" y="7253"/>
                  <a:pt x="253221" y="5220"/>
                  <a:pt x="236655" y="0"/>
                </a:cubicBezTo>
                <a:cubicBezTo>
                  <a:pt x="211615" y="-2882"/>
                  <a:pt x="193333" y="2505"/>
                  <a:pt x="171238" y="2611"/>
                </a:cubicBezTo>
                <a:cubicBezTo>
                  <a:pt x="165357" y="3171"/>
                  <a:pt x="163306" y="6931"/>
                  <a:pt x="158577" y="10446"/>
                </a:cubicBezTo>
                <a:cubicBezTo>
                  <a:pt x="156723" y="12121"/>
                  <a:pt x="154552" y="11994"/>
                  <a:pt x="152246" y="13058"/>
                </a:cubicBezTo>
                <a:cubicBezTo>
                  <a:pt x="136071" y="30387"/>
                  <a:pt x="143673" y="22443"/>
                  <a:pt x="124813" y="31341"/>
                </a:cubicBezTo>
                <a:cubicBezTo>
                  <a:pt x="116328" y="34656"/>
                  <a:pt x="99490" y="41788"/>
                  <a:pt x="99490" y="41788"/>
                </a:cubicBezTo>
                <a:cubicBezTo>
                  <a:pt x="98037" y="43415"/>
                  <a:pt x="95932" y="44560"/>
                  <a:pt x="95270" y="47011"/>
                </a:cubicBezTo>
                <a:cubicBezTo>
                  <a:pt x="93757" y="48822"/>
                  <a:pt x="94008" y="52933"/>
                  <a:pt x="93160" y="54847"/>
                </a:cubicBezTo>
                <a:cubicBezTo>
                  <a:pt x="91769" y="56883"/>
                  <a:pt x="90592" y="60020"/>
                  <a:pt x="88939" y="62682"/>
                </a:cubicBezTo>
                <a:cubicBezTo>
                  <a:pt x="88552" y="65345"/>
                  <a:pt x="87666" y="68062"/>
                  <a:pt x="86829" y="70517"/>
                </a:cubicBezTo>
                <a:cubicBezTo>
                  <a:pt x="84518" y="76303"/>
                  <a:pt x="79997" y="82119"/>
                  <a:pt x="76277" y="86188"/>
                </a:cubicBezTo>
                <a:cubicBezTo>
                  <a:pt x="44045" y="120366"/>
                  <a:pt x="65444" y="98202"/>
                  <a:pt x="48844" y="112306"/>
                </a:cubicBezTo>
                <a:cubicBezTo>
                  <a:pt x="46919" y="114521"/>
                  <a:pt x="42850" y="115991"/>
                  <a:pt x="40403" y="120141"/>
                </a:cubicBezTo>
                <a:cubicBezTo>
                  <a:pt x="37024" y="125055"/>
                  <a:pt x="33176" y="132576"/>
                  <a:pt x="29852" y="135812"/>
                </a:cubicBezTo>
                <a:cubicBezTo>
                  <a:pt x="25761" y="139490"/>
                  <a:pt x="20479" y="143009"/>
                  <a:pt x="15081" y="146259"/>
                </a:cubicBezTo>
                <a:cubicBezTo>
                  <a:pt x="8574" y="152585"/>
                  <a:pt x="7311" y="157151"/>
                  <a:pt x="2419" y="164542"/>
                </a:cubicBezTo>
                <a:cubicBezTo>
                  <a:pt x="-358" y="175871"/>
                  <a:pt x="-712" y="173419"/>
                  <a:pt x="2419" y="188048"/>
                </a:cubicBezTo>
                <a:cubicBezTo>
                  <a:pt x="4001" y="191628"/>
                  <a:pt x="4322" y="196682"/>
                  <a:pt x="6640" y="198495"/>
                </a:cubicBezTo>
                <a:cubicBezTo>
                  <a:pt x="10456" y="202308"/>
                  <a:pt x="19261" y="203253"/>
                  <a:pt x="25632" y="206330"/>
                </a:cubicBezTo>
                <a:cubicBezTo>
                  <a:pt x="32101" y="210290"/>
                  <a:pt x="38856" y="214364"/>
                  <a:pt x="44624" y="219389"/>
                </a:cubicBezTo>
                <a:cubicBezTo>
                  <a:pt x="49226" y="234180"/>
                  <a:pt x="45910" y="222617"/>
                  <a:pt x="55175" y="240283"/>
                </a:cubicBezTo>
                <a:cubicBezTo>
                  <a:pt x="61700" y="251231"/>
                  <a:pt x="60030" y="252968"/>
                  <a:pt x="72057" y="263789"/>
                </a:cubicBezTo>
                <a:cubicBezTo>
                  <a:pt x="76196" y="267554"/>
                  <a:pt x="82841" y="269281"/>
                  <a:pt x="86829" y="271625"/>
                </a:cubicBezTo>
                <a:cubicBezTo>
                  <a:pt x="118361" y="263761"/>
                  <a:pt x="143199" y="259404"/>
                  <a:pt x="171238" y="250731"/>
                </a:cubicBezTo>
                <a:cubicBezTo>
                  <a:pt x="173952" y="250665"/>
                  <a:pt x="176094" y="247948"/>
                  <a:pt x="177569" y="245507"/>
                </a:cubicBezTo>
                <a:cubicBezTo>
                  <a:pt x="179369" y="242654"/>
                  <a:pt x="179825" y="237809"/>
                  <a:pt x="181789" y="235060"/>
                </a:cubicBezTo>
                <a:cubicBezTo>
                  <a:pt x="184004" y="226733"/>
                  <a:pt x="189687" y="220748"/>
                  <a:pt x="192341" y="211554"/>
                </a:cubicBezTo>
                <a:cubicBezTo>
                  <a:pt x="193952" y="206662"/>
                  <a:pt x="194876" y="201589"/>
                  <a:pt x="196561" y="195883"/>
                </a:cubicBezTo>
                <a:cubicBezTo>
                  <a:pt x="201518" y="185073"/>
                  <a:pt x="208423" y="182804"/>
                  <a:pt x="215553" y="174989"/>
                </a:cubicBezTo>
                <a:cubicBezTo>
                  <a:pt x="220570" y="171967"/>
                  <a:pt x="225347" y="166930"/>
                  <a:pt x="230325" y="164542"/>
                </a:cubicBezTo>
                <a:cubicBezTo>
                  <a:pt x="234719" y="162504"/>
                  <a:pt x="241187" y="164235"/>
                  <a:pt x="247207" y="161930"/>
                </a:cubicBezTo>
                <a:cubicBezTo>
                  <a:pt x="267291" y="159463"/>
                  <a:pt x="281143" y="166281"/>
                  <a:pt x="299963" y="167154"/>
                </a:cubicBezTo>
                <a:cubicBezTo>
                  <a:pt x="310671" y="170233"/>
                  <a:pt x="322848" y="170260"/>
                  <a:pt x="331616" y="174989"/>
                </a:cubicBezTo>
                <a:cubicBezTo>
                  <a:pt x="335123" y="176649"/>
                  <a:pt x="338660" y="179474"/>
                  <a:pt x="342167" y="180212"/>
                </a:cubicBezTo>
                <a:cubicBezTo>
                  <a:pt x="349526" y="180083"/>
                  <a:pt x="360803" y="181620"/>
                  <a:pt x="367490" y="182824"/>
                </a:cubicBezTo>
                <a:cubicBezTo>
                  <a:pt x="381553" y="184726"/>
                  <a:pt x="393440" y="183583"/>
                  <a:pt x="407585" y="195883"/>
                </a:cubicBezTo>
                <a:cubicBezTo>
                  <a:pt x="412666" y="197973"/>
                  <a:pt x="418285" y="202708"/>
                  <a:pt x="422356" y="206330"/>
                </a:cubicBezTo>
                <a:cubicBezTo>
                  <a:pt x="428505" y="212753"/>
                  <a:pt x="430983" y="223795"/>
                  <a:pt x="439238" y="227225"/>
                </a:cubicBezTo>
                <a:cubicBezTo>
                  <a:pt x="442725" y="229060"/>
                  <a:pt x="446644" y="231576"/>
                  <a:pt x="449790" y="232448"/>
                </a:cubicBezTo>
                <a:cubicBezTo>
                  <a:pt x="460768" y="237526"/>
                  <a:pt x="467247" y="237916"/>
                  <a:pt x="477223" y="242895"/>
                </a:cubicBezTo>
                <a:cubicBezTo>
                  <a:pt x="482874" y="246551"/>
                  <a:pt x="490260" y="248816"/>
                  <a:pt x="494105" y="255954"/>
                </a:cubicBezTo>
                <a:cubicBezTo>
                  <a:pt x="501466" y="269655"/>
                  <a:pt x="496712" y="261519"/>
                  <a:pt x="508876" y="276848"/>
                </a:cubicBezTo>
                <a:cubicBezTo>
                  <a:pt x="512902" y="284428"/>
                  <a:pt x="517974" y="295102"/>
                  <a:pt x="519427" y="305578"/>
                </a:cubicBezTo>
                <a:cubicBezTo>
                  <a:pt x="520195" y="311026"/>
                  <a:pt x="520948" y="314203"/>
                  <a:pt x="521538" y="318637"/>
                </a:cubicBezTo>
                <a:cubicBezTo>
                  <a:pt x="522099" y="331237"/>
                  <a:pt x="521457" y="346261"/>
                  <a:pt x="515207" y="355202"/>
                </a:cubicBezTo>
                <a:cubicBezTo>
                  <a:pt x="512738" y="362350"/>
                  <a:pt x="504509" y="364400"/>
                  <a:pt x="498325" y="368261"/>
                </a:cubicBezTo>
                <a:cubicBezTo>
                  <a:pt x="492905" y="371767"/>
                  <a:pt x="480468" y="373024"/>
                  <a:pt x="477223" y="373484"/>
                </a:cubicBezTo>
                <a:cubicBezTo>
                  <a:pt x="454750" y="369989"/>
                  <a:pt x="444838" y="371737"/>
                  <a:pt x="422356" y="365649"/>
                </a:cubicBezTo>
                <a:cubicBezTo>
                  <a:pt x="418018" y="364589"/>
                  <a:pt x="416402" y="357628"/>
                  <a:pt x="413916" y="355202"/>
                </a:cubicBezTo>
                <a:cubicBezTo>
                  <a:pt x="406465" y="347281"/>
                  <a:pt x="405334" y="347325"/>
                  <a:pt x="397034" y="342143"/>
                </a:cubicBezTo>
                <a:cubicBezTo>
                  <a:pt x="396097" y="339586"/>
                  <a:pt x="396427" y="336320"/>
                  <a:pt x="394923" y="334308"/>
                </a:cubicBezTo>
                <a:cubicBezTo>
                  <a:pt x="393736" y="332033"/>
                  <a:pt x="391125" y="332603"/>
                  <a:pt x="388593" y="331696"/>
                </a:cubicBezTo>
                <a:cubicBezTo>
                  <a:pt x="369860" y="324646"/>
                  <a:pt x="391535" y="327447"/>
                  <a:pt x="367490" y="323860"/>
                </a:cubicBezTo>
                <a:cubicBezTo>
                  <a:pt x="362520" y="322211"/>
                  <a:pt x="357969" y="319249"/>
                  <a:pt x="352719" y="318637"/>
                </a:cubicBezTo>
                <a:cubicBezTo>
                  <a:pt x="335974" y="314200"/>
                  <a:pt x="297642" y="312608"/>
                  <a:pt x="291522" y="313413"/>
                </a:cubicBezTo>
                <a:cubicBezTo>
                  <a:pt x="254869" y="315663"/>
                  <a:pt x="196317" y="318422"/>
                  <a:pt x="162797" y="318637"/>
                </a:cubicBezTo>
                <a:cubicBezTo>
                  <a:pt x="159259" y="318557"/>
                  <a:pt x="155608" y="322637"/>
                  <a:pt x="152246" y="323860"/>
                </a:cubicBezTo>
                <a:cubicBezTo>
                  <a:pt x="148118" y="325287"/>
                  <a:pt x="144877" y="325593"/>
                  <a:pt x="141695" y="326472"/>
                </a:cubicBezTo>
                <a:cubicBezTo>
                  <a:pt x="136493" y="330694"/>
                  <a:pt x="130597" y="335606"/>
                  <a:pt x="126923" y="339531"/>
                </a:cubicBezTo>
                <a:cubicBezTo>
                  <a:pt x="122713" y="343466"/>
                  <a:pt x="118478" y="345193"/>
                  <a:pt x="114262" y="347367"/>
                </a:cubicBezTo>
                <a:cubicBezTo>
                  <a:pt x="89720" y="364006"/>
                  <a:pt x="113043" y="358217"/>
                  <a:pt x="95270" y="363037"/>
                </a:cubicBezTo>
                <a:cubicBezTo>
                  <a:pt x="84976" y="375618"/>
                  <a:pt x="101696" y="362067"/>
                  <a:pt x="84718" y="370873"/>
                </a:cubicBezTo>
                <a:cubicBezTo>
                  <a:pt x="60298" y="392461"/>
                  <a:pt x="88271" y="362927"/>
                  <a:pt x="65726" y="383932"/>
                </a:cubicBezTo>
                <a:cubicBezTo>
                  <a:pt x="64407" y="386835"/>
                  <a:pt x="60952" y="388588"/>
                  <a:pt x="59396" y="391767"/>
                </a:cubicBezTo>
                <a:cubicBezTo>
                  <a:pt x="57507" y="394613"/>
                  <a:pt x="59288" y="398489"/>
                  <a:pt x="57285" y="402214"/>
                </a:cubicBezTo>
                <a:cubicBezTo>
                  <a:pt x="54568" y="405373"/>
                  <a:pt x="51745" y="405883"/>
                  <a:pt x="48844" y="407438"/>
                </a:cubicBezTo>
                <a:cubicBezTo>
                  <a:pt x="44534" y="406867"/>
                  <a:pt x="39139" y="407454"/>
                  <a:pt x="36183" y="404826"/>
                </a:cubicBezTo>
                <a:cubicBezTo>
                  <a:pt x="29809" y="401095"/>
                  <a:pt x="28770" y="389491"/>
                  <a:pt x="27742" y="381320"/>
                </a:cubicBezTo>
                <a:cubicBezTo>
                  <a:pt x="28659" y="375076"/>
                  <a:pt x="29205" y="366634"/>
                  <a:pt x="29852" y="360426"/>
                </a:cubicBezTo>
                <a:cubicBezTo>
                  <a:pt x="30693" y="357592"/>
                  <a:pt x="36659" y="357743"/>
                  <a:pt x="38293" y="355202"/>
                </a:cubicBezTo>
                <a:cubicBezTo>
                  <a:pt x="40144" y="352878"/>
                  <a:pt x="38880" y="347726"/>
                  <a:pt x="40403" y="344755"/>
                </a:cubicBezTo>
                <a:cubicBezTo>
                  <a:pt x="40003" y="337538"/>
                  <a:pt x="40150" y="331581"/>
                  <a:pt x="38293" y="326472"/>
                </a:cubicBezTo>
                <a:cubicBezTo>
                  <a:pt x="37215" y="323479"/>
                  <a:pt x="33680" y="324200"/>
                  <a:pt x="31962" y="323860"/>
                </a:cubicBezTo>
                <a:cubicBezTo>
                  <a:pt x="27297" y="322618"/>
                  <a:pt x="21772" y="323571"/>
                  <a:pt x="15081" y="323860"/>
                </a:cubicBezTo>
              </a:path>
            </a:pathLst>
          </a:custGeom>
          <a:noFill/>
          <a:ln w="41275" cap="rnd">
            <a:solidFill>
              <a:schemeClr val="accent5">
                <a:lumMod val="50000"/>
              </a:schemeClr>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D1EB4B55-69AA-47D8-9C84-BCA52BE770BC}"/>
              </a:ext>
            </a:extLst>
          </p:cNvPr>
          <p:cNvSpPr/>
          <p:nvPr/>
        </p:nvSpPr>
        <p:spPr>
          <a:xfrm rot="1724788">
            <a:off x="5704585" y="2763330"/>
            <a:ext cx="521538" cy="407438"/>
          </a:xfrm>
          <a:custGeom>
            <a:avLst/>
            <a:gdLst>
              <a:gd name="connsiteX0" fmla="*/ 485664 w 521538"/>
              <a:gd name="connsiteY0" fmla="*/ 122753 h 407438"/>
              <a:gd name="connsiteX1" fmla="*/ 441348 w 521538"/>
              <a:gd name="connsiteY1" fmla="*/ 91412 h 407438"/>
              <a:gd name="connsiteX2" fmla="*/ 426577 w 521538"/>
              <a:gd name="connsiteY2" fmla="*/ 80965 h 407438"/>
              <a:gd name="connsiteX3" fmla="*/ 399144 w 521538"/>
              <a:gd name="connsiteY3" fmla="*/ 65294 h 407438"/>
              <a:gd name="connsiteX4" fmla="*/ 390703 w 521538"/>
              <a:gd name="connsiteY4" fmla="*/ 60070 h 407438"/>
              <a:gd name="connsiteX5" fmla="*/ 367490 w 521538"/>
              <a:gd name="connsiteY5" fmla="*/ 49623 h 407438"/>
              <a:gd name="connsiteX6" fmla="*/ 289412 w 521538"/>
              <a:gd name="connsiteY6" fmla="*/ 13058 h 407438"/>
              <a:gd name="connsiteX7" fmla="*/ 236655 w 521538"/>
              <a:gd name="connsiteY7" fmla="*/ 0 h 407438"/>
              <a:gd name="connsiteX8" fmla="*/ 171238 w 521538"/>
              <a:gd name="connsiteY8" fmla="*/ 2611 h 407438"/>
              <a:gd name="connsiteX9" fmla="*/ 158577 w 521538"/>
              <a:gd name="connsiteY9" fmla="*/ 10446 h 407438"/>
              <a:gd name="connsiteX10" fmla="*/ 152246 w 521538"/>
              <a:gd name="connsiteY10" fmla="*/ 13058 h 407438"/>
              <a:gd name="connsiteX11" fmla="*/ 124813 w 521538"/>
              <a:gd name="connsiteY11" fmla="*/ 31341 h 407438"/>
              <a:gd name="connsiteX12" fmla="*/ 99490 w 521538"/>
              <a:gd name="connsiteY12" fmla="*/ 41788 h 407438"/>
              <a:gd name="connsiteX13" fmla="*/ 95270 w 521538"/>
              <a:gd name="connsiteY13" fmla="*/ 47011 h 407438"/>
              <a:gd name="connsiteX14" fmla="*/ 93160 w 521538"/>
              <a:gd name="connsiteY14" fmla="*/ 54847 h 407438"/>
              <a:gd name="connsiteX15" fmla="*/ 88939 w 521538"/>
              <a:gd name="connsiteY15" fmla="*/ 62682 h 407438"/>
              <a:gd name="connsiteX16" fmla="*/ 86829 w 521538"/>
              <a:gd name="connsiteY16" fmla="*/ 70517 h 407438"/>
              <a:gd name="connsiteX17" fmla="*/ 76277 w 521538"/>
              <a:gd name="connsiteY17" fmla="*/ 86188 h 407438"/>
              <a:gd name="connsiteX18" fmla="*/ 48844 w 521538"/>
              <a:gd name="connsiteY18" fmla="*/ 112306 h 407438"/>
              <a:gd name="connsiteX19" fmla="*/ 40403 w 521538"/>
              <a:gd name="connsiteY19" fmla="*/ 120141 h 407438"/>
              <a:gd name="connsiteX20" fmla="*/ 29852 w 521538"/>
              <a:gd name="connsiteY20" fmla="*/ 135812 h 407438"/>
              <a:gd name="connsiteX21" fmla="*/ 15081 w 521538"/>
              <a:gd name="connsiteY21" fmla="*/ 146259 h 407438"/>
              <a:gd name="connsiteX22" fmla="*/ 2419 w 521538"/>
              <a:gd name="connsiteY22" fmla="*/ 164542 h 407438"/>
              <a:gd name="connsiteX23" fmla="*/ 2419 w 521538"/>
              <a:gd name="connsiteY23" fmla="*/ 188048 h 407438"/>
              <a:gd name="connsiteX24" fmla="*/ 6640 w 521538"/>
              <a:gd name="connsiteY24" fmla="*/ 198495 h 407438"/>
              <a:gd name="connsiteX25" fmla="*/ 25632 w 521538"/>
              <a:gd name="connsiteY25" fmla="*/ 206330 h 407438"/>
              <a:gd name="connsiteX26" fmla="*/ 44624 w 521538"/>
              <a:gd name="connsiteY26" fmla="*/ 219389 h 407438"/>
              <a:gd name="connsiteX27" fmla="*/ 55175 w 521538"/>
              <a:gd name="connsiteY27" fmla="*/ 240283 h 407438"/>
              <a:gd name="connsiteX28" fmla="*/ 72057 w 521538"/>
              <a:gd name="connsiteY28" fmla="*/ 263789 h 407438"/>
              <a:gd name="connsiteX29" fmla="*/ 86829 w 521538"/>
              <a:gd name="connsiteY29" fmla="*/ 271625 h 407438"/>
              <a:gd name="connsiteX30" fmla="*/ 171238 w 521538"/>
              <a:gd name="connsiteY30" fmla="*/ 250731 h 407438"/>
              <a:gd name="connsiteX31" fmla="*/ 177569 w 521538"/>
              <a:gd name="connsiteY31" fmla="*/ 245507 h 407438"/>
              <a:gd name="connsiteX32" fmla="*/ 181789 w 521538"/>
              <a:gd name="connsiteY32" fmla="*/ 235060 h 407438"/>
              <a:gd name="connsiteX33" fmla="*/ 192341 w 521538"/>
              <a:gd name="connsiteY33" fmla="*/ 211554 h 407438"/>
              <a:gd name="connsiteX34" fmla="*/ 196561 w 521538"/>
              <a:gd name="connsiteY34" fmla="*/ 195883 h 407438"/>
              <a:gd name="connsiteX35" fmla="*/ 215553 w 521538"/>
              <a:gd name="connsiteY35" fmla="*/ 174989 h 407438"/>
              <a:gd name="connsiteX36" fmla="*/ 230325 w 521538"/>
              <a:gd name="connsiteY36" fmla="*/ 164542 h 407438"/>
              <a:gd name="connsiteX37" fmla="*/ 247207 w 521538"/>
              <a:gd name="connsiteY37" fmla="*/ 161930 h 407438"/>
              <a:gd name="connsiteX38" fmla="*/ 299963 w 521538"/>
              <a:gd name="connsiteY38" fmla="*/ 167154 h 407438"/>
              <a:gd name="connsiteX39" fmla="*/ 331616 w 521538"/>
              <a:gd name="connsiteY39" fmla="*/ 174989 h 407438"/>
              <a:gd name="connsiteX40" fmla="*/ 342167 w 521538"/>
              <a:gd name="connsiteY40" fmla="*/ 180212 h 407438"/>
              <a:gd name="connsiteX41" fmla="*/ 367490 w 521538"/>
              <a:gd name="connsiteY41" fmla="*/ 182824 h 407438"/>
              <a:gd name="connsiteX42" fmla="*/ 407585 w 521538"/>
              <a:gd name="connsiteY42" fmla="*/ 195883 h 407438"/>
              <a:gd name="connsiteX43" fmla="*/ 422356 w 521538"/>
              <a:gd name="connsiteY43" fmla="*/ 206330 h 407438"/>
              <a:gd name="connsiteX44" fmla="*/ 439238 w 521538"/>
              <a:gd name="connsiteY44" fmla="*/ 227225 h 407438"/>
              <a:gd name="connsiteX45" fmla="*/ 449790 w 521538"/>
              <a:gd name="connsiteY45" fmla="*/ 232448 h 407438"/>
              <a:gd name="connsiteX46" fmla="*/ 477223 w 521538"/>
              <a:gd name="connsiteY46" fmla="*/ 242895 h 407438"/>
              <a:gd name="connsiteX47" fmla="*/ 494105 w 521538"/>
              <a:gd name="connsiteY47" fmla="*/ 255954 h 407438"/>
              <a:gd name="connsiteX48" fmla="*/ 508876 w 521538"/>
              <a:gd name="connsiteY48" fmla="*/ 276848 h 407438"/>
              <a:gd name="connsiteX49" fmla="*/ 519427 w 521538"/>
              <a:gd name="connsiteY49" fmla="*/ 305578 h 407438"/>
              <a:gd name="connsiteX50" fmla="*/ 521538 w 521538"/>
              <a:gd name="connsiteY50" fmla="*/ 318637 h 407438"/>
              <a:gd name="connsiteX51" fmla="*/ 515207 w 521538"/>
              <a:gd name="connsiteY51" fmla="*/ 355202 h 407438"/>
              <a:gd name="connsiteX52" fmla="*/ 498325 w 521538"/>
              <a:gd name="connsiteY52" fmla="*/ 368261 h 407438"/>
              <a:gd name="connsiteX53" fmla="*/ 477223 w 521538"/>
              <a:gd name="connsiteY53" fmla="*/ 373484 h 407438"/>
              <a:gd name="connsiteX54" fmla="*/ 422356 w 521538"/>
              <a:gd name="connsiteY54" fmla="*/ 365649 h 407438"/>
              <a:gd name="connsiteX55" fmla="*/ 413916 w 521538"/>
              <a:gd name="connsiteY55" fmla="*/ 355202 h 407438"/>
              <a:gd name="connsiteX56" fmla="*/ 397034 w 521538"/>
              <a:gd name="connsiteY56" fmla="*/ 342143 h 407438"/>
              <a:gd name="connsiteX57" fmla="*/ 394923 w 521538"/>
              <a:gd name="connsiteY57" fmla="*/ 334308 h 407438"/>
              <a:gd name="connsiteX58" fmla="*/ 388593 w 521538"/>
              <a:gd name="connsiteY58" fmla="*/ 331696 h 407438"/>
              <a:gd name="connsiteX59" fmla="*/ 367490 w 521538"/>
              <a:gd name="connsiteY59" fmla="*/ 323860 h 407438"/>
              <a:gd name="connsiteX60" fmla="*/ 352719 w 521538"/>
              <a:gd name="connsiteY60" fmla="*/ 318637 h 407438"/>
              <a:gd name="connsiteX61" fmla="*/ 291522 w 521538"/>
              <a:gd name="connsiteY61" fmla="*/ 313413 h 407438"/>
              <a:gd name="connsiteX62" fmla="*/ 162797 w 521538"/>
              <a:gd name="connsiteY62" fmla="*/ 318637 h 407438"/>
              <a:gd name="connsiteX63" fmla="*/ 152246 w 521538"/>
              <a:gd name="connsiteY63" fmla="*/ 323860 h 407438"/>
              <a:gd name="connsiteX64" fmla="*/ 141695 w 521538"/>
              <a:gd name="connsiteY64" fmla="*/ 326472 h 407438"/>
              <a:gd name="connsiteX65" fmla="*/ 126923 w 521538"/>
              <a:gd name="connsiteY65" fmla="*/ 339531 h 407438"/>
              <a:gd name="connsiteX66" fmla="*/ 114262 w 521538"/>
              <a:gd name="connsiteY66" fmla="*/ 347367 h 407438"/>
              <a:gd name="connsiteX67" fmla="*/ 95270 w 521538"/>
              <a:gd name="connsiteY67" fmla="*/ 363037 h 407438"/>
              <a:gd name="connsiteX68" fmla="*/ 84718 w 521538"/>
              <a:gd name="connsiteY68" fmla="*/ 370873 h 407438"/>
              <a:gd name="connsiteX69" fmla="*/ 65726 w 521538"/>
              <a:gd name="connsiteY69" fmla="*/ 383932 h 407438"/>
              <a:gd name="connsiteX70" fmla="*/ 59396 w 521538"/>
              <a:gd name="connsiteY70" fmla="*/ 391767 h 407438"/>
              <a:gd name="connsiteX71" fmla="*/ 57285 w 521538"/>
              <a:gd name="connsiteY71" fmla="*/ 402214 h 407438"/>
              <a:gd name="connsiteX72" fmla="*/ 48844 w 521538"/>
              <a:gd name="connsiteY72" fmla="*/ 407438 h 407438"/>
              <a:gd name="connsiteX73" fmla="*/ 36183 w 521538"/>
              <a:gd name="connsiteY73" fmla="*/ 404826 h 407438"/>
              <a:gd name="connsiteX74" fmla="*/ 27742 w 521538"/>
              <a:gd name="connsiteY74" fmla="*/ 381320 h 407438"/>
              <a:gd name="connsiteX75" fmla="*/ 29852 w 521538"/>
              <a:gd name="connsiteY75" fmla="*/ 360426 h 407438"/>
              <a:gd name="connsiteX76" fmla="*/ 38293 w 521538"/>
              <a:gd name="connsiteY76" fmla="*/ 355202 h 407438"/>
              <a:gd name="connsiteX77" fmla="*/ 40403 w 521538"/>
              <a:gd name="connsiteY77" fmla="*/ 344755 h 407438"/>
              <a:gd name="connsiteX78" fmla="*/ 38293 w 521538"/>
              <a:gd name="connsiteY78" fmla="*/ 326472 h 407438"/>
              <a:gd name="connsiteX79" fmla="*/ 31962 w 521538"/>
              <a:gd name="connsiteY79" fmla="*/ 323860 h 407438"/>
              <a:gd name="connsiteX80" fmla="*/ 15081 w 521538"/>
              <a:gd name="connsiteY80" fmla="*/ 323860 h 4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1538" h="407438" extrusionOk="0">
                <a:moveTo>
                  <a:pt x="485664" y="122753"/>
                </a:moveTo>
                <a:cubicBezTo>
                  <a:pt x="467187" y="116396"/>
                  <a:pt x="463425" y="105789"/>
                  <a:pt x="441348" y="91412"/>
                </a:cubicBezTo>
                <a:cubicBezTo>
                  <a:pt x="436880" y="88020"/>
                  <a:pt x="431568" y="83759"/>
                  <a:pt x="426577" y="80965"/>
                </a:cubicBezTo>
                <a:cubicBezTo>
                  <a:pt x="381030" y="52281"/>
                  <a:pt x="428139" y="82571"/>
                  <a:pt x="399144" y="65294"/>
                </a:cubicBezTo>
                <a:cubicBezTo>
                  <a:pt x="396275" y="64178"/>
                  <a:pt x="393385" y="60747"/>
                  <a:pt x="390703" y="60070"/>
                </a:cubicBezTo>
                <a:cubicBezTo>
                  <a:pt x="383704" y="53900"/>
                  <a:pt x="374191" y="52718"/>
                  <a:pt x="367490" y="49623"/>
                </a:cubicBezTo>
                <a:cubicBezTo>
                  <a:pt x="339507" y="33483"/>
                  <a:pt x="317369" y="26324"/>
                  <a:pt x="289412" y="13058"/>
                </a:cubicBezTo>
                <a:cubicBezTo>
                  <a:pt x="272982" y="7253"/>
                  <a:pt x="253221" y="5220"/>
                  <a:pt x="236655" y="0"/>
                </a:cubicBezTo>
                <a:cubicBezTo>
                  <a:pt x="211615" y="-2882"/>
                  <a:pt x="193333" y="2505"/>
                  <a:pt x="171238" y="2611"/>
                </a:cubicBezTo>
                <a:cubicBezTo>
                  <a:pt x="165357" y="3171"/>
                  <a:pt x="163306" y="6931"/>
                  <a:pt x="158577" y="10446"/>
                </a:cubicBezTo>
                <a:cubicBezTo>
                  <a:pt x="156723" y="12121"/>
                  <a:pt x="154552" y="11994"/>
                  <a:pt x="152246" y="13058"/>
                </a:cubicBezTo>
                <a:cubicBezTo>
                  <a:pt x="136071" y="30387"/>
                  <a:pt x="143673" y="22443"/>
                  <a:pt x="124813" y="31341"/>
                </a:cubicBezTo>
                <a:cubicBezTo>
                  <a:pt x="116328" y="34656"/>
                  <a:pt x="99490" y="41788"/>
                  <a:pt x="99490" y="41788"/>
                </a:cubicBezTo>
                <a:cubicBezTo>
                  <a:pt x="98037" y="43415"/>
                  <a:pt x="95932" y="44560"/>
                  <a:pt x="95270" y="47011"/>
                </a:cubicBezTo>
                <a:cubicBezTo>
                  <a:pt x="93757" y="48822"/>
                  <a:pt x="94008" y="52933"/>
                  <a:pt x="93160" y="54847"/>
                </a:cubicBezTo>
                <a:cubicBezTo>
                  <a:pt x="91769" y="56883"/>
                  <a:pt x="90592" y="60020"/>
                  <a:pt x="88939" y="62682"/>
                </a:cubicBezTo>
                <a:cubicBezTo>
                  <a:pt x="88552" y="65345"/>
                  <a:pt x="87666" y="68062"/>
                  <a:pt x="86829" y="70517"/>
                </a:cubicBezTo>
                <a:cubicBezTo>
                  <a:pt x="84518" y="76303"/>
                  <a:pt x="79997" y="82119"/>
                  <a:pt x="76277" y="86188"/>
                </a:cubicBezTo>
                <a:cubicBezTo>
                  <a:pt x="44045" y="120366"/>
                  <a:pt x="65444" y="98202"/>
                  <a:pt x="48844" y="112306"/>
                </a:cubicBezTo>
                <a:cubicBezTo>
                  <a:pt x="46919" y="114521"/>
                  <a:pt x="42850" y="115991"/>
                  <a:pt x="40403" y="120141"/>
                </a:cubicBezTo>
                <a:cubicBezTo>
                  <a:pt x="37024" y="125055"/>
                  <a:pt x="33176" y="132576"/>
                  <a:pt x="29852" y="135812"/>
                </a:cubicBezTo>
                <a:cubicBezTo>
                  <a:pt x="25761" y="139490"/>
                  <a:pt x="20479" y="143009"/>
                  <a:pt x="15081" y="146259"/>
                </a:cubicBezTo>
                <a:cubicBezTo>
                  <a:pt x="8574" y="152585"/>
                  <a:pt x="7311" y="157151"/>
                  <a:pt x="2419" y="164542"/>
                </a:cubicBezTo>
                <a:cubicBezTo>
                  <a:pt x="-358" y="175871"/>
                  <a:pt x="-712" y="173419"/>
                  <a:pt x="2419" y="188048"/>
                </a:cubicBezTo>
                <a:cubicBezTo>
                  <a:pt x="4001" y="191628"/>
                  <a:pt x="4322" y="196682"/>
                  <a:pt x="6640" y="198495"/>
                </a:cubicBezTo>
                <a:cubicBezTo>
                  <a:pt x="10456" y="202308"/>
                  <a:pt x="19261" y="203253"/>
                  <a:pt x="25632" y="206330"/>
                </a:cubicBezTo>
                <a:cubicBezTo>
                  <a:pt x="32101" y="210290"/>
                  <a:pt x="38856" y="214364"/>
                  <a:pt x="44624" y="219389"/>
                </a:cubicBezTo>
                <a:cubicBezTo>
                  <a:pt x="49226" y="234180"/>
                  <a:pt x="45910" y="222617"/>
                  <a:pt x="55175" y="240283"/>
                </a:cubicBezTo>
                <a:cubicBezTo>
                  <a:pt x="61700" y="251231"/>
                  <a:pt x="60030" y="252968"/>
                  <a:pt x="72057" y="263789"/>
                </a:cubicBezTo>
                <a:cubicBezTo>
                  <a:pt x="76196" y="267554"/>
                  <a:pt x="82841" y="269281"/>
                  <a:pt x="86829" y="271625"/>
                </a:cubicBezTo>
                <a:cubicBezTo>
                  <a:pt x="118361" y="263761"/>
                  <a:pt x="143199" y="259404"/>
                  <a:pt x="171238" y="250731"/>
                </a:cubicBezTo>
                <a:cubicBezTo>
                  <a:pt x="173952" y="250665"/>
                  <a:pt x="176094" y="247948"/>
                  <a:pt x="177569" y="245507"/>
                </a:cubicBezTo>
                <a:cubicBezTo>
                  <a:pt x="179369" y="242654"/>
                  <a:pt x="179825" y="237809"/>
                  <a:pt x="181789" y="235060"/>
                </a:cubicBezTo>
                <a:cubicBezTo>
                  <a:pt x="184004" y="226733"/>
                  <a:pt x="189687" y="220748"/>
                  <a:pt x="192341" y="211554"/>
                </a:cubicBezTo>
                <a:cubicBezTo>
                  <a:pt x="193952" y="206662"/>
                  <a:pt x="194876" y="201589"/>
                  <a:pt x="196561" y="195883"/>
                </a:cubicBezTo>
                <a:cubicBezTo>
                  <a:pt x="201518" y="185073"/>
                  <a:pt x="208423" y="182804"/>
                  <a:pt x="215553" y="174989"/>
                </a:cubicBezTo>
                <a:cubicBezTo>
                  <a:pt x="220570" y="171967"/>
                  <a:pt x="225347" y="166930"/>
                  <a:pt x="230325" y="164542"/>
                </a:cubicBezTo>
                <a:cubicBezTo>
                  <a:pt x="234719" y="162504"/>
                  <a:pt x="241187" y="164235"/>
                  <a:pt x="247207" y="161930"/>
                </a:cubicBezTo>
                <a:cubicBezTo>
                  <a:pt x="267291" y="159463"/>
                  <a:pt x="281143" y="166281"/>
                  <a:pt x="299963" y="167154"/>
                </a:cubicBezTo>
                <a:cubicBezTo>
                  <a:pt x="310671" y="170233"/>
                  <a:pt x="322848" y="170260"/>
                  <a:pt x="331616" y="174989"/>
                </a:cubicBezTo>
                <a:cubicBezTo>
                  <a:pt x="335123" y="176649"/>
                  <a:pt x="338660" y="179474"/>
                  <a:pt x="342167" y="180212"/>
                </a:cubicBezTo>
                <a:cubicBezTo>
                  <a:pt x="349526" y="180083"/>
                  <a:pt x="360803" y="181620"/>
                  <a:pt x="367490" y="182824"/>
                </a:cubicBezTo>
                <a:cubicBezTo>
                  <a:pt x="381553" y="184726"/>
                  <a:pt x="393440" y="183583"/>
                  <a:pt x="407585" y="195883"/>
                </a:cubicBezTo>
                <a:cubicBezTo>
                  <a:pt x="412666" y="197973"/>
                  <a:pt x="418285" y="202708"/>
                  <a:pt x="422356" y="206330"/>
                </a:cubicBezTo>
                <a:cubicBezTo>
                  <a:pt x="428505" y="212753"/>
                  <a:pt x="430983" y="223795"/>
                  <a:pt x="439238" y="227225"/>
                </a:cubicBezTo>
                <a:cubicBezTo>
                  <a:pt x="442725" y="229060"/>
                  <a:pt x="446644" y="231576"/>
                  <a:pt x="449790" y="232448"/>
                </a:cubicBezTo>
                <a:cubicBezTo>
                  <a:pt x="460768" y="237526"/>
                  <a:pt x="467247" y="237916"/>
                  <a:pt x="477223" y="242895"/>
                </a:cubicBezTo>
                <a:cubicBezTo>
                  <a:pt x="482874" y="246551"/>
                  <a:pt x="490260" y="248816"/>
                  <a:pt x="494105" y="255954"/>
                </a:cubicBezTo>
                <a:cubicBezTo>
                  <a:pt x="501466" y="269655"/>
                  <a:pt x="496712" y="261519"/>
                  <a:pt x="508876" y="276848"/>
                </a:cubicBezTo>
                <a:cubicBezTo>
                  <a:pt x="512902" y="284428"/>
                  <a:pt x="517974" y="295102"/>
                  <a:pt x="519427" y="305578"/>
                </a:cubicBezTo>
                <a:cubicBezTo>
                  <a:pt x="520195" y="311026"/>
                  <a:pt x="520948" y="314203"/>
                  <a:pt x="521538" y="318637"/>
                </a:cubicBezTo>
                <a:cubicBezTo>
                  <a:pt x="522099" y="331237"/>
                  <a:pt x="521457" y="346261"/>
                  <a:pt x="515207" y="355202"/>
                </a:cubicBezTo>
                <a:cubicBezTo>
                  <a:pt x="512738" y="362350"/>
                  <a:pt x="504509" y="364400"/>
                  <a:pt x="498325" y="368261"/>
                </a:cubicBezTo>
                <a:cubicBezTo>
                  <a:pt x="492905" y="371767"/>
                  <a:pt x="480468" y="373024"/>
                  <a:pt x="477223" y="373484"/>
                </a:cubicBezTo>
                <a:cubicBezTo>
                  <a:pt x="454750" y="369989"/>
                  <a:pt x="444838" y="371737"/>
                  <a:pt x="422356" y="365649"/>
                </a:cubicBezTo>
                <a:cubicBezTo>
                  <a:pt x="418018" y="364589"/>
                  <a:pt x="416402" y="357628"/>
                  <a:pt x="413916" y="355202"/>
                </a:cubicBezTo>
                <a:cubicBezTo>
                  <a:pt x="406465" y="347281"/>
                  <a:pt x="405334" y="347325"/>
                  <a:pt x="397034" y="342143"/>
                </a:cubicBezTo>
                <a:cubicBezTo>
                  <a:pt x="396097" y="339586"/>
                  <a:pt x="396427" y="336320"/>
                  <a:pt x="394923" y="334308"/>
                </a:cubicBezTo>
                <a:cubicBezTo>
                  <a:pt x="393736" y="332033"/>
                  <a:pt x="391125" y="332603"/>
                  <a:pt x="388593" y="331696"/>
                </a:cubicBezTo>
                <a:cubicBezTo>
                  <a:pt x="369860" y="324646"/>
                  <a:pt x="391535" y="327447"/>
                  <a:pt x="367490" y="323860"/>
                </a:cubicBezTo>
                <a:cubicBezTo>
                  <a:pt x="362520" y="322211"/>
                  <a:pt x="357969" y="319249"/>
                  <a:pt x="352719" y="318637"/>
                </a:cubicBezTo>
                <a:cubicBezTo>
                  <a:pt x="335974" y="314200"/>
                  <a:pt x="297642" y="312608"/>
                  <a:pt x="291522" y="313413"/>
                </a:cubicBezTo>
                <a:cubicBezTo>
                  <a:pt x="254869" y="315663"/>
                  <a:pt x="196317" y="318422"/>
                  <a:pt x="162797" y="318637"/>
                </a:cubicBezTo>
                <a:cubicBezTo>
                  <a:pt x="159259" y="318557"/>
                  <a:pt x="155608" y="322637"/>
                  <a:pt x="152246" y="323860"/>
                </a:cubicBezTo>
                <a:cubicBezTo>
                  <a:pt x="148118" y="325287"/>
                  <a:pt x="144877" y="325593"/>
                  <a:pt x="141695" y="326472"/>
                </a:cubicBezTo>
                <a:cubicBezTo>
                  <a:pt x="136493" y="330694"/>
                  <a:pt x="130597" y="335606"/>
                  <a:pt x="126923" y="339531"/>
                </a:cubicBezTo>
                <a:cubicBezTo>
                  <a:pt x="122713" y="343466"/>
                  <a:pt x="118478" y="345193"/>
                  <a:pt x="114262" y="347367"/>
                </a:cubicBezTo>
                <a:cubicBezTo>
                  <a:pt x="89720" y="364006"/>
                  <a:pt x="113043" y="358217"/>
                  <a:pt x="95270" y="363037"/>
                </a:cubicBezTo>
                <a:cubicBezTo>
                  <a:pt x="84976" y="375618"/>
                  <a:pt x="101696" y="362067"/>
                  <a:pt x="84718" y="370873"/>
                </a:cubicBezTo>
                <a:cubicBezTo>
                  <a:pt x="60298" y="392461"/>
                  <a:pt x="88271" y="362927"/>
                  <a:pt x="65726" y="383932"/>
                </a:cubicBezTo>
                <a:cubicBezTo>
                  <a:pt x="64407" y="386835"/>
                  <a:pt x="60952" y="388588"/>
                  <a:pt x="59396" y="391767"/>
                </a:cubicBezTo>
                <a:cubicBezTo>
                  <a:pt x="57507" y="394613"/>
                  <a:pt x="59288" y="398489"/>
                  <a:pt x="57285" y="402214"/>
                </a:cubicBezTo>
                <a:cubicBezTo>
                  <a:pt x="54568" y="405373"/>
                  <a:pt x="51745" y="405883"/>
                  <a:pt x="48844" y="407438"/>
                </a:cubicBezTo>
                <a:cubicBezTo>
                  <a:pt x="44534" y="406867"/>
                  <a:pt x="39139" y="407454"/>
                  <a:pt x="36183" y="404826"/>
                </a:cubicBezTo>
                <a:cubicBezTo>
                  <a:pt x="29809" y="401095"/>
                  <a:pt x="28770" y="389491"/>
                  <a:pt x="27742" y="381320"/>
                </a:cubicBezTo>
                <a:cubicBezTo>
                  <a:pt x="28659" y="375076"/>
                  <a:pt x="29205" y="366634"/>
                  <a:pt x="29852" y="360426"/>
                </a:cubicBezTo>
                <a:cubicBezTo>
                  <a:pt x="30693" y="357592"/>
                  <a:pt x="36659" y="357743"/>
                  <a:pt x="38293" y="355202"/>
                </a:cubicBezTo>
                <a:cubicBezTo>
                  <a:pt x="40144" y="352878"/>
                  <a:pt x="38880" y="347726"/>
                  <a:pt x="40403" y="344755"/>
                </a:cubicBezTo>
                <a:cubicBezTo>
                  <a:pt x="40003" y="337538"/>
                  <a:pt x="40150" y="331581"/>
                  <a:pt x="38293" y="326472"/>
                </a:cubicBezTo>
                <a:cubicBezTo>
                  <a:pt x="37215" y="323479"/>
                  <a:pt x="33680" y="324200"/>
                  <a:pt x="31962" y="323860"/>
                </a:cubicBezTo>
                <a:cubicBezTo>
                  <a:pt x="27297" y="322618"/>
                  <a:pt x="21772" y="323571"/>
                  <a:pt x="15081" y="323860"/>
                </a:cubicBezTo>
              </a:path>
            </a:pathLst>
          </a:custGeom>
          <a:noFill/>
          <a:ln w="41275" cap="rnd">
            <a:solidFill>
              <a:schemeClr val="accent1">
                <a:lumMod val="40000"/>
                <a:lumOff val="60000"/>
              </a:schemeClr>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1E6757C-7E86-4523-A203-33517EAD765C}"/>
              </a:ext>
            </a:extLst>
          </p:cNvPr>
          <p:cNvSpPr txBox="1"/>
          <p:nvPr/>
        </p:nvSpPr>
        <p:spPr>
          <a:xfrm>
            <a:off x="9672007" y="1874365"/>
            <a:ext cx="159496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Lysosome – with formed viral particle</a:t>
            </a:r>
          </a:p>
        </p:txBody>
      </p:sp>
      <p:sp>
        <p:nvSpPr>
          <p:cNvPr id="1048" name="Rectangle 1047">
            <a:extLst>
              <a:ext uri="{FF2B5EF4-FFF2-40B4-BE49-F238E27FC236}">
                <a16:creationId xmlns:a16="http://schemas.microsoft.com/office/drawing/2014/main" id="{C271A712-5D0A-477D-BA3D-31D0986E7696}"/>
              </a:ext>
            </a:extLst>
          </p:cNvPr>
          <p:cNvSpPr/>
          <p:nvPr/>
        </p:nvSpPr>
        <p:spPr>
          <a:xfrm>
            <a:off x="0" y="0"/>
            <a:ext cx="12192000" cy="1400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2655FF4-612E-4118-86C4-D936CA292AF0}"/>
              </a:ext>
            </a:extLst>
          </p:cNvPr>
          <p:cNvSpPr/>
          <p:nvPr/>
        </p:nvSpPr>
        <p:spPr>
          <a:xfrm>
            <a:off x="2680395" y="1396721"/>
            <a:ext cx="3655794" cy="36584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991FE311-DA20-4442-A31D-5ED4253E2D54}"/>
              </a:ext>
            </a:extLst>
          </p:cNvPr>
          <p:cNvSpPr/>
          <p:nvPr/>
        </p:nvSpPr>
        <p:spPr>
          <a:xfrm>
            <a:off x="21711" y="1396721"/>
            <a:ext cx="2660920" cy="36584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C20D667C-BF0B-498C-A448-E652349F176F}"/>
              </a:ext>
            </a:extLst>
          </p:cNvPr>
          <p:cNvSpPr/>
          <p:nvPr/>
        </p:nvSpPr>
        <p:spPr>
          <a:xfrm>
            <a:off x="9645537" y="1400124"/>
            <a:ext cx="2531132" cy="36550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956866F-7F26-4FCF-9228-231D5CFDE4A8}"/>
              </a:ext>
            </a:extLst>
          </p:cNvPr>
          <p:cNvSpPr/>
          <p:nvPr/>
        </p:nvSpPr>
        <p:spPr>
          <a:xfrm>
            <a:off x="6340584" y="1396722"/>
            <a:ext cx="3304004" cy="36584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206A9D19-B30F-4C69-8DEB-B5F5D33BF89B}"/>
              </a:ext>
            </a:extLst>
          </p:cNvPr>
          <p:cNvSpPr txBox="1"/>
          <p:nvPr/>
        </p:nvSpPr>
        <p:spPr>
          <a:xfrm>
            <a:off x="7108426" y="5021134"/>
            <a:ext cx="2626474"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 Double Membrane Vesicles (DMV) </a:t>
            </a:r>
            <a:r>
              <a:rPr lang="en-US" dirty="0">
                <a:latin typeface="Times New Roman" panose="02020603050405020304" pitchFamily="18" charset="0"/>
                <a:cs typeface="Times New Roman" panose="02020603050405020304" pitchFamily="18" charset="0"/>
              </a:rPr>
              <a:t>are formed from ER to hold and replicate vRNA, with the help of NSP proteins </a:t>
            </a:r>
          </a:p>
        </p:txBody>
      </p:sp>
      <p:sp>
        <p:nvSpPr>
          <p:cNvPr id="218" name="TextBox 217">
            <a:extLst>
              <a:ext uri="{FF2B5EF4-FFF2-40B4-BE49-F238E27FC236}">
                <a16:creationId xmlns:a16="http://schemas.microsoft.com/office/drawing/2014/main" id="{C78562F7-FAD9-41E1-897F-A95F339DDE30}"/>
              </a:ext>
            </a:extLst>
          </p:cNvPr>
          <p:cNvSpPr txBox="1"/>
          <p:nvPr/>
        </p:nvSpPr>
        <p:spPr>
          <a:xfrm>
            <a:off x="9984153" y="4999131"/>
            <a:ext cx="2176157"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 Lysosome</a:t>
            </a:r>
            <a:r>
              <a:rPr lang="en-US" dirty="0">
                <a:latin typeface="Times New Roman" panose="02020603050405020304" pitchFamily="18" charset="0"/>
                <a:cs typeface="Times New Roman" panose="02020603050405020304" pitchFamily="18" charset="0"/>
              </a:rPr>
              <a:t> is formed containing the formed viral particle to be eventually released out of the cell.  </a:t>
            </a:r>
          </a:p>
        </p:txBody>
      </p:sp>
      <p:sp>
        <p:nvSpPr>
          <p:cNvPr id="219" name="TextBox 218">
            <a:extLst>
              <a:ext uri="{FF2B5EF4-FFF2-40B4-BE49-F238E27FC236}">
                <a16:creationId xmlns:a16="http://schemas.microsoft.com/office/drawing/2014/main" id="{D71FBDAA-6155-4E0F-BFE2-6A3DDD11A195}"/>
              </a:ext>
            </a:extLst>
          </p:cNvPr>
          <p:cNvSpPr txBox="1"/>
          <p:nvPr/>
        </p:nvSpPr>
        <p:spPr>
          <a:xfrm>
            <a:off x="2829710" y="5005294"/>
            <a:ext cx="4335183"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 Viral RNA is translated </a:t>
            </a:r>
            <a:r>
              <a:rPr lang="en-US" dirty="0">
                <a:latin typeface="Times New Roman" panose="02020603050405020304" pitchFamily="18" charset="0"/>
                <a:cs typeface="Times New Roman" panose="02020603050405020304" pitchFamily="18" charset="0"/>
              </a:rPr>
              <a:t>as an amino acid chain and</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NSP3 &amp; 5 proteases process the aa chain into non-structural proteins (NSPs) the cytosol, (NSP1-16)</a:t>
            </a:r>
          </a:p>
          <a:p>
            <a:r>
              <a:rPr lang="en-US" b="1" dirty="0">
                <a:latin typeface="Times New Roman" panose="02020603050405020304" pitchFamily="18" charset="0"/>
                <a:cs typeface="Times New Roman" panose="02020603050405020304" pitchFamily="18" charset="0"/>
              </a:rPr>
              <a:t>3.) NSPs block anti viral response </a:t>
            </a:r>
            <a:r>
              <a:rPr lang="en-US" dirty="0">
                <a:latin typeface="Times New Roman" panose="02020603050405020304" pitchFamily="18" charset="0"/>
                <a:cs typeface="Times New Roman" panose="02020603050405020304" pitchFamily="18" charset="0"/>
              </a:rPr>
              <a:t>elements from being expressed and degrade host RNA</a:t>
            </a:r>
          </a:p>
          <a:p>
            <a:endParaRPr lang="en-US"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9ED4F3A3-FA2A-4C30-865C-D119A11F9BE9}"/>
              </a:ext>
            </a:extLst>
          </p:cNvPr>
          <p:cNvSpPr txBox="1"/>
          <p:nvPr/>
        </p:nvSpPr>
        <p:spPr>
          <a:xfrm>
            <a:off x="1177126" y="4671742"/>
            <a:ext cx="13316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 Protein</a:t>
            </a:r>
          </a:p>
        </p:txBody>
      </p:sp>
      <p:sp>
        <p:nvSpPr>
          <p:cNvPr id="221" name="TextBox 220">
            <a:extLst>
              <a:ext uri="{FF2B5EF4-FFF2-40B4-BE49-F238E27FC236}">
                <a16:creationId xmlns:a16="http://schemas.microsoft.com/office/drawing/2014/main" id="{A7A9F8C4-1260-4406-ADB5-7C5877510BAC}"/>
              </a:ext>
            </a:extLst>
          </p:cNvPr>
          <p:cNvSpPr txBox="1"/>
          <p:nvPr/>
        </p:nvSpPr>
        <p:spPr>
          <a:xfrm>
            <a:off x="1717841" y="4216243"/>
            <a:ext cx="13316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ACE2</a:t>
            </a:r>
          </a:p>
        </p:txBody>
      </p:sp>
      <p:sp>
        <p:nvSpPr>
          <p:cNvPr id="222" name="TextBox 221">
            <a:extLst>
              <a:ext uri="{FF2B5EF4-FFF2-40B4-BE49-F238E27FC236}">
                <a16:creationId xmlns:a16="http://schemas.microsoft.com/office/drawing/2014/main" id="{B5068EC3-679C-4EC4-A92E-381233E2A0F0}"/>
              </a:ext>
            </a:extLst>
          </p:cNvPr>
          <p:cNvSpPr txBox="1"/>
          <p:nvPr/>
        </p:nvSpPr>
        <p:spPr>
          <a:xfrm>
            <a:off x="1441324" y="3194822"/>
            <a:ext cx="13316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TMPRESS2</a:t>
            </a:r>
          </a:p>
        </p:txBody>
      </p:sp>
      <p:sp>
        <p:nvSpPr>
          <p:cNvPr id="168" name="Title 10">
            <a:extLst>
              <a:ext uri="{FF2B5EF4-FFF2-40B4-BE49-F238E27FC236}">
                <a16:creationId xmlns:a16="http://schemas.microsoft.com/office/drawing/2014/main" id="{2E0B731D-ACC8-4705-9C49-95C23131E3DB}"/>
              </a:ext>
            </a:extLst>
          </p:cNvPr>
          <p:cNvSpPr>
            <a:spLocks noGrp="1"/>
          </p:cNvSpPr>
          <p:nvPr>
            <p:ph type="title"/>
          </p:nvPr>
        </p:nvSpPr>
        <p:spPr>
          <a:xfrm>
            <a:off x="838200" y="365125"/>
            <a:ext cx="10515600" cy="1325563"/>
          </a:xfrm>
        </p:spPr>
        <p:txBody>
          <a:bodyPr anchor="t">
            <a:normAutofit/>
          </a:bodyPr>
          <a:lstStyle/>
          <a:p>
            <a:r>
              <a:rPr lang="en-US" sz="3200" b="1" dirty="0">
                <a:effectLst/>
                <a:ea typeface="Times" panose="02020603050405020304" pitchFamily="18" charset="0"/>
                <a:cs typeface="Times New Roman" panose="02020603050405020304" pitchFamily="18" charset="0"/>
              </a:rPr>
              <a:t>4.1 SARS-CoV-2 Life Cycle</a:t>
            </a:r>
            <a:br>
              <a:rPr lang="en-US" sz="3200" dirty="0">
                <a:effectLst/>
                <a:ea typeface="Times" panose="02020603050405020304" pitchFamily="18" charset="0"/>
                <a:cs typeface="Times New Roman" panose="02020603050405020304" pitchFamily="18" charset="0"/>
              </a:rPr>
            </a:br>
            <a:r>
              <a:rPr lang="en-US" sz="3200" b="0" i="0" dirty="0">
                <a:solidFill>
                  <a:srgbClr val="333333"/>
                </a:solidFill>
                <a:effectLst/>
              </a:rPr>
              <a:t>Severe acute respiratory syndrome coronavirus 2 (SARS-CoV-2)</a:t>
            </a:r>
            <a:endParaRPr lang="en-US" sz="3200" dirty="0"/>
          </a:p>
        </p:txBody>
      </p:sp>
      <p:sp>
        <p:nvSpPr>
          <p:cNvPr id="14" name="Slide Number Placeholder 13">
            <a:extLst>
              <a:ext uri="{FF2B5EF4-FFF2-40B4-BE49-F238E27FC236}">
                <a16:creationId xmlns:a16="http://schemas.microsoft.com/office/drawing/2014/main" id="{68A8075E-C9A3-472C-B31F-B2F8AEDC5AB6}"/>
              </a:ext>
            </a:extLst>
          </p:cNvPr>
          <p:cNvSpPr>
            <a:spLocks noGrp="1"/>
          </p:cNvSpPr>
          <p:nvPr>
            <p:ph type="sldNum" sz="quarter" idx="12"/>
          </p:nvPr>
        </p:nvSpPr>
        <p:spPr/>
        <p:txBody>
          <a:bodyPr/>
          <a:lstStyle/>
          <a:p>
            <a:fld id="{8F5CE88E-89A4-4243-AB1D-44322647EED2}" type="slidenum">
              <a:rPr lang="en-US" smtClean="0"/>
              <a:t>62</a:t>
            </a:fld>
            <a:endParaRPr lang="en-US"/>
          </a:p>
        </p:txBody>
      </p:sp>
    </p:spTree>
    <p:extLst>
      <p:ext uri="{BB962C8B-B14F-4D97-AF65-F5344CB8AC3E}">
        <p14:creationId xmlns:p14="http://schemas.microsoft.com/office/powerpoint/2010/main" val="3165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8" grpId="0"/>
      <p:bldP spid="2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Oval 1032">
            <a:extLst>
              <a:ext uri="{FF2B5EF4-FFF2-40B4-BE49-F238E27FC236}">
                <a16:creationId xmlns:a16="http://schemas.microsoft.com/office/drawing/2014/main" id="{9899FEE8-FCF7-4067-B2E5-E6FCEDB48F9B}"/>
              </a:ext>
            </a:extLst>
          </p:cNvPr>
          <p:cNvSpPr/>
          <p:nvPr/>
        </p:nvSpPr>
        <p:spPr>
          <a:xfrm>
            <a:off x="1752194" y="64885"/>
            <a:ext cx="9584782" cy="6766367"/>
          </a:xfrm>
          <a:custGeom>
            <a:avLst/>
            <a:gdLst>
              <a:gd name="connsiteX0" fmla="*/ 0 w 9584782"/>
              <a:gd name="connsiteY0" fmla="*/ 3383184 h 6766367"/>
              <a:gd name="connsiteX1" fmla="*/ 4792391 w 9584782"/>
              <a:gd name="connsiteY1" fmla="*/ 0 h 6766367"/>
              <a:gd name="connsiteX2" fmla="*/ 9584782 w 9584782"/>
              <a:gd name="connsiteY2" fmla="*/ 3383184 h 6766367"/>
              <a:gd name="connsiteX3" fmla="*/ 4792391 w 9584782"/>
              <a:gd name="connsiteY3" fmla="*/ 6766368 h 6766367"/>
              <a:gd name="connsiteX4" fmla="*/ 0 w 9584782"/>
              <a:gd name="connsiteY4" fmla="*/ 3383184 h 676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782" h="6766367" fill="none" extrusionOk="0">
                <a:moveTo>
                  <a:pt x="0" y="3383184"/>
                </a:moveTo>
                <a:cubicBezTo>
                  <a:pt x="572179" y="1582580"/>
                  <a:pt x="2250884" y="-216617"/>
                  <a:pt x="4792391" y="0"/>
                </a:cubicBezTo>
                <a:cubicBezTo>
                  <a:pt x="7268477" y="-26137"/>
                  <a:pt x="9249496" y="1830372"/>
                  <a:pt x="9584782" y="3383184"/>
                </a:cubicBezTo>
                <a:cubicBezTo>
                  <a:pt x="9576778" y="5175332"/>
                  <a:pt x="7284849" y="6980809"/>
                  <a:pt x="4792391" y="6766368"/>
                </a:cubicBezTo>
                <a:cubicBezTo>
                  <a:pt x="2331915" y="6870660"/>
                  <a:pt x="255578" y="5313116"/>
                  <a:pt x="0" y="3383184"/>
                </a:cubicBezTo>
                <a:close/>
              </a:path>
              <a:path w="9584782" h="6766367" stroke="0" extrusionOk="0">
                <a:moveTo>
                  <a:pt x="0" y="3383184"/>
                </a:moveTo>
                <a:cubicBezTo>
                  <a:pt x="-172851" y="1408085"/>
                  <a:pt x="1963357" y="68409"/>
                  <a:pt x="4792391" y="0"/>
                </a:cubicBezTo>
                <a:cubicBezTo>
                  <a:pt x="7856781" y="87920"/>
                  <a:pt x="9507812" y="1517150"/>
                  <a:pt x="9584782" y="3383184"/>
                </a:cubicBezTo>
                <a:cubicBezTo>
                  <a:pt x="9263953" y="5564972"/>
                  <a:pt x="7422664" y="6857519"/>
                  <a:pt x="4792391" y="6766368"/>
                </a:cubicBezTo>
                <a:cubicBezTo>
                  <a:pt x="2108425" y="6746014"/>
                  <a:pt x="286477" y="5388546"/>
                  <a:pt x="0" y="3383184"/>
                </a:cubicBezTo>
                <a:close/>
              </a:path>
            </a:pathLst>
          </a:custGeom>
          <a:solidFill>
            <a:srgbClr val="FFE5E5">
              <a:alpha val="20000"/>
            </a:srgbClr>
          </a:solidFill>
          <a:ln>
            <a:solidFill>
              <a:srgbClr val="FF7171">
                <a:alpha val="46000"/>
              </a:srgbClr>
            </a:solidFill>
            <a:prstDash val="lgDashDotDot"/>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1714FC0A-D799-40F9-AABE-B2AB21CBFBD5}"/>
              </a:ext>
            </a:extLst>
          </p:cNvPr>
          <p:cNvSpPr/>
          <p:nvPr/>
        </p:nvSpPr>
        <p:spPr>
          <a:xfrm rot="20012987">
            <a:off x="8852412" y="3391585"/>
            <a:ext cx="748413" cy="77789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231D45D-FD2E-4573-B694-51BF338D355D}"/>
              </a:ext>
            </a:extLst>
          </p:cNvPr>
          <p:cNvSpPr/>
          <p:nvPr/>
        </p:nvSpPr>
        <p:spPr>
          <a:xfrm rot="18718601">
            <a:off x="7031718" y="3719320"/>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2A6B61F2-864F-41B0-B205-6232DE87EC9C}"/>
              </a:ext>
            </a:extLst>
          </p:cNvPr>
          <p:cNvGrpSpPr/>
          <p:nvPr/>
        </p:nvGrpSpPr>
        <p:grpSpPr>
          <a:xfrm rot="13333264">
            <a:off x="6956858" y="3754420"/>
            <a:ext cx="1907200" cy="1575734"/>
            <a:chOff x="7554293" y="3912329"/>
            <a:chExt cx="2123035" cy="2513454"/>
          </a:xfrm>
        </p:grpSpPr>
        <p:sp>
          <p:nvSpPr>
            <p:cNvPr id="155" name="Block Arc 154">
              <a:extLst>
                <a:ext uri="{FF2B5EF4-FFF2-40B4-BE49-F238E27FC236}">
                  <a16:creationId xmlns:a16="http://schemas.microsoft.com/office/drawing/2014/main" id="{89EB9CF1-08AB-4FD4-9E49-06E64B429823}"/>
                </a:ext>
              </a:extLst>
            </p:cNvPr>
            <p:cNvSpPr/>
            <p:nvPr/>
          </p:nvSpPr>
          <p:spPr>
            <a:xfrm rot="13695300">
              <a:off x="8238680" y="4675213"/>
              <a:ext cx="2008403" cy="482635"/>
            </a:xfrm>
            <a:custGeom>
              <a:avLst/>
              <a:gdLst>
                <a:gd name="connsiteX0" fmla="*/ 2008397 w 2008403"/>
                <a:gd name="connsiteY0" fmla="*/ 242183 h 482635"/>
                <a:gd name="connsiteX1" fmla="*/ 1041463 w 2008403"/>
                <a:gd name="connsiteY1" fmla="*/ 482469 h 482635"/>
                <a:gd name="connsiteX2" fmla="*/ 398205 w 2008403"/>
                <a:gd name="connsiteY2" fmla="*/ 433742 h 482635"/>
                <a:gd name="connsiteX3" fmla="*/ 846125 w 2008403"/>
                <a:gd name="connsiteY3" fmla="*/ 291512 h 482635"/>
                <a:gd name="connsiteX4" fmla="*/ 1012108 w 2008403"/>
                <a:gd name="connsiteY4" fmla="*/ 292484 h 482635"/>
                <a:gd name="connsiteX5" fmla="*/ 1818179 w 2008403"/>
                <a:gd name="connsiteY5" fmla="*/ 242019 h 482635"/>
                <a:gd name="connsiteX6" fmla="*/ 2008397 w 2008403"/>
                <a:gd name="connsiteY6" fmla="*/ 242183 h 4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403" h="482635" fill="none" extrusionOk="0">
                  <a:moveTo>
                    <a:pt x="2008397" y="242183"/>
                  </a:moveTo>
                  <a:cubicBezTo>
                    <a:pt x="1995080" y="390472"/>
                    <a:pt x="1554492" y="448310"/>
                    <a:pt x="1041463" y="482469"/>
                  </a:cubicBezTo>
                  <a:cubicBezTo>
                    <a:pt x="810710" y="488903"/>
                    <a:pt x="563591" y="466219"/>
                    <a:pt x="398205" y="433742"/>
                  </a:cubicBezTo>
                  <a:cubicBezTo>
                    <a:pt x="584995" y="327668"/>
                    <a:pt x="710803" y="389339"/>
                    <a:pt x="846125" y="291512"/>
                  </a:cubicBezTo>
                  <a:cubicBezTo>
                    <a:pt x="889632" y="273281"/>
                    <a:pt x="974652" y="297688"/>
                    <a:pt x="1012108" y="292484"/>
                  </a:cubicBezTo>
                  <a:cubicBezTo>
                    <a:pt x="1458440" y="287011"/>
                    <a:pt x="1805443" y="267229"/>
                    <a:pt x="1818179" y="242019"/>
                  </a:cubicBezTo>
                  <a:cubicBezTo>
                    <a:pt x="1872450" y="238522"/>
                    <a:pt x="1933100" y="262357"/>
                    <a:pt x="2008397" y="242183"/>
                  </a:cubicBezTo>
                  <a:close/>
                </a:path>
                <a:path w="2008403" h="482635" stroke="0" extrusionOk="0">
                  <a:moveTo>
                    <a:pt x="2008397" y="242183"/>
                  </a:moveTo>
                  <a:cubicBezTo>
                    <a:pt x="1984796" y="358273"/>
                    <a:pt x="1500542" y="507414"/>
                    <a:pt x="1041463" y="482469"/>
                  </a:cubicBezTo>
                  <a:cubicBezTo>
                    <a:pt x="849444" y="492821"/>
                    <a:pt x="548324" y="468417"/>
                    <a:pt x="398205" y="433742"/>
                  </a:cubicBezTo>
                  <a:cubicBezTo>
                    <a:pt x="480404" y="381179"/>
                    <a:pt x="705530" y="370441"/>
                    <a:pt x="846125" y="291512"/>
                  </a:cubicBezTo>
                  <a:cubicBezTo>
                    <a:pt x="893322" y="278725"/>
                    <a:pt x="962764" y="310572"/>
                    <a:pt x="1012108" y="292484"/>
                  </a:cubicBezTo>
                  <a:cubicBezTo>
                    <a:pt x="1456535" y="287508"/>
                    <a:pt x="1811193" y="269668"/>
                    <a:pt x="1818179" y="242019"/>
                  </a:cubicBezTo>
                  <a:cubicBezTo>
                    <a:pt x="1863889" y="223808"/>
                    <a:pt x="1927143" y="246082"/>
                    <a:pt x="2008397" y="242183"/>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2963"/>
                        <a:gd name="adj2" fmla="val 9743012"/>
                        <a:gd name="adj3" fmla="val 393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Block Arc 153">
              <a:extLst>
                <a:ext uri="{FF2B5EF4-FFF2-40B4-BE49-F238E27FC236}">
                  <a16:creationId xmlns:a16="http://schemas.microsoft.com/office/drawing/2014/main" id="{D3806902-1831-4FF6-8DD6-99C49016D12D}"/>
                </a:ext>
              </a:extLst>
            </p:cNvPr>
            <p:cNvSpPr/>
            <p:nvPr/>
          </p:nvSpPr>
          <p:spPr>
            <a:xfrm rot="13339244">
              <a:off x="8069099" y="4571738"/>
              <a:ext cx="1608229" cy="691586"/>
            </a:xfrm>
            <a:custGeom>
              <a:avLst/>
              <a:gdLst>
                <a:gd name="connsiteX0" fmla="*/ 1581595 w 1608229"/>
                <a:gd name="connsiteY0" fmla="*/ 434053 h 691586"/>
                <a:gd name="connsiteX1" fmla="*/ 783378 w 1608229"/>
                <a:gd name="connsiteY1" fmla="*/ 691471 h 691586"/>
                <a:gd name="connsiteX2" fmla="*/ 99 w 1608229"/>
                <a:gd name="connsiteY2" fmla="*/ 340332 h 691586"/>
                <a:gd name="connsiteX3" fmla="*/ 218293 w 1608229"/>
                <a:gd name="connsiteY3" fmla="*/ 341814 h 691586"/>
                <a:gd name="connsiteX4" fmla="*/ 796450 w 1608229"/>
                <a:gd name="connsiteY4" fmla="*/ 473566 h 691586"/>
                <a:gd name="connsiteX5" fmla="*/ 1323972 w 1608229"/>
                <a:gd name="connsiteY5" fmla="*/ 404808 h 691586"/>
                <a:gd name="connsiteX6" fmla="*/ 1581595 w 1608229"/>
                <a:gd name="connsiteY6" fmla="*/ 434053 h 69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229" h="691586" fill="none" extrusionOk="0">
                  <a:moveTo>
                    <a:pt x="1581595" y="434053"/>
                  </a:moveTo>
                  <a:cubicBezTo>
                    <a:pt x="1464453" y="619614"/>
                    <a:pt x="1177372" y="707547"/>
                    <a:pt x="783378" y="691471"/>
                  </a:cubicBezTo>
                  <a:cubicBezTo>
                    <a:pt x="382755" y="696245"/>
                    <a:pt x="-23146" y="527303"/>
                    <a:pt x="99" y="340332"/>
                  </a:cubicBezTo>
                  <a:cubicBezTo>
                    <a:pt x="75764" y="323505"/>
                    <a:pt x="173325" y="357896"/>
                    <a:pt x="218293" y="341814"/>
                  </a:cubicBezTo>
                  <a:cubicBezTo>
                    <a:pt x="243739" y="378024"/>
                    <a:pt x="487153" y="460692"/>
                    <a:pt x="796450" y="473566"/>
                  </a:cubicBezTo>
                  <a:cubicBezTo>
                    <a:pt x="986168" y="466122"/>
                    <a:pt x="1232661" y="434081"/>
                    <a:pt x="1323972" y="404808"/>
                  </a:cubicBezTo>
                  <a:cubicBezTo>
                    <a:pt x="1434311" y="415213"/>
                    <a:pt x="1462352" y="444658"/>
                    <a:pt x="1581595" y="434053"/>
                  </a:cubicBezTo>
                  <a:close/>
                </a:path>
                <a:path w="1608229" h="691586" stroke="0" extrusionOk="0">
                  <a:moveTo>
                    <a:pt x="1581595" y="434053"/>
                  </a:moveTo>
                  <a:cubicBezTo>
                    <a:pt x="1448603" y="565710"/>
                    <a:pt x="1124150" y="707574"/>
                    <a:pt x="783378" y="691471"/>
                  </a:cubicBezTo>
                  <a:cubicBezTo>
                    <a:pt x="351294" y="688420"/>
                    <a:pt x="-39212" y="530965"/>
                    <a:pt x="99" y="340332"/>
                  </a:cubicBezTo>
                  <a:cubicBezTo>
                    <a:pt x="91465" y="325164"/>
                    <a:pt x="121104" y="361798"/>
                    <a:pt x="218293" y="341814"/>
                  </a:cubicBezTo>
                  <a:cubicBezTo>
                    <a:pt x="208513" y="446767"/>
                    <a:pt x="445989" y="399681"/>
                    <a:pt x="796450" y="473566"/>
                  </a:cubicBezTo>
                  <a:cubicBezTo>
                    <a:pt x="1020011" y="465747"/>
                    <a:pt x="1198319" y="432226"/>
                    <a:pt x="1323972" y="404808"/>
                  </a:cubicBezTo>
                  <a:cubicBezTo>
                    <a:pt x="1422242" y="402806"/>
                    <a:pt x="1523661" y="431987"/>
                    <a:pt x="1581595" y="434053"/>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388592"/>
                        <a:gd name="adj2" fmla="val 10823349"/>
                        <a:gd name="adj3" fmla="val 3152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9" name="Group 68">
              <a:extLst>
                <a:ext uri="{FF2B5EF4-FFF2-40B4-BE49-F238E27FC236}">
                  <a16:creationId xmlns:a16="http://schemas.microsoft.com/office/drawing/2014/main" id="{BFFC573A-9072-47C6-8744-ADDD4CFBFF11}"/>
                </a:ext>
              </a:extLst>
            </p:cNvPr>
            <p:cNvGrpSpPr/>
            <p:nvPr/>
          </p:nvGrpSpPr>
          <p:grpSpPr>
            <a:xfrm>
              <a:off x="7554293" y="4370235"/>
              <a:ext cx="1463756" cy="2055548"/>
              <a:chOff x="8217364" y="2448455"/>
              <a:chExt cx="2411810" cy="2897461"/>
            </a:xfrm>
          </p:grpSpPr>
          <p:sp>
            <p:nvSpPr>
              <p:cNvPr id="145" name="Block Arc 144">
                <a:extLst>
                  <a:ext uri="{FF2B5EF4-FFF2-40B4-BE49-F238E27FC236}">
                    <a16:creationId xmlns:a16="http://schemas.microsoft.com/office/drawing/2014/main" id="{B0AC8485-B0E1-403D-BBCB-89B1C5DA9C04}"/>
                  </a:ext>
                </a:extLst>
              </p:cNvPr>
              <p:cNvSpPr/>
              <p:nvPr/>
            </p:nvSpPr>
            <p:spPr>
              <a:xfrm rot="19062471">
                <a:off x="8736947" y="3249722"/>
                <a:ext cx="1605563" cy="1804755"/>
              </a:xfrm>
              <a:custGeom>
                <a:avLst/>
                <a:gdLst>
                  <a:gd name="connsiteX0" fmla="*/ 848048 w 1605563"/>
                  <a:gd name="connsiteY0" fmla="*/ 1436 h 1804755"/>
                  <a:gd name="connsiteX1" fmla="*/ 1582563 w 1605563"/>
                  <a:gd name="connsiteY1" fmla="*/ 687925 h 1804755"/>
                  <a:gd name="connsiteX2" fmla="*/ 1283500 w 1605563"/>
                  <a:gd name="connsiteY2" fmla="*/ 1625080 h 1804755"/>
                  <a:gd name="connsiteX3" fmla="*/ 271803 w 1605563"/>
                  <a:gd name="connsiteY3" fmla="*/ 1579174 h 1804755"/>
                  <a:gd name="connsiteX4" fmla="*/ 484697 w 1605563"/>
                  <a:gd name="connsiteY4" fmla="*/ 1307814 h 1804755"/>
                  <a:gd name="connsiteX5" fmla="*/ 1092579 w 1605563"/>
                  <a:gd name="connsiteY5" fmla="*/ 1338051 h 1804755"/>
                  <a:gd name="connsiteX6" fmla="*/ 1252215 w 1605563"/>
                  <a:gd name="connsiteY6" fmla="*/ 778776 h 1804755"/>
                  <a:gd name="connsiteX7" fmla="*/ 830886 w 1605563"/>
                  <a:gd name="connsiteY7" fmla="*/ 343044 h 1804755"/>
                  <a:gd name="connsiteX8" fmla="*/ 848048 w 1605563"/>
                  <a:gd name="connsiteY8" fmla="*/ 1436 h 180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563" h="1804755" fill="none" extrusionOk="0">
                    <a:moveTo>
                      <a:pt x="848048" y="1436"/>
                    </a:moveTo>
                    <a:cubicBezTo>
                      <a:pt x="1213391" y="34321"/>
                      <a:pt x="1564448" y="400371"/>
                      <a:pt x="1582563" y="687925"/>
                    </a:cubicBezTo>
                    <a:cubicBezTo>
                      <a:pt x="1668699" y="1139110"/>
                      <a:pt x="1593082" y="1488050"/>
                      <a:pt x="1283500" y="1625080"/>
                    </a:cubicBezTo>
                    <a:cubicBezTo>
                      <a:pt x="1041218" y="1956969"/>
                      <a:pt x="622204" y="1804520"/>
                      <a:pt x="271803" y="1579174"/>
                    </a:cubicBezTo>
                    <a:cubicBezTo>
                      <a:pt x="311041" y="1489069"/>
                      <a:pt x="412654" y="1413590"/>
                      <a:pt x="484697" y="1307814"/>
                    </a:cubicBezTo>
                    <a:cubicBezTo>
                      <a:pt x="609409" y="1461877"/>
                      <a:pt x="870554" y="1452501"/>
                      <a:pt x="1092579" y="1338051"/>
                    </a:cubicBezTo>
                    <a:cubicBezTo>
                      <a:pt x="1225411" y="1217433"/>
                      <a:pt x="1280573" y="955817"/>
                      <a:pt x="1252215" y="778776"/>
                    </a:cubicBezTo>
                    <a:cubicBezTo>
                      <a:pt x="1260270" y="524963"/>
                      <a:pt x="1091300" y="367326"/>
                      <a:pt x="830886" y="343044"/>
                    </a:cubicBezTo>
                    <a:cubicBezTo>
                      <a:pt x="823840" y="233176"/>
                      <a:pt x="855885" y="101933"/>
                      <a:pt x="848048" y="1436"/>
                    </a:cubicBezTo>
                    <a:close/>
                  </a:path>
                  <a:path w="1605563" h="1804755" stroke="0" extrusionOk="0">
                    <a:moveTo>
                      <a:pt x="848048" y="1436"/>
                    </a:moveTo>
                    <a:cubicBezTo>
                      <a:pt x="1145018" y="-10436"/>
                      <a:pt x="1423733" y="330557"/>
                      <a:pt x="1582563" y="687925"/>
                    </a:cubicBezTo>
                    <a:cubicBezTo>
                      <a:pt x="1711239" y="1050438"/>
                      <a:pt x="1464945" y="1410797"/>
                      <a:pt x="1283500" y="1625080"/>
                    </a:cubicBezTo>
                    <a:cubicBezTo>
                      <a:pt x="935894" y="1923109"/>
                      <a:pt x="537600" y="1968144"/>
                      <a:pt x="271803" y="1579174"/>
                    </a:cubicBezTo>
                    <a:cubicBezTo>
                      <a:pt x="323239" y="1491029"/>
                      <a:pt x="452472" y="1373131"/>
                      <a:pt x="484697" y="1307814"/>
                    </a:cubicBezTo>
                    <a:cubicBezTo>
                      <a:pt x="661058" y="1469769"/>
                      <a:pt x="871262" y="1488169"/>
                      <a:pt x="1092579" y="1338051"/>
                    </a:cubicBezTo>
                    <a:cubicBezTo>
                      <a:pt x="1258984" y="1155064"/>
                      <a:pt x="1282999" y="993926"/>
                      <a:pt x="1252215" y="778776"/>
                    </a:cubicBezTo>
                    <a:cubicBezTo>
                      <a:pt x="1247703" y="543029"/>
                      <a:pt x="1016469" y="389487"/>
                      <a:pt x="830886" y="343044"/>
                    </a:cubicBezTo>
                    <a:cubicBezTo>
                      <a:pt x="820122" y="227426"/>
                      <a:pt x="882243" y="103801"/>
                      <a:pt x="848048" y="1436"/>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16372581"/>
                          <a:gd name="adj2" fmla="val 7686951"/>
                          <a:gd name="adj3" fmla="val 2130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370589B3-3796-4603-A76E-155CD6E3735E}"/>
                  </a:ext>
                </a:extLst>
              </p:cNvPr>
              <p:cNvSpPr/>
              <p:nvPr/>
            </p:nvSpPr>
            <p:spPr>
              <a:xfrm rot="15619877">
                <a:off x="8214290" y="2939592"/>
                <a:ext cx="2346361" cy="2340213"/>
              </a:xfrm>
              <a:custGeom>
                <a:avLst/>
                <a:gdLst>
                  <a:gd name="connsiteX0" fmla="*/ 2334318 w 2346361"/>
                  <a:gd name="connsiteY0" fmla="*/ 1002877 h 2340213"/>
                  <a:gd name="connsiteX1" fmla="*/ 1349261 w 2346361"/>
                  <a:gd name="connsiteY1" fmla="*/ 2326959 h 2340213"/>
                  <a:gd name="connsiteX2" fmla="*/ 14885 w 2346361"/>
                  <a:gd name="connsiteY2" fmla="*/ 1355910 h 2340213"/>
                  <a:gd name="connsiteX3" fmla="*/ 419854 w 2346361"/>
                  <a:gd name="connsiteY3" fmla="*/ 1290949 h 2340213"/>
                  <a:gd name="connsiteX4" fmla="*/ 1287545 w 2346361"/>
                  <a:gd name="connsiteY4" fmla="*/ 1921483 h 2340213"/>
                  <a:gd name="connsiteX5" fmla="*/ 1928361 w 2346361"/>
                  <a:gd name="connsiteY5" fmla="*/ 1061344 h 2340213"/>
                  <a:gd name="connsiteX6" fmla="*/ 2334318 w 2346361"/>
                  <a:gd name="connsiteY6" fmla="*/ 1002877 h 234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6361" h="2340213" fill="none" extrusionOk="0">
                    <a:moveTo>
                      <a:pt x="2334318" y="1002877"/>
                    </a:moveTo>
                    <a:cubicBezTo>
                      <a:pt x="2401179" y="1674312"/>
                      <a:pt x="2020771" y="2249611"/>
                      <a:pt x="1349261" y="2326959"/>
                    </a:cubicBezTo>
                    <a:cubicBezTo>
                      <a:pt x="886678" y="2465188"/>
                      <a:pt x="-59653" y="1961378"/>
                      <a:pt x="14885" y="1355910"/>
                    </a:cubicBezTo>
                    <a:cubicBezTo>
                      <a:pt x="104754" y="1317879"/>
                      <a:pt x="232123" y="1335917"/>
                      <a:pt x="419854" y="1290949"/>
                    </a:cubicBezTo>
                    <a:cubicBezTo>
                      <a:pt x="556843" y="1633035"/>
                      <a:pt x="899641" y="1967197"/>
                      <a:pt x="1287545" y="1921483"/>
                    </a:cubicBezTo>
                    <a:cubicBezTo>
                      <a:pt x="1659446" y="1847945"/>
                      <a:pt x="2003365" y="1456128"/>
                      <a:pt x="1928361" y="1061344"/>
                    </a:cubicBezTo>
                    <a:cubicBezTo>
                      <a:pt x="2130158" y="1029808"/>
                      <a:pt x="2189154" y="1073449"/>
                      <a:pt x="2334318" y="1002877"/>
                    </a:cubicBezTo>
                    <a:close/>
                  </a:path>
                  <a:path w="2346361" h="2340213" stroke="0" extrusionOk="0">
                    <a:moveTo>
                      <a:pt x="2334318" y="1002877"/>
                    </a:moveTo>
                    <a:cubicBezTo>
                      <a:pt x="2294571" y="1557857"/>
                      <a:pt x="1906723" y="2260432"/>
                      <a:pt x="1349261" y="2326959"/>
                    </a:cubicBezTo>
                    <a:cubicBezTo>
                      <a:pt x="897377" y="2462235"/>
                      <a:pt x="102250" y="1990445"/>
                      <a:pt x="14885" y="1355910"/>
                    </a:cubicBezTo>
                    <a:cubicBezTo>
                      <a:pt x="130633" y="1321432"/>
                      <a:pt x="301648" y="1317604"/>
                      <a:pt x="419854" y="1290949"/>
                    </a:cubicBezTo>
                    <a:cubicBezTo>
                      <a:pt x="487322" y="1772703"/>
                      <a:pt x="839661" y="1874621"/>
                      <a:pt x="1287545" y="1921483"/>
                    </a:cubicBezTo>
                    <a:cubicBezTo>
                      <a:pt x="1716711" y="1805123"/>
                      <a:pt x="1933432" y="1438703"/>
                      <a:pt x="1928361" y="1061344"/>
                    </a:cubicBezTo>
                    <a:cubicBezTo>
                      <a:pt x="2056780" y="1029036"/>
                      <a:pt x="2174695" y="1046677"/>
                      <a:pt x="2334318" y="1002877"/>
                    </a:cubicBezTo>
                    <a:close/>
                  </a:path>
                </a:pathLst>
              </a:custGeom>
              <a:solidFill>
                <a:schemeClr val="bg1"/>
              </a:solidFill>
              <a:ln cap="rnd">
                <a:noFill/>
                <a:round/>
                <a:extLst>
                  <a:ext uri="{C807C97D-BFC1-408E-A445-0C87EB9F89A2}">
                    <ask:lineSketchStyleProps xmlns:ask="http://schemas.microsoft.com/office/drawing/2018/sketchyshapes" sd="1219033472">
                      <a:prstGeom prst="blockArc">
                        <a:avLst>
                          <a:gd name="adj1" fmla="val 21108271"/>
                          <a:gd name="adj2" fmla="val 10253204"/>
                          <a:gd name="adj3" fmla="val 1752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6" name="Block Arc 145">
                <a:extLst>
                  <a:ext uri="{FF2B5EF4-FFF2-40B4-BE49-F238E27FC236}">
                    <a16:creationId xmlns:a16="http://schemas.microsoft.com/office/drawing/2014/main" id="{1D228F15-2432-484F-8BCB-A2CC168790E2}"/>
                  </a:ext>
                </a:extLst>
              </p:cNvPr>
              <p:cNvSpPr/>
              <p:nvPr/>
            </p:nvSpPr>
            <p:spPr>
              <a:xfrm rot="19303981">
                <a:off x="8929200" y="2448455"/>
                <a:ext cx="1699974" cy="2897461"/>
              </a:xfrm>
              <a:custGeom>
                <a:avLst/>
                <a:gdLst>
                  <a:gd name="connsiteX0" fmla="*/ 493519 w 1699974"/>
                  <a:gd name="connsiteY0" fmla="*/ 133558 h 2897461"/>
                  <a:gd name="connsiteX1" fmla="*/ 1671249 w 1699974"/>
                  <a:gd name="connsiteY1" fmla="*/ 1075281 h 2897461"/>
                  <a:gd name="connsiteX2" fmla="*/ 1488588 w 1699974"/>
                  <a:gd name="connsiteY2" fmla="*/ 2404828 h 2897461"/>
                  <a:gd name="connsiteX3" fmla="*/ 104474 w 1699974"/>
                  <a:gd name="connsiteY3" fmla="*/ 2144597 h 2897461"/>
                  <a:gd name="connsiteX4" fmla="*/ 292983 w 1699974"/>
                  <a:gd name="connsiteY4" fmla="*/ 1968640 h 2897461"/>
                  <a:gd name="connsiteX5" fmla="*/ 1340787 w 1699974"/>
                  <a:gd name="connsiteY5" fmla="*/ 2183543 h 2897461"/>
                  <a:gd name="connsiteX6" fmla="*/ 1450497 w 1699974"/>
                  <a:gd name="connsiteY6" fmla="*/ 1175662 h 2897461"/>
                  <a:gd name="connsiteX7" fmla="*/ 559535 w 1699974"/>
                  <a:gd name="connsiteY7" fmla="*/ 377119 h 2897461"/>
                  <a:gd name="connsiteX8" fmla="*/ 493519 w 1699974"/>
                  <a:gd name="connsiteY8" fmla="*/ 133558 h 28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9974" h="2897461" fill="none" extrusionOk="0">
                    <a:moveTo>
                      <a:pt x="493519" y="133558"/>
                    </a:moveTo>
                    <a:cubicBezTo>
                      <a:pt x="1022801" y="-202439"/>
                      <a:pt x="1610106" y="317840"/>
                      <a:pt x="1671249" y="1075281"/>
                    </a:cubicBezTo>
                    <a:cubicBezTo>
                      <a:pt x="1747126" y="1570819"/>
                      <a:pt x="1740063" y="2140269"/>
                      <a:pt x="1488588" y="2404828"/>
                    </a:cubicBezTo>
                    <a:cubicBezTo>
                      <a:pt x="1203422" y="3287879"/>
                      <a:pt x="410416" y="3006757"/>
                      <a:pt x="104474" y="2144597"/>
                    </a:cubicBezTo>
                    <a:cubicBezTo>
                      <a:pt x="146841" y="2062878"/>
                      <a:pt x="254066" y="2036715"/>
                      <a:pt x="292983" y="1968640"/>
                    </a:cubicBezTo>
                    <a:cubicBezTo>
                      <a:pt x="393181" y="2700465"/>
                      <a:pt x="989692" y="2802545"/>
                      <a:pt x="1340787" y="2183543"/>
                    </a:cubicBezTo>
                    <a:cubicBezTo>
                      <a:pt x="1445412" y="1918921"/>
                      <a:pt x="1486192" y="1510780"/>
                      <a:pt x="1450497" y="1175662"/>
                    </a:cubicBezTo>
                    <a:cubicBezTo>
                      <a:pt x="1448710" y="377904"/>
                      <a:pt x="1063719" y="23812"/>
                      <a:pt x="559535" y="377119"/>
                    </a:cubicBezTo>
                    <a:cubicBezTo>
                      <a:pt x="535755" y="300596"/>
                      <a:pt x="532384" y="222681"/>
                      <a:pt x="493519" y="133558"/>
                    </a:cubicBezTo>
                    <a:close/>
                  </a:path>
                  <a:path w="1699974" h="2897461" stroke="0" extrusionOk="0">
                    <a:moveTo>
                      <a:pt x="493519" y="133558"/>
                    </a:moveTo>
                    <a:cubicBezTo>
                      <a:pt x="803294" y="-347947"/>
                      <a:pt x="1430412" y="245741"/>
                      <a:pt x="1671249" y="1075281"/>
                    </a:cubicBezTo>
                    <a:cubicBezTo>
                      <a:pt x="1835850" y="1561898"/>
                      <a:pt x="1657356" y="2042000"/>
                      <a:pt x="1488588" y="2404828"/>
                    </a:cubicBezTo>
                    <a:cubicBezTo>
                      <a:pt x="1032882" y="3225088"/>
                      <a:pt x="351006" y="3230126"/>
                      <a:pt x="104474" y="2144597"/>
                    </a:cubicBezTo>
                    <a:cubicBezTo>
                      <a:pt x="145654" y="2092774"/>
                      <a:pt x="249503" y="2041135"/>
                      <a:pt x="292983" y="1968640"/>
                    </a:cubicBezTo>
                    <a:cubicBezTo>
                      <a:pt x="512905" y="2710666"/>
                      <a:pt x="1037792" y="2894088"/>
                      <a:pt x="1340787" y="2183543"/>
                    </a:cubicBezTo>
                    <a:cubicBezTo>
                      <a:pt x="1483240" y="1844538"/>
                      <a:pt x="1472548" y="1543824"/>
                      <a:pt x="1450497" y="1175662"/>
                    </a:cubicBezTo>
                    <a:cubicBezTo>
                      <a:pt x="1370790" y="398118"/>
                      <a:pt x="859846" y="95326"/>
                      <a:pt x="559535" y="377119"/>
                    </a:cubicBezTo>
                    <a:cubicBezTo>
                      <a:pt x="505417" y="286152"/>
                      <a:pt x="531650" y="239689"/>
                      <a:pt x="493519" y="133558"/>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15290084"/>
                          <a:gd name="adj2" fmla="val 8218367"/>
                          <a:gd name="adj3" fmla="val 1374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1029" name="Group 1028">
            <a:extLst>
              <a:ext uri="{FF2B5EF4-FFF2-40B4-BE49-F238E27FC236}">
                <a16:creationId xmlns:a16="http://schemas.microsoft.com/office/drawing/2014/main" id="{B297A328-7EF0-4C3D-A564-5656A1AC43DD}"/>
              </a:ext>
            </a:extLst>
          </p:cNvPr>
          <p:cNvGrpSpPr/>
          <p:nvPr/>
        </p:nvGrpSpPr>
        <p:grpSpPr>
          <a:xfrm rot="20512684">
            <a:off x="8494988" y="3754951"/>
            <a:ext cx="1063747" cy="1217653"/>
            <a:chOff x="9097281" y="4982478"/>
            <a:chExt cx="1269239" cy="1483414"/>
          </a:xfrm>
        </p:grpSpPr>
        <p:sp>
          <p:nvSpPr>
            <p:cNvPr id="156" name="Oval 155">
              <a:extLst>
                <a:ext uri="{FF2B5EF4-FFF2-40B4-BE49-F238E27FC236}">
                  <a16:creationId xmlns:a16="http://schemas.microsoft.com/office/drawing/2014/main" id="{522F4064-0A07-47A8-A061-0196293222CE}"/>
                </a:ext>
              </a:extLst>
            </p:cNvPr>
            <p:cNvSpPr/>
            <p:nvPr/>
          </p:nvSpPr>
          <p:spPr>
            <a:xfrm rot="18281864">
              <a:off x="9236677" y="5336048"/>
              <a:ext cx="990448" cy="126923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 name="Group 1026">
              <a:extLst>
                <a:ext uri="{FF2B5EF4-FFF2-40B4-BE49-F238E27FC236}">
                  <a16:creationId xmlns:a16="http://schemas.microsoft.com/office/drawing/2014/main" id="{CCC3DA23-DEE2-46E0-B0AE-BBDD2F9E4540}"/>
                </a:ext>
              </a:extLst>
            </p:cNvPr>
            <p:cNvGrpSpPr/>
            <p:nvPr/>
          </p:nvGrpSpPr>
          <p:grpSpPr>
            <a:xfrm rot="208512">
              <a:off x="9156730" y="4982478"/>
              <a:ext cx="1098450" cy="1447037"/>
              <a:chOff x="9156730" y="4982478"/>
              <a:chExt cx="1098450" cy="1447037"/>
            </a:xfrm>
          </p:grpSpPr>
          <p:sp>
            <p:nvSpPr>
              <p:cNvPr id="193" name="Oval 192">
                <a:extLst>
                  <a:ext uri="{FF2B5EF4-FFF2-40B4-BE49-F238E27FC236}">
                    <a16:creationId xmlns:a16="http://schemas.microsoft.com/office/drawing/2014/main" id="{9C9E6704-A099-40F0-A9BC-9B24D596C11B}"/>
                  </a:ext>
                </a:extLst>
              </p:cNvPr>
              <p:cNvSpPr/>
              <p:nvPr/>
            </p:nvSpPr>
            <p:spPr>
              <a:xfrm rot="1724788">
                <a:off x="9714322" y="5538580"/>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D29FA60-EDB6-4399-89EC-BABA452130DF}"/>
                  </a:ext>
                </a:extLst>
              </p:cNvPr>
              <p:cNvSpPr/>
              <p:nvPr/>
            </p:nvSpPr>
            <p:spPr>
              <a:xfrm rot="1724788">
                <a:off x="9319428" y="5416698"/>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5" name="Group 1024">
                <a:extLst>
                  <a:ext uri="{FF2B5EF4-FFF2-40B4-BE49-F238E27FC236}">
                    <a16:creationId xmlns:a16="http://schemas.microsoft.com/office/drawing/2014/main" id="{FEDC249A-D12D-4EE8-9DAC-83CC07F14A1E}"/>
                  </a:ext>
                </a:extLst>
              </p:cNvPr>
              <p:cNvGrpSpPr/>
              <p:nvPr/>
            </p:nvGrpSpPr>
            <p:grpSpPr>
              <a:xfrm rot="165180">
                <a:off x="9156730" y="4982478"/>
                <a:ext cx="1098450" cy="1447037"/>
                <a:chOff x="9156730" y="4982478"/>
                <a:chExt cx="1098450" cy="1447037"/>
              </a:xfrm>
            </p:grpSpPr>
            <p:sp>
              <p:nvSpPr>
                <p:cNvPr id="192" name="Block Arc 191">
                  <a:extLst>
                    <a:ext uri="{FF2B5EF4-FFF2-40B4-BE49-F238E27FC236}">
                      <a16:creationId xmlns:a16="http://schemas.microsoft.com/office/drawing/2014/main" id="{3CA71213-0A8C-4EBE-AAB6-06BFDCFB9A8E}"/>
                    </a:ext>
                  </a:extLst>
                </p:cNvPr>
                <p:cNvSpPr/>
                <p:nvPr/>
              </p:nvSpPr>
              <p:spPr>
                <a:xfrm rot="7003498">
                  <a:off x="8743961" y="5395247"/>
                  <a:ext cx="1259108" cy="433569"/>
                </a:xfrm>
                <a:custGeom>
                  <a:avLst/>
                  <a:gdLst>
                    <a:gd name="connsiteX0" fmla="*/ 1259106 w 1259108"/>
                    <a:gd name="connsiteY0" fmla="*/ 217327 h 433569"/>
                    <a:gd name="connsiteX1" fmla="*/ 663003 w 1259108"/>
                    <a:gd name="connsiteY1" fmla="*/ 433263 h 433569"/>
                    <a:gd name="connsiteX2" fmla="*/ 166739 w 1259108"/>
                    <a:gd name="connsiteY2" fmla="*/ 363744 h 433569"/>
                    <a:gd name="connsiteX3" fmla="*/ 491503 w 1259108"/>
                    <a:gd name="connsiteY3" fmla="*/ 260621 h 433569"/>
                    <a:gd name="connsiteX4" fmla="*/ 636656 w 1259108"/>
                    <a:gd name="connsiteY4" fmla="*/ 262746 h 433569"/>
                    <a:gd name="connsiteX5" fmla="*/ 1088273 w 1259108"/>
                    <a:gd name="connsiteY5" fmla="*/ 217180 h 433569"/>
                    <a:gd name="connsiteX6" fmla="*/ 1259106 w 1259108"/>
                    <a:gd name="connsiteY6" fmla="*/ 217327 h 43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108" h="433569" fill="none" extrusionOk="0">
                      <a:moveTo>
                        <a:pt x="1259106" y="217327"/>
                      </a:moveTo>
                      <a:cubicBezTo>
                        <a:pt x="1230837" y="370492"/>
                        <a:pt x="1053360" y="458917"/>
                        <a:pt x="663003" y="433263"/>
                      </a:cubicBezTo>
                      <a:cubicBezTo>
                        <a:pt x="513041" y="445654"/>
                        <a:pt x="290170" y="410614"/>
                        <a:pt x="166739" y="363744"/>
                      </a:cubicBezTo>
                      <a:cubicBezTo>
                        <a:pt x="269234" y="329703"/>
                        <a:pt x="347560" y="311293"/>
                        <a:pt x="491503" y="260621"/>
                      </a:cubicBezTo>
                      <a:cubicBezTo>
                        <a:pt x="540761" y="259808"/>
                        <a:pt x="592415" y="259620"/>
                        <a:pt x="636656" y="262746"/>
                      </a:cubicBezTo>
                      <a:cubicBezTo>
                        <a:pt x="883459" y="261793"/>
                        <a:pt x="1087352" y="240619"/>
                        <a:pt x="1088273" y="217180"/>
                      </a:cubicBezTo>
                      <a:cubicBezTo>
                        <a:pt x="1168838" y="202058"/>
                        <a:pt x="1188835" y="224701"/>
                        <a:pt x="1259106" y="217327"/>
                      </a:cubicBezTo>
                      <a:close/>
                    </a:path>
                    <a:path w="1259108" h="433569" stroke="0" extrusionOk="0">
                      <a:moveTo>
                        <a:pt x="1259106" y="217327"/>
                      </a:moveTo>
                      <a:cubicBezTo>
                        <a:pt x="1190725" y="290704"/>
                        <a:pt x="932999" y="451028"/>
                        <a:pt x="663003" y="433263"/>
                      </a:cubicBezTo>
                      <a:cubicBezTo>
                        <a:pt x="479756" y="437532"/>
                        <a:pt x="279876" y="411652"/>
                        <a:pt x="166739" y="363744"/>
                      </a:cubicBezTo>
                      <a:cubicBezTo>
                        <a:pt x="235641" y="311634"/>
                        <a:pt x="360251" y="325762"/>
                        <a:pt x="491503" y="260621"/>
                      </a:cubicBezTo>
                      <a:cubicBezTo>
                        <a:pt x="538558" y="271626"/>
                        <a:pt x="585557" y="256737"/>
                        <a:pt x="636656" y="262746"/>
                      </a:cubicBezTo>
                      <a:cubicBezTo>
                        <a:pt x="886126" y="260692"/>
                        <a:pt x="1080747" y="238605"/>
                        <a:pt x="1088273" y="217180"/>
                      </a:cubicBezTo>
                      <a:cubicBezTo>
                        <a:pt x="1162703" y="199593"/>
                        <a:pt x="1219678" y="226583"/>
                        <a:pt x="1259106" y="217327"/>
                      </a:cubicBezTo>
                      <a:close/>
                    </a:path>
                  </a:pathLst>
                </a:custGeom>
                <a:solidFill>
                  <a:schemeClr val="accent5">
                    <a:lumMod val="40000"/>
                    <a:lumOff val="60000"/>
                  </a:schemeClr>
                </a:solidFill>
                <a:ln cap="rnd">
                  <a:solidFill>
                    <a:schemeClr val="accent1">
                      <a:shade val="50000"/>
                    </a:schemeClr>
                  </a:solidFill>
                  <a:round/>
                  <a:extLst>
                    <a:ext uri="{C807C97D-BFC1-408E-A445-0C87EB9F89A2}">
                      <ask:lineSketchStyleProps xmlns:ask="http://schemas.microsoft.com/office/drawing/2018/sketchyshapes" sd="1219033472">
                        <a:prstGeom prst="blockArc">
                          <a:avLst>
                            <a:gd name="adj1" fmla="val 2963"/>
                            <a:gd name="adj2" fmla="val 9743012"/>
                            <a:gd name="adj3" fmla="val 393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2" name="Oval 201">
                  <a:extLst>
                    <a:ext uri="{FF2B5EF4-FFF2-40B4-BE49-F238E27FC236}">
                      <a16:creationId xmlns:a16="http://schemas.microsoft.com/office/drawing/2014/main" id="{7A427BA9-11FB-42B0-BB7E-72C3BA7D3CDF}"/>
                    </a:ext>
                  </a:extLst>
                </p:cNvPr>
                <p:cNvSpPr/>
                <p:nvPr/>
              </p:nvSpPr>
              <p:spPr>
                <a:xfrm rot="1724788">
                  <a:off x="9821333" y="5983010"/>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Oval 202">
                <a:extLst>
                  <a:ext uri="{FF2B5EF4-FFF2-40B4-BE49-F238E27FC236}">
                    <a16:creationId xmlns:a16="http://schemas.microsoft.com/office/drawing/2014/main" id="{3C11721B-5CAE-4DB7-A18E-F84042A1EDD5}"/>
                  </a:ext>
                </a:extLst>
              </p:cNvPr>
              <p:cNvSpPr/>
              <p:nvPr/>
            </p:nvSpPr>
            <p:spPr>
              <a:xfrm rot="1724788">
                <a:off x="9282773" y="5923503"/>
                <a:ext cx="433847" cy="446505"/>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Arc 8">
            <a:extLst>
              <a:ext uri="{FF2B5EF4-FFF2-40B4-BE49-F238E27FC236}">
                <a16:creationId xmlns:a16="http://schemas.microsoft.com/office/drawing/2014/main" id="{76A25022-1D4C-44C2-8C1E-DC84AEE49368}"/>
              </a:ext>
            </a:extLst>
          </p:cNvPr>
          <p:cNvSpPr/>
          <p:nvPr/>
        </p:nvSpPr>
        <p:spPr>
          <a:xfrm rot="13907033">
            <a:off x="1573853" y="1662350"/>
            <a:ext cx="5751903" cy="4314581"/>
          </a:xfrm>
          <a:prstGeom prst="arc">
            <a:avLst>
              <a:gd name="adj1" fmla="val 16200000"/>
              <a:gd name="adj2" fmla="val 21386505"/>
            </a:avLst>
          </a:prstGeom>
          <a:ln w="73025">
            <a:solidFill>
              <a:srgbClr val="CC0066">
                <a:alpha val="3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0107E360-B209-4362-B614-FCEC9C7F3D12}"/>
              </a:ext>
            </a:extLst>
          </p:cNvPr>
          <p:cNvSpPr/>
          <p:nvPr/>
        </p:nvSpPr>
        <p:spPr>
          <a:xfrm rot="14240225">
            <a:off x="1608163" y="1607536"/>
            <a:ext cx="5810536" cy="4314581"/>
          </a:xfrm>
          <a:prstGeom prst="arc">
            <a:avLst>
              <a:gd name="adj1" fmla="val 15306143"/>
              <a:gd name="adj2" fmla="val 21048728"/>
            </a:avLst>
          </a:prstGeom>
          <a:ln w="101600">
            <a:solidFill>
              <a:srgbClr val="FF71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30" name="Group 1029">
            <a:extLst>
              <a:ext uri="{FF2B5EF4-FFF2-40B4-BE49-F238E27FC236}">
                <a16:creationId xmlns:a16="http://schemas.microsoft.com/office/drawing/2014/main" id="{81BA0C95-8D04-4555-957A-75FF99BE2EA5}"/>
              </a:ext>
            </a:extLst>
          </p:cNvPr>
          <p:cNvGrpSpPr/>
          <p:nvPr/>
        </p:nvGrpSpPr>
        <p:grpSpPr>
          <a:xfrm rot="11368102">
            <a:off x="6676452" y="-58515"/>
            <a:ext cx="4331633" cy="5810536"/>
            <a:chOff x="9988631" y="756014"/>
            <a:chExt cx="4331633" cy="5810536"/>
          </a:xfrm>
        </p:grpSpPr>
        <p:sp>
          <p:nvSpPr>
            <p:cNvPr id="212" name="Arc 211">
              <a:extLst>
                <a:ext uri="{FF2B5EF4-FFF2-40B4-BE49-F238E27FC236}">
                  <a16:creationId xmlns:a16="http://schemas.microsoft.com/office/drawing/2014/main" id="{99C81EF9-94DD-4C26-B580-F3054A2977A0}"/>
                </a:ext>
              </a:extLst>
            </p:cNvPr>
            <p:cNvSpPr/>
            <p:nvPr/>
          </p:nvSpPr>
          <p:spPr>
            <a:xfrm rot="13907033">
              <a:off x="9287022" y="1502734"/>
              <a:ext cx="5751903" cy="4314581"/>
            </a:xfrm>
            <a:prstGeom prst="arc">
              <a:avLst>
                <a:gd name="adj1" fmla="val 16200000"/>
                <a:gd name="adj2" fmla="val 21386505"/>
              </a:avLst>
            </a:prstGeom>
            <a:ln w="73025">
              <a:solidFill>
                <a:srgbClr val="CC0066">
                  <a:alpha val="3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3" name="Arc 212">
              <a:extLst>
                <a:ext uri="{FF2B5EF4-FFF2-40B4-BE49-F238E27FC236}">
                  <a16:creationId xmlns:a16="http://schemas.microsoft.com/office/drawing/2014/main" id="{1AC12398-112E-456B-B302-E055BFCF5491}"/>
                </a:ext>
              </a:extLst>
            </p:cNvPr>
            <p:cNvSpPr/>
            <p:nvPr/>
          </p:nvSpPr>
          <p:spPr>
            <a:xfrm rot="14507171">
              <a:off x="9240654" y="1503991"/>
              <a:ext cx="5810536" cy="4314581"/>
            </a:xfrm>
            <a:prstGeom prst="arc">
              <a:avLst>
                <a:gd name="adj1" fmla="val 15306143"/>
                <a:gd name="adj2" fmla="val 21048728"/>
              </a:avLst>
            </a:prstGeom>
            <a:ln w="101600">
              <a:solidFill>
                <a:srgbClr val="FF71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Rectangle 5">
            <a:extLst>
              <a:ext uri="{FF2B5EF4-FFF2-40B4-BE49-F238E27FC236}">
                <a16:creationId xmlns:a16="http://schemas.microsoft.com/office/drawing/2014/main" id="{8918D7B7-C0DF-4886-8039-B7D18007A417}"/>
              </a:ext>
            </a:extLst>
          </p:cNvPr>
          <p:cNvSpPr/>
          <p:nvPr/>
        </p:nvSpPr>
        <p:spPr>
          <a:xfrm>
            <a:off x="1941940" y="3614672"/>
            <a:ext cx="595119" cy="201817"/>
          </a:xfrm>
          <a:prstGeom prst="rect">
            <a:avLst/>
          </a:prstGeom>
          <a:solidFill>
            <a:schemeClr val="accent6">
              <a:lumMod val="75000"/>
            </a:schemeClr>
          </a:solidFill>
          <a:ln w="2857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69C9473-8B45-45F6-9712-A4D5B9D2AB49}"/>
              </a:ext>
            </a:extLst>
          </p:cNvPr>
          <p:cNvSpPr/>
          <p:nvPr/>
        </p:nvSpPr>
        <p:spPr>
          <a:xfrm rot="5400000">
            <a:off x="4966765" y="2504460"/>
            <a:ext cx="2676047" cy="1613800"/>
          </a:xfrm>
          <a:prstGeom prst="ellipse">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52C8D46D-C1EA-49AD-94CE-406EB00B78AE}"/>
              </a:ext>
            </a:extLst>
          </p:cNvPr>
          <p:cNvSpPr/>
          <p:nvPr/>
        </p:nvSpPr>
        <p:spPr>
          <a:xfrm>
            <a:off x="0" y="5066254"/>
            <a:ext cx="12173978" cy="179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Oval 249">
            <a:extLst>
              <a:ext uri="{FF2B5EF4-FFF2-40B4-BE49-F238E27FC236}">
                <a16:creationId xmlns:a16="http://schemas.microsoft.com/office/drawing/2014/main" id="{2B2C10A4-A510-4978-9051-F4FF90B7CEE8}"/>
              </a:ext>
            </a:extLst>
          </p:cNvPr>
          <p:cNvSpPr/>
          <p:nvPr/>
        </p:nvSpPr>
        <p:spPr>
          <a:xfrm rot="14684664">
            <a:off x="10102495" y="2690946"/>
            <a:ext cx="969858" cy="1063747"/>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c 156">
            <a:extLst>
              <a:ext uri="{FF2B5EF4-FFF2-40B4-BE49-F238E27FC236}">
                <a16:creationId xmlns:a16="http://schemas.microsoft.com/office/drawing/2014/main" id="{3E1F80C2-AC5E-49A3-A964-542C03C481E5}"/>
              </a:ext>
            </a:extLst>
          </p:cNvPr>
          <p:cNvSpPr/>
          <p:nvPr/>
        </p:nvSpPr>
        <p:spPr>
          <a:xfrm rot="13737430">
            <a:off x="5402558" y="1770410"/>
            <a:ext cx="3485330" cy="3240724"/>
          </a:xfrm>
          <a:prstGeom prst="arc">
            <a:avLst>
              <a:gd name="adj1" fmla="val 15369679"/>
              <a:gd name="adj2" fmla="val 318780"/>
            </a:avLst>
          </a:prstGeom>
          <a:noFill/>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DF5C16DB-C051-4724-A827-E96D9FEE2EC2}"/>
              </a:ext>
            </a:extLst>
          </p:cNvPr>
          <p:cNvSpPr/>
          <p:nvPr/>
        </p:nvSpPr>
        <p:spPr>
          <a:xfrm>
            <a:off x="1968428" y="3849954"/>
            <a:ext cx="642550" cy="443750"/>
          </a:xfrm>
          <a:prstGeom prst="ellipse">
            <a:avLst/>
          </a:prstGeom>
          <a:solidFill>
            <a:schemeClr val="accent1">
              <a:lumMod val="20000"/>
              <a:lumOff val="80000"/>
            </a:schemeClr>
          </a:solidFill>
          <a:ln w="222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19DBC26-73FB-4F8B-BE4D-8F5C17CBA8FA}"/>
              </a:ext>
            </a:extLst>
          </p:cNvPr>
          <p:cNvGrpSpPr/>
          <p:nvPr/>
        </p:nvGrpSpPr>
        <p:grpSpPr>
          <a:xfrm>
            <a:off x="16731" y="3069778"/>
            <a:ext cx="1866900" cy="1770857"/>
            <a:chOff x="-12699" y="2794000"/>
            <a:chExt cx="1866900" cy="1770857"/>
          </a:xfrm>
        </p:grpSpPr>
        <p:grpSp>
          <p:nvGrpSpPr>
            <p:cNvPr id="4" name="Group 3">
              <a:extLst>
                <a:ext uri="{FF2B5EF4-FFF2-40B4-BE49-F238E27FC236}">
                  <a16:creationId xmlns:a16="http://schemas.microsoft.com/office/drawing/2014/main" id="{5E5C6541-8450-4C51-9032-5F942E11EF7D}"/>
                </a:ext>
              </a:extLst>
            </p:cNvPr>
            <p:cNvGrpSpPr/>
            <p:nvPr/>
          </p:nvGrpSpPr>
          <p:grpSpPr>
            <a:xfrm rot="1724788">
              <a:off x="-12699" y="2794000"/>
              <a:ext cx="1866900" cy="1770857"/>
              <a:chOff x="354742" y="1816568"/>
              <a:chExt cx="2449805" cy="2227589"/>
            </a:xfrm>
          </p:grpSpPr>
          <p:sp>
            <p:nvSpPr>
              <p:cNvPr id="60" name="Oval 59">
                <a:extLst>
                  <a:ext uri="{FF2B5EF4-FFF2-40B4-BE49-F238E27FC236}">
                    <a16:creationId xmlns:a16="http://schemas.microsoft.com/office/drawing/2014/main" id="{B30A71E7-763B-4169-AE2F-C3B7B36A1427}"/>
                  </a:ext>
                </a:extLst>
              </p:cNvPr>
              <p:cNvSpPr/>
              <p:nvPr/>
            </p:nvSpPr>
            <p:spPr>
              <a:xfrm>
                <a:off x="1850344" y="1971495"/>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3F468F-ED2F-48C9-942E-B3AF736DFA27}"/>
                  </a:ext>
                </a:extLst>
              </p:cNvPr>
              <p:cNvGrpSpPr/>
              <p:nvPr/>
            </p:nvGrpSpPr>
            <p:grpSpPr>
              <a:xfrm>
                <a:off x="354742" y="1816568"/>
                <a:ext cx="2449805" cy="2227589"/>
                <a:chOff x="1069683" y="2249955"/>
                <a:chExt cx="2449805" cy="2227589"/>
              </a:xfrm>
            </p:grpSpPr>
            <p:sp>
              <p:nvSpPr>
                <p:cNvPr id="198" name="Oval 197">
                  <a:extLst>
                    <a:ext uri="{FF2B5EF4-FFF2-40B4-BE49-F238E27FC236}">
                      <a16:creationId xmlns:a16="http://schemas.microsoft.com/office/drawing/2014/main" id="{6F94140F-8D7F-404A-830B-112D1D7CC69E}"/>
                    </a:ext>
                  </a:extLst>
                </p:cNvPr>
                <p:cNvSpPr/>
                <p:nvPr/>
              </p:nvSpPr>
              <p:spPr>
                <a:xfrm>
                  <a:off x="3236452" y="3497823"/>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4FC7C868-5330-44FE-83A6-2FDAE3B19F75}"/>
                    </a:ext>
                  </a:extLst>
                </p:cNvPr>
                <p:cNvSpPr/>
                <p:nvPr/>
              </p:nvSpPr>
              <p:spPr>
                <a:xfrm>
                  <a:off x="2446349" y="4036612"/>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B56A9A6-3AEF-4414-B45D-B14F93706761}"/>
                    </a:ext>
                  </a:extLst>
                </p:cNvPr>
                <p:cNvSpPr/>
                <p:nvPr/>
              </p:nvSpPr>
              <p:spPr>
                <a:xfrm>
                  <a:off x="1354337" y="3660205"/>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A205A33-A454-48B5-A878-11CE7CE8EE11}"/>
                    </a:ext>
                  </a:extLst>
                </p:cNvPr>
                <p:cNvSpPr/>
                <p:nvPr/>
              </p:nvSpPr>
              <p:spPr>
                <a:xfrm rot="20544896">
                  <a:off x="1069683" y="282802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EE1FBBC-B532-49EA-A3A2-23A953B52497}"/>
                    </a:ext>
                  </a:extLst>
                </p:cNvPr>
                <p:cNvSpPr/>
                <p:nvPr/>
              </p:nvSpPr>
              <p:spPr>
                <a:xfrm>
                  <a:off x="1674139" y="3915878"/>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A367BC-7778-41EB-A60C-4E37E60ED432}"/>
                    </a:ext>
                  </a:extLst>
                </p:cNvPr>
                <p:cNvSpPr/>
                <p:nvPr/>
              </p:nvSpPr>
              <p:spPr>
                <a:xfrm>
                  <a:off x="2897793" y="376370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1E5C2AB-F2A8-42BF-A2EB-8D7B6A3A62B3}"/>
                    </a:ext>
                  </a:extLst>
                </p:cNvPr>
                <p:cNvSpPr/>
                <p:nvPr/>
              </p:nvSpPr>
              <p:spPr>
                <a:xfrm>
                  <a:off x="2950180" y="270827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0DDCA235-2357-4F51-A31B-CFAEBA046D4A}"/>
                    </a:ext>
                  </a:extLst>
                </p:cNvPr>
                <p:cNvSpPr/>
                <p:nvPr/>
              </p:nvSpPr>
              <p:spPr>
                <a:xfrm>
                  <a:off x="1826233" y="224995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BBC995C-7A1F-4826-9FCC-F6E853C0AE59}"/>
                    </a:ext>
                  </a:extLst>
                </p:cNvPr>
                <p:cNvGrpSpPr/>
                <p:nvPr/>
              </p:nvGrpSpPr>
              <p:grpSpPr>
                <a:xfrm>
                  <a:off x="1398491" y="2537822"/>
                  <a:ext cx="1908475" cy="1688413"/>
                  <a:chOff x="1398491" y="2537822"/>
                  <a:chExt cx="1908475" cy="1688413"/>
                </a:xfrm>
              </p:grpSpPr>
              <p:sp>
                <p:nvSpPr>
                  <p:cNvPr id="103" name="Flowchart: Connector 102">
                    <a:extLst>
                      <a:ext uri="{FF2B5EF4-FFF2-40B4-BE49-F238E27FC236}">
                        <a16:creationId xmlns:a16="http://schemas.microsoft.com/office/drawing/2014/main" id="{E66F18D6-CD4C-461D-BEE0-C45B33D195BD}"/>
                      </a:ext>
                    </a:extLst>
                  </p:cNvPr>
                  <p:cNvSpPr/>
                  <p:nvPr/>
                </p:nvSpPr>
                <p:spPr>
                  <a:xfrm>
                    <a:off x="1398491" y="2544856"/>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193675" cap="rnd">
                    <a:solidFill>
                      <a:schemeClr val="accent2">
                        <a:lumMod val="40000"/>
                        <a:lumOff val="60000"/>
                      </a:schemeClr>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a:extLst>
                      <a:ext uri="{FF2B5EF4-FFF2-40B4-BE49-F238E27FC236}">
                        <a16:creationId xmlns:a16="http://schemas.microsoft.com/office/drawing/2014/main" id="{EDB2BFE9-3A23-4A8D-928F-2C77A92ACD60}"/>
                      </a:ext>
                    </a:extLst>
                  </p:cNvPr>
                  <p:cNvSpPr/>
                  <p:nvPr/>
                </p:nvSpPr>
                <p:spPr>
                  <a:xfrm>
                    <a:off x="1398491" y="2537822"/>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88900" cap="rnd">
                    <a:solidFill>
                      <a:schemeClr val="accent2"/>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62" name="Freeform: Shape 61">
              <a:extLst>
                <a:ext uri="{FF2B5EF4-FFF2-40B4-BE49-F238E27FC236}">
                  <a16:creationId xmlns:a16="http://schemas.microsoft.com/office/drawing/2014/main" id="{240FE3C2-1ECB-44F2-8889-A69E4D9964C0}"/>
                </a:ext>
              </a:extLst>
            </p:cNvPr>
            <p:cNvSpPr/>
            <p:nvPr/>
          </p:nvSpPr>
          <p:spPr>
            <a:xfrm rot="1724788">
              <a:off x="630968" y="3240880"/>
              <a:ext cx="693448" cy="599662"/>
            </a:xfrm>
            <a:custGeom>
              <a:avLst/>
              <a:gdLst>
                <a:gd name="connsiteX0" fmla="*/ 645749 w 693448"/>
                <a:gd name="connsiteY0" fmla="*/ 180667 h 599662"/>
                <a:gd name="connsiteX1" fmla="*/ 586826 w 693448"/>
                <a:gd name="connsiteY1" fmla="*/ 134539 h 599662"/>
                <a:gd name="connsiteX2" fmla="*/ 567186 w 693448"/>
                <a:gd name="connsiteY2" fmla="*/ 119163 h 599662"/>
                <a:gd name="connsiteX3" fmla="*/ 530710 w 693448"/>
                <a:gd name="connsiteY3" fmla="*/ 96099 h 599662"/>
                <a:gd name="connsiteX4" fmla="*/ 519487 w 693448"/>
                <a:gd name="connsiteY4" fmla="*/ 88411 h 599662"/>
                <a:gd name="connsiteX5" fmla="*/ 488623 w 693448"/>
                <a:gd name="connsiteY5" fmla="*/ 73035 h 599662"/>
                <a:gd name="connsiteX6" fmla="*/ 384808 w 693448"/>
                <a:gd name="connsiteY6" fmla="*/ 19219 h 599662"/>
                <a:gd name="connsiteX7" fmla="*/ 314662 w 693448"/>
                <a:gd name="connsiteY7" fmla="*/ 0 h 599662"/>
                <a:gd name="connsiteX8" fmla="*/ 227682 w 693448"/>
                <a:gd name="connsiteY8" fmla="*/ 3843 h 599662"/>
                <a:gd name="connsiteX9" fmla="*/ 210847 w 693448"/>
                <a:gd name="connsiteY9" fmla="*/ 15375 h 599662"/>
                <a:gd name="connsiteX10" fmla="*/ 202430 w 693448"/>
                <a:gd name="connsiteY10" fmla="*/ 19219 h 599662"/>
                <a:gd name="connsiteX11" fmla="*/ 165954 w 693448"/>
                <a:gd name="connsiteY11" fmla="*/ 46127 h 599662"/>
                <a:gd name="connsiteX12" fmla="*/ 132284 w 693448"/>
                <a:gd name="connsiteY12" fmla="*/ 61503 h 599662"/>
                <a:gd name="connsiteX13" fmla="*/ 126673 w 693448"/>
                <a:gd name="connsiteY13" fmla="*/ 69191 h 599662"/>
                <a:gd name="connsiteX14" fmla="*/ 123867 w 693448"/>
                <a:gd name="connsiteY14" fmla="*/ 80723 h 599662"/>
                <a:gd name="connsiteX15" fmla="*/ 118255 w 693448"/>
                <a:gd name="connsiteY15" fmla="*/ 92255 h 599662"/>
                <a:gd name="connsiteX16" fmla="*/ 115450 w 693448"/>
                <a:gd name="connsiteY16" fmla="*/ 103787 h 599662"/>
                <a:gd name="connsiteX17" fmla="*/ 101420 w 693448"/>
                <a:gd name="connsiteY17" fmla="*/ 126851 h 599662"/>
                <a:gd name="connsiteX18" fmla="*/ 64945 w 693448"/>
                <a:gd name="connsiteY18" fmla="*/ 165291 h 599662"/>
                <a:gd name="connsiteX19" fmla="*/ 53721 w 693448"/>
                <a:gd name="connsiteY19" fmla="*/ 176823 h 599662"/>
                <a:gd name="connsiteX20" fmla="*/ 39692 w 693448"/>
                <a:gd name="connsiteY20" fmla="*/ 199887 h 599662"/>
                <a:gd name="connsiteX21" fmla="*/ 20052 w 693448"/>
                <a:gd name="connsiteY21" fmla="*/ 215263 h 599662"/>
                <a:gd name="connsiteX22" fmla="*/ 3217 w 693448"/>
                <a:gd name="connsiteY22" fmla="*/ 242171 h 599662"/>
                <a:gd name="connsiteX23" fmla="*/ 3217 w 693448"/>
                <a:gd name="connsiteY23" fmla="*/ 276767 h 599662"/>
                <a:gd name="connsiteX24" fmla="*/ 8829 w 693448"/>
                <a:gd name="connsiteY24" fmla="*/ 292143 h 599662"/>
                <a:gd name="connsiteX25" fmla="*/ 34081 w 693448"/>
                <a:gd name="connsiteY25" fmla="*/ 303675 h 599662"/>
                <a:gd name="connsiteX26" fmla="*/ 59333 w 693448"/>
                <a:gd name="connsiteY26" fmla="*/ 322894 h 599662"/>
                <a:gd name="connsiteX27" fmla="*/ 73362 w 693448"/>
                <a:gd name="connsiteY27" fmla="*/ 353646 h 599662"/>
                <a:gd name="connsiteX28" fmla="*/ 95809 w 693448"/>
                <a:gd name="connsiteY28" fmla="*/ 388242 h 599662"/>
                <a:gd name="connsiteX29" fmla="*/ 115450 w 693448"/>
                <a:gd name="connsiteY29" fmla="*/ 399774 h 599662"/>
                <a:gd name="connsiteX30" fmla="*/ 227682 w 693448"/>
                <a:gd name="connsiteY30" fmla="*/ 369022 h 599662"/>
                <a:gd name="connsiteX31" fmla="*/ 236100 w 693448"/>
                <a:gd name="connsiteY31" fmla="*/ 361335 h 599662"/>
                <a:gd name="connsiteX32" fmla="*/ 241711 w 693448"/>
                <a:gd name="connsiteY32" fmla="*/ 345958 h 599662"/>
                <a:gd name="connsiteX33" fmla="*/ 255740 w 693448"/>
                <a:gd name="connsiteY33" fmla="*/ 311362 h 599662"/>
                <a:gd name="connsiteX34" fmla="*/ 261352 w 693448"/>
                <a:gd name="connsiteY34" fmla="*/ 288299 h 599662"/>
                <a:gd name="connsiteX35" fmla="*/ 286604 w 693448"/>
                <a:gd name="connsiteY35" fmla="*/ 257547 h 599662"/>
                <a:gd name="connsiteX36" fmla="*/ 306245 w 693448"/>
                <a:gd name="connsiteY36" fmla="*/ 242171 h 599662"/>
                <a:gd name="connsiteX37" fmla="*/ 328692 w 693448"/>
                <a:gd name="connsiteY37" fmla="*/ 238326 h 599662"/>
                <a:gd name="connsiteX38" fmla="*/ 398837 w 693448"/>
                <a:gd name="connsiteY38" fmla="*/ 246015 h 599662"/>
                <a:gd name="connsiteX39" fmla="*/ 440924 w 693448"/>
                <a:gd name="connsiteY39" fmla="*/ 257547 h 599662"/>
                <a:gd name="connsiteX40" fmla="*/ 454953 w 693448"/>
                <a:gd name="connsiteY40" fmla="*/ 265235 h 599662"/>
                <a:gd name="connsiteX41" fmla="*/ 488623 w 693448"/>
                <a:gd name="connsiteY41" fmla="*/ 269079 h 599662"/>
                <a:gd name="connsiteX42" fmla="*/ 541934 w 693448"/>
                <a:gd name="connsiteY42" fmla="*/ 288299 h 599662"/>
                <a:gd name="connsiteX43" fmla="*/ 561574 w 693448"/>
                <a:gd name="connsiteY43" fmla="*/ 303675 h 599662"/>
                <a:gd name="connsiteX44" fmla="*/ 584021 w 693448"/>
                <a:gd name="connsiteY44" fmla="*/ 334426 h 599662"/>
                <a:gd name="connsiteX45" fmla="*/ 598050 w 693448"/>
                <a:gd name="connsiteY45" fmla="*/ 342114 h 599662"/>
                <a:gd name="connsiteX46" fmla="*/ 634526 w 693448"/>
                <a:gd name="connsiteY46" fmla="*/ 357490 h 599662"/>
                <a:gd name="connsiteX47" fmla="*/ 656972 w 693448"/>
                <a:gd name="connsiteY47" fmla="*/ 376710 h 599662"/>
                <a:gd name="connsiteX48" fmla="*/ 676613 w 693448"/>
                <a:gd name="connsiteY48" fmla="*/ 407462 h 599662"/>
                <a:gd name="connsiteX49" fmla="*/ 690642 w 693448"/>
                <a:gd name="connsiteY49" fmla="*/ 449746 h 599662"/>
                <a:gd name="connsiteX50" fmla="*/ 693448 w 693448"/>
                <a:gd name="connsiteY50" fmla="*/ 468966 h 599662"/>
                <a:gd name="connsiteX51" fmla="*/ 685030 w 693448"/>
                <a:gd name="connsiteY51" fmla="*/ 522782 h 599662"/>
                <a:gd name="connsiteX52" fmla="*/ 662584 w 693448"/>
                <a:gd name="connsiteY52" fmla="*/ 542002 h 599662"/>
                <a:gd name="connsiteX53" fmla="*/ 634526 w 693448"/>
                <a:gd name="connsiteY53" fmla="*/ 549690 h 599662"/>
                <a:gd name="connsiteX54" fmla="*/ 561574 w 693448"/>
                <a:gd name="connsiteY54" fmla="*/ 538158 h 599662"/>
                <a:gd name="connsiteX55" fmla="*/ 550351 w 693448"/>
                <a:gd name="connsiteY55" fmla="*/ 522782 h 599662"/>
                <a:gd name="connsiteX56" fmla="*/ 527905 w 693448"/>
                <a:gd name="connsiteY56" fmla="*/ 503562 h 599662"/>
                <a:gd name="connsiteX57" fmla="*/ 525099 w 693448"/>
                <a:gd name="connsiteY57" fmla="*/ 492030 h 599662"/>
                <a:gd name="connsiteX58" fmla="*/ 516681 w 693448"/>
                <a:gd name="connsiteY58" fmla="*/ 488186 h 599662"/>
                <a:gd name="connsiteX59" fmla="*/ 488623 w 693448"/>
                <a:gd name="connsiteY59" fmla="*/ 476654 h 599662"/>
                <a:gd name="connsiteX60" fmla="*/ 468982 w 693448"/>
                <a:gd name="connsiteY60" fmla="*/ 468966 h 599662"/>
                <a:gd name="connsiteX61" fmla="*/ 387614 w 693448"/>
                <a:gd name="connsiteY61" fmla="*/ 461278 h 599662"/>
                <a:gd name="connsiteX62" fmla="*/ 216459 w 693448"/>
                <a:gd name="connsiteY62" fmla="*/ 468966 h 599662"/>
                <a:gd name="connsiteX63" fmla="*/ 202430 w 693448"/>
                <a:gd name="connsiteY63" fmla="*/ 476654 h 599662"/>
                <a:gd name="connsiteX64" fmla="*/ 188401 w 693448"/>
                <a:gd name="connsiteY64" fmla="*/ 480498 h 599662"/>
                <a:gd name="connsiteX65" fmla="*/ 168760 w 693448"/>
                <a:gd name="connsiteY65" fmla="*/ 499718 h 599662"/>
                <a:gd name="connsiteX66" fmla="*/ 151925 w 693448"/>
                <a:gd name="connsiteY66" fmla="*/ 511250 h 599662"/>
                <a:gd name="connsiteX67" fmla="*/ 126673 w 693448"/>
                <a:gd name="connsiteY67" fmla="*/ 534314 h 599662"/>
                <a:gd name="connsiteX68" fmla="*/ 112644 w 693448"/>
                <a:gd name="connsiteY68" fmla="*/ 545846 h 599662"/>
                <a:gd name="connsiteX69" fmla="*/ 87391 w 693448"/>
                <a:gd name="connsiteY69" fmla="*/ 565066 h 599662"/>
                <a:gd name="connsiteX70" fmla="*/ 78974 w 693448"/>
                <a:gd name="connsiteY70" fmla="*/ 576598 h 599662"/>
                <a:gd name="connsiteX71" fmla="*/ 76168 w 693448"/>
                <a:gd name="connsiteY71" fmla="*/ 591974 h 599662"/>
                <a:gd name="connsiteX72" fmla="*/ 64945 w 693448"/>
                <a:gd name="connsiteY72" fmla="*/ 599662 h 599662"/>
                <a:gd name="connsiteX73" fmla="*/ 48110 w 693448"/>
                <a:gd name="connsiteY73" fmla="*/ 595818 h 599662"/>
                <a:gd name="connsiteX74" fmla="*/ 36887 w 693448"/>
                <a:gd name="connsiteY74" fmla="*/ 561222 h 599662"/>
                <a:gd name="connsiteX75" fmla="*/ 39692 w 693448"/>
                <a:gd name="connsiteY75" fmla="*/ 530470 h 599662"/>
                <a:gd name="connsiteX76" fmla="*/ 50916 w 693448"/>
                <a:gd name="connsiteY76" fmla="*/ 522782 h 599662"/>
                <a:gd name="connsiteX77" fmla="*/ 53721 w 693448"/>
                <a:gd name="connsiteY77" fmla="*/ 507406 h 599662"/>
                <a:gd name="connsiteX78" fmla="*/ 50916 w 693448"/>
                <a:gd name="connsiteY78" fmla="*/ 480498 h 599662"/>
                <a:gd name="connsiteX79" fmla="*/ 42498 w 693448"/>
                <a:gd name="connsiteY79" fmla="*/ 476654 h 599662"/>
                <a:gd name="connsiteX80" fmla="*/ 20052 w 693448"/>
                <a:gd name="connsiteY80" fmla="*/ 476654 h 5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93448" h="599662" extrusionOk="0">
                  <a:moveTo>
                    <a:pt x="645749" y="180667"/>
                  </a:moveTo>
                  <a:cubicBezTo>
                    <a:pt x="629000" y="174358"/>
                    <a:pt x="610729" y="146437"/>
                    <a:pt x="586826" y="134539"/>
                  </a:cubicBezTo>
                  <a:cubicBezTo>
                    <a:pt x="580483" y="129454"/>
                    <a:pt x="573760" y="123053"/>
                    <a:pt x="567186" y="119163"/>
                  </a:cubicBezTo>
                  <a:cubicBezTo>
                    <a:pt x="502966" y="74543"/>
                    <a:pt x="564481" y="131192"/>
                    <a:pt x="530710" y="96099"/>
                  </a:cubicBezTo>
                  <a:cubicBezTo>
                    <a:pt x="526903" y="94925"/>
                    <a:pt x="523143" y="89804"/>
                    <a:pt x="519487" y="88411"/>
                  </a:cubicBezTo>
                  <a:cubicBezTo>
                    <a:pt x="510038" y="80193"/>
                    <a:pt x="496705" y="77138"/>
                    <a:pt x="488623" y="73035"/>
                  </a:cubicBezTo>
                  <a:cubicBezTo>
                    <a:pt x="453296" y="46498"/>
                    <a:pt x="422937" y="37545"/>
                    <a:pt x="384808" y="19219"/>
                  </a:cubicBezTo>
                  <a:cubicBezTo>
                    <a:pt x="363166" y="10702"/>
                    <a:pt x="334990" y="10266"/>
                    <a:pt x="314662" y="0"/>
                  </a:cubicBezTo>
                  <a:cubicBezTo>
                    <a:pt x="284479" y="-99"/>
                    <a:pt x="257749" y="8056"/>
                    <a:pt x="227682" y="3843"/>
                  </a:cubicBezTo>
                  <a:cubicBezTo>
                    <a:pt x="219978" y="4683"/>
                    <a:pt x="217252" y="10041"/>
                    <a:pt x="210847" y="15375"/>
                  </a:cubicBezTo>
                  <a:cubicBezTo>
                    <a:pt x="208363" y="17697"/>
                    <a:pt x="205538" y="17640"/>
                    <a:pt x="202430" y="19219"/>
                  </a:cubicBezTo>
                  <a:cubicBezTo>
                    <a:pt x="183348" y="43313"/>
                    <a:pt x="191969" y="33357"/>
                    <a:pt x="165954" y="46127"/>
                  </a:cubicBezTo>
                  <a:cubicBezTo>
                    <a:pt x="154673" y="51007"/>
                    <a:pt x="132284" y="61503"/>
                    <a:pt x="132284" y="61503"/>
                  </a:cubicBezTo>
                  <a:cubicBezTo>
                    <a:pt x="130173" y="63464"/>
                    <a:pt x="127729" y="65796"/>
                    <a:pt x="126673" y="69191"/>
                  </a:cubicBezTo>
                  <a:cubicBezTo>
                    <a:pt x="124758" y="72078"/>
                    <a:pt x="124950" y="78002"/>
                    <a:pt x="123867" y="80723"/>
                  </a:cubicBezTo>
                  <a:cubicBezTo>
                    <a:pt x="122168" y="84280"/>
                    <a:pt x="120507" y="88334"/>
                    <a:pt x="118255" y="92255"/>
                  </a:cubicBezTo>
                  <a:cubicBezTo>
                    <a:pt x="117404" y="96113"/>
                    <a:pt x="116026" y="100194"/>
                    <a:pt x="115450" y="103787"/>
                  </a:cubicBezTo>
                  <a:cubicBezTo>
                    <a:pt x="113182" y="110876"/>
                    <a:pt x="106208" y="120921"/>
                    <a:pt x="101420" y="126851"/>
                  </a:cubicBezTo>
                  <a:cubicBezTo>
                    <a:pt x="63449" y="176135"/>
                    <a:pt x="87385" y="147975"/>
                    <a:pt x="64945" y="165291"/>
                  </a:cubicBezTo>
                  <a:cubicBezTo>
                    <a:pt x="61430" y="168917"/>
                    <a:pt x="57015" y="171939"/>
                    <a:pt x="53721" y="176823"/>
                  </a:cubicBezTo>
                  <a:cubicBezTo>
                    <a:pt x="50506" y="184306"/>
                    <a:pt x="44793" y="194116"/>
                    <a:pt x="39692" y="199887"/>
                  </a:cubicBezTo>
                  <a:cubicBezTo>
                    <a:pt x="34504" y="204643"/>
                    <a:pt x="27671" y="210831"/>
                    <a:pt x="20052" y="215263"/>
                  </a:cubicBezTo>
                  <a:cubicBezTo>
                    <a:pt x="11713" y="225511"/>
                    <a:pt x="9533" y="231190"/>
                    <a:pt x="3217" y="242171"/>
                  </a:cubicBezTo>
                  <a:cubicBezTo>
                    <a:pt x="-598" y="258368"/>
                    <a:pt x="-823" y="255216"/>
                    <a:pt x="3217" y="276767"/>
                  </a:cubicBezTo>
                  <a:cubicBezTo>
                    <a:pt x="5685" y="281977"/>
                    <a:pt x="6064" y="289696"/>
                    <a:pt x="8829" y="292143"/>
                  </a:cubicBezTo>
                  <a:cubicBezTo>
                    <a:pt x="15354" y="298340"/>
                    <a:pt x="24447" y="300282"/>
                    <a:pt x="34081" y="303675"/>
                  </a:cubicBezTo>
                  <a:cubicBezTo>
                    <a:pt x="42494" y="309860"/>
                    <a:pt x="52722" y="314331"/>
                    <a:pt x="59333" y="322894"/>
                  </a:cubicBezTo>
                  <a:cubicBezTo>
                    <a:pt x="65906" y="344974"/>
                    <a:pt x="60119" y="328288"/>
                    <a:pt x="73362" y="353646"/>
                  </a:cubicBezTo>
                  <a:cubicBezTo>
                    <a:pt x="81982" y="370227"/>
                    <a:pt x="79780" y="372543"/>
                    <a:pt x="95809" y="388242"/>
                  </a:cubicBezTo>
                  <a:cubicBezTo>
                    <a:pt x="99717" y="393734"/>
                    <a:pt x="110346" y="396343"/>
                    <a:pt x="115450" y="399774"/>
                  </a:cubicBezTo>
                  <a:cubicBezTo>
                    <a:pt x="154457" y="389101"/>
                    <a:pt x="189805" y="385826"/>
                    <a:pt x="227682" y="369022"/>
                  </a:cubicBezTo>
                  <a:cubicBezTo>
                    <a:pt x="231111" y="368355"/>
                    <a:pt x="235066" y="365106"/>
                    <a:pt x="236100" y="361335"/>
                  </a:cubicBezTo>
                  <a:cubicBezTo>
                    <a:pt x="237821" y="357549"/>
                    <a:pt x="239393" y="350537"/>
                    <a:pt x="241711" y="345958"/>
                  </a:cubicBezTo>
                  <a:cubicBezTo>
                    <a:pt x="245546" y="333570"/>
                    <a:pt x="252531" y="325195"/>
                    <a:pt x="255740" y="311362"/>
                  </a:cubicBezTo>
                  <a:cubicBezTo>
                    <a:pt x="257839" y="304367"/>
                    <a:pt x="259513" y="297620"/>
                    <a:pt x="261352" y="288299"/>
                  </a:cubicBezTo>
                  <a:cubicBezTo>
                    <a:pt x="269727" y="273185"/>
                    <a:pt x="276215" y="267969"/>
                    <a:pt x="286604" y="257547"/>
                  </a:cubicBezTo>
                  <a:cubicBezTo>
                    <a:pt x="293371" y="253345"/>
                    <a:pt x="299708" y="245697"/>
                    <a:pt x="306245" y="242171"/>
                  </a:cubicBezTo>
                  <a:cubicBezTo>
                    <a:pt x="312336" y="239100"/>
                    <a:pt x="320720" y="241398"/>
                    <a:pt x="328692" y="238326"/>
                  </a:cubicBezTo>
                  <a:cubicBezTo>
                    <a:pt x="354763" y="236358"/>
                    <a:pt x="373213" y="245310"/>
                    <a:pt x="398837" y="246015"/>
                  </a:cubicBezTo>
                  <a:cubicBezTo>
                    <a:pt x="413114" y="252141"/>
                    <a:pt x="428906" y="251122"/>
                    <a:pt x="440924" y="257547"/>
                  </a:cubicBezTo>
                  <a:cubicBezTo>
                    <a:pt x="445688" y="259602"/>
                    <a:pt x="450999" y="264380"/>
                    <a:pt x="454953" y="265235"/>
                  </a:cubicBezTo>
                  <a:cubicBezTo>
                    <a:pt x="465834" y="267498"/>
                    <a:pt x="479816" y="267337"/>
                    <a:pt x="488623" y="269079"/>
                  </a:cubicBezTo>
                  <a:cubicBezTo>
                    <a:pt x="506796" y="274069"/>
                    <a:pt x="524596" y="273347"/>
                    <a:pt x="541934" y="288299"/>
                  </a:cubicBezTo>
                  <a:cubicBezTo>
                    <a:pt x="548585" y="292504"/>
                    <a:pt x="556559" y="299084"/>
                    <a:pt x="561574" y="303675"/>
                  </a:cubicBezTo>
                  <a:cubicBezTo>
                    <a:pt x="569395" y="314538"/>
                    <a:pt x="571900" y="329647"/>
                    <a:pt x="584021" y="334426"/>
                  </a:cubicBezTo>
                  <a:cubicBezTo>
                    <a:pt x="588588" y="337319"/>
                    <a:pt x="593512" y="340100"/>
                    <a:pt x="598050" y="342114"/>
                  </a:cubicBezTo>
                  <a:cubicBezTo>
                    <a:pt x="613689" y="350542"/>
                    <a:pt x="621395" y="350197"/>
                    <a:pt x="634526" y="357490"/>
                  </a:cubicBezTo>
                  <a:cubicBezTo>
                    <a:pt x="642088" y="361575"/>
                    <a:pt x="651336" y="365279"/>
                    <a:pt x="656972" y="376710"/>
                  </a:cubicBezTo>
                  <a:cubicBezTo>
                    <a:pt x="667835" y="398860"/>
                    <a:pt x="662506" y="384326"/>
                    <a:pt x="676613" y="407462"/>
                  </a:cubicBezTo>
                  <a:cubicBezTo>
                    <a:pt x="681758" y="419634"/>
                    <a:pt x="687877" y="435347"/>
                    <a:pt x="690642" y="449746"/>
                  </a:cubicBezTo>
                  <a:cubicBezTo>
                    <a:pt x="691786" y="457169"/>
                    <a:pt x="694079" y="461448"/>
                    <a:pt x="693448" y="468966"/>
                  </a:cubicBezTo>
                  <a:cubicBezTo>
                    <a:pt x="691352" y="487014"/>
                    <a:pt x="692031" y="507351"/>
                    <a:pt x="685030" y="522782"/>
                  </a:cubicBezTo>
                  <a:cubicBezTo>
                    <a:pt x="683344" y="533372"/>
                    <a:pt x="670799" y="536309"/>
                    <a:pt x="662584" y="542002"/>
                  </a:cubicBezTo>
                  <a:cubicBezTo>
                    <a:pt x="654799" y="547095"/>
                    <a:pt x="638711" y="549022"/>
                    <a:pt x="634526" y="549690"/>
                  </a:cubicBezTo>
                  <a:cubicBezTo>
                    <a:pt x="609289" y="545652"/>
                    <a:pt x="588580" y="546412"/>
                    <a:pt x="561574" y="538158"/>
                  </a:cubicBezTo>
                  <a:cubicBezTo>
                    <a:pt x="556082" y="536554"/>
                    <a:pt x="554005" y="527028"/>
                    <a:pt x="550351" y="522782"/>
                  </a:cubicBezTo>
                  <a:cubicBezTo>
                    <a:pt x="540414" y="511124"/>
                    <a:pt x="538768" y="511490"/>
                    <a:pt x="527905" y="503562"/>
                  </a:cubicBezTo>
                  <a:cubicBezTo>
                    <a:pt x="526815" y="499754"/>
                    <a:pt x="526764" y="495295"/>
                    <a:pt x="525099" y="492030"/>
                  </a:cubicBezTo>
                  <a:cubicBezTo>
                    <a:pt x="523205" y="488997"/>
                    <a:pt x="520113" y="489523"/>
                    <a:pt x="516681" y="488186"/>
                  </a:cubicBezTo>
                  <a:cubicBezTo>
                    <a:pt x="490894" y="475325"/>
                    <a:pt x="519365" y="480752"/>
                    <a:pt x="488623" y="476654"/>
                  </a:cubicBezTo>
                  <a:cubicBezTo>
                    <a:pt x="482026" y="474121"/>
                    <a:pt x="476296" y="469094"/>
                    <a:pt x="468982" y="468966"/>
                  </a:cubicBezTo>
                  <a:cubicBezTo>
                    <a:pt x="448400" y="463418"/>
                    <a:pt x="396912" y="461067"/>
                    <a:pt x="387614" y="461278"/>
                  </a:cubicBezTo>
                  <a:cubicBezTo>
                    <a:pt x="337118" y="464373"/>
                    <a:pt x="267961" y="465994"/>
                    <a:pt x="216459" y="468966"/>
                  </a:cubicBezTo>
                  <a:cubicBezTo>
                    <a:pt x="212156" y="468300"/>
                    <a:pt x="206469" y="475037"/>
                    <a:pt x="202430" y="476654"/>
                  </a:cubicBezTo>
                  <a:cubicBezTo>
                    <a:pt x="197360" y="478640"/>
                    <a:pt x="192034" y="479187"/>
                    <a:pt x="188401" y="480498"/>
                  </a:cubicBezTo>
                  <a:cubicBezTo>
                    <a:pt x="180620" y="486326"/>
                    <a:pt x="174794" y="493941"/>
                    <a:pt x="168760" y="499718"/>
                  </a:cubicBezTo>
                  <a:cubicBezTo>
                    <a:pt x="163218" y="505129"/>
                    <a:pt x="157223" y="506767"/>
                    <a:pt x="151925" y="511250"/>
                  </a:cubicBezTo>
                  <a:cubicBezTo>
                    <a:pt x="119916" y="536141"/>
                    <a:pt x="151429" y="527444"/>
                    <a:pt x="126673" y="534314"/>
                  </a:cubicBezTo>
                  <a:cubicBezTo>
                    <a:pt x="110939" y="554530"/>
                    <a:pt x="133443" y="532753"/>
                    <a:pt x="112644" y="545846"/>
                  </a:cubicBezTo>
                  <a:cubicBezTo>
                    <a:pt x="79982" y="577873"/>
                    <a:pt x="120199" y="540583"/>
                    <a:pt x="87391" y="565066"/>
                  </a:cubicBezTo>
                  <a:cubicBezTo>
                    <a:pt x="84830" y="569000"/>
                    <a:pt x="81318" y="572015"/>
                    <a:pt x="78974" y="576598"/>
                  </a:cubicBezTo>
                  <a:cubicBezTo>
                    <a:pt x="76075" y="580592"/>
                    <a:pt x="78654" y="587804"/>
                    <a:pt x="76168" y="591974"/>
                  </a:cubicBezTo>
                  <a:cubicBezTo>
                    <a:pt x="72355" y="596646"/>
                    <a:pt x="69096" y="597978"/>
                    <a:pt x="64945" y="599662"/>
                  </a:cubicBezTo>
                  <a:cubicBezTo>
                    <a:pt x="59153" y="598981"/>
                    <a:pt x="52800" y="599623"/>
                    <a:pt x="48110" y="595818"/>
                  </a:cubicBezTo>
                  <a:cubicBezTo>
                    <a:pt x="39258" y="589520"/>
                    <a:pt x="35938" y="575127"/>
                    <a:pt x="36887" y="561222"/>
                  </a:cubicBezTo>
                  <a:cubicBezTo>
                    <a:pt x="38403" y="552939"/>
                    <a:pt x="37116" y="539681"/>
                    <a:pt x="39692" y="530470"/>
                  </a:cubicBezTo>
                  <a:cubicBezTo>
                    <a:pt x="41301" y="525646"/>
                    <a:pt x="48454" y="526928"/>
                    <a:pt x="50916" y="522782"/>
                  </a:cubicBezTo>
                  <a:cubicBezTo>
                    <a:pt x="53361" y="520246"/>
                    <a:pt x="51936" y="512001"/>
                    <a:pt x="53721" y="507406"/>
                  </a:cubicBezTo>
                  <a:cubicBezTo>
                    <a:pt x="53070" y="497383"/>
                    <a:pt x="52453" y="487067"/>
                    <a:pt x="50916" y="480498"/>
                  </a:cubicBezTo>
                  <a:cubicBezTo>
                    <a:pt x="49544" y="476558"/>
                    <a:pt x="44762" y="477144"/>
                    <a:pt x="42498" y="476654"/>
                  </a:cubicBezTo>
                  <a:cubicBezTo>
                    <a:pt x="36428" y="474826"/>
                    <a:pt x="28863" y="476293"/>
                    <a:pt x="20052" y="47665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A609BF1B-CF5E-4953-9C5B-CFC580D3ECB5}"/>
                </a:ext>
              </a:extLst>
            </p:cNvPr>
            <p:cNvSpPr/>
            <p:nvPr/>
          </p:nvSpPr>
          <p:spPr>
            <a:xfrm rot="1724788">
              <a:off x="1163906" y="3629879"/>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BF25A781-780E-42A3-9657-09D5FF3B5668}"/>
                </a:ext>
              </a:extLst>
            </p:cNvPr>
            <p:cNvSpPr/>
            <p:nvPr/>
          </p:nvSpPr>
          <p:spPr>
            <a:xfrm rot="1724788">
              <a:off x="566462" y="3334925"/>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Freeform: Shape 91">
            <a:extLst>
              <a:ext uri="{FF2B5EF4-FFF2-40B4-BE49-F238E27FC236}">
                <a16:creationId xmlns:a16="http://schemas.microsoft.com/office/drawing/2014/main" id="{67D5393D-E7CB-4DFB-BC47-379F1F1A2BDD}"/>
              </a:ext>
            </a:extLst>
          </p:cNvPr>
          <p:cNvSpPr/>
          <p:nvPr/>
        </p:nvSpPr>
        <p:spPr>
          <a:xfrm rot="1522691">
            <a:off x="2831451" y="2582314"/>
            <a:ext cx="755727" cy="821586"/>
          </a:xfrm>
          <a:custGeom>
            <a:avLst/>
            <a:gdLst>
              <a:gd name="connsiteX0" fmla="*/ 703744 w 755727"/>
              <a:gd name="connsiteY0" fmla="*/ 247529 h 821586"/>
              <a:gd name="connsiteX1" fmla="*/ 639530 w 755727"/>
              <a:gd name="connsiteY1" fmla="*/ 184330 h 821586"/>
              <a:gd name="connsiteX2" fmla="*/ 618125 w 755727"/>
              <a:gd name="connsiteY2" fmla="*/ 163263 h 821586"/>
              <a:gd name="connsiteX3" fmla="*/ 578374 w 755727"/>
              <a:gd name="connsiteY3" fmla="*/ 131664 h 821586"/>
              <a:gd name="connsiteX4" fmla="*/ 566143 w 755727"/>
              <a:gd name="connsiteY4" fmla="*/ 121131 h 821586"/>
              <a:gd name="connsiteX5" fmla="*/ 532507 w 755727"/>
              <a:gd name="connsiteY5" fmla="*/ 100064 h 821586"/>
              <a:gd name="connsiteX6" fmla="*/ 419368 w 755727"/>
              <a:gd name="connsiteY6" fmla="*/ 26332 h 821586"/>
              <a:gd name="connsiteX7" fmla="*/ 342922 w 755727"/>
              <a:gd name="connsiteY7" fmla="*/ 0 h 821586"/>
              <a:gd name="connsiteX8" fmla="*/ 248130 w 755727"/>
              <a:gd name="connsiteY8" fmla="*/ 5266 h 821586"/>
              <a:gd name="connsiteX9" fmla="*/ 229784 w 755727"/>
              <a:gd name="connsiteY9" fmla="*/ 21065 h 821586"/>
              <a:gd name="connsiteX10" fmla="*/ 220610 w 755727"/>
              <a:gd name="connsiteY10" fmla="*/ 26332 h 821586"/>
              <a:gd name="connsiteX11" fmla="*/ 180858 w 755727"/>
              <a:gd name="connsiteY11" fmla="*/ 63198 h 821586"/>
              <a:gd name="connsiteX12" fmla="*/ 144165 w 755727"/>
              <a:gd name="connsiteY12" fmla="*/ 84264 h 821586"/>
              <a:gd name="connsiteX13" fmla="*/ 138049 w 755727"/>
              <a:gd name="connsiteY13" fmla="*/ 94797 h 821586"/>
              <a:gd name="connsiteX14" fmla="*/ 134992 w 755727"/>
              <a:gd name="connsiteY14" fmla="*/ 110597 h 821586"/>
              <a:gd name="connsiteX15" fmla="*/ 128876 w 755727"/>
              <a:gd name="connsiteY15" fmla="*/ 126397 h 821586"/>
              <a:gd name="connsiteX16" fmla="*/ 125818 w 755727"/>
              <a:gd name="connsiteY16" fmla="*/ 142197 h 821586"/>
              <a:gd name="connsiteX17" fmla="*/ 110529 w 755727"/>
              <a:gd name="connsiteY17" fmla="*/ 173796 h 821586"/>
              <a:gd name="connsiteX18" fmla="*/ 70778 w 755727"/>
              <a:gd name="connsiteY18" fmla="*/ 226462 h 821586"/>
              <a:gd name="connsiteX19" fmla="*/ 58546 w 755727"/>
              <a:gd name="connsiteY19" fmla="*/ 242262 h 821586"/>
              <a:gd name="connsiteX20" fmla="*/ 43257 w 755727"/>
              <a:gd name="connsiteY20" fmla="*/ 273862 h 821586"/>
              <a:gd name="connsiteX21" fmla="*/ 21853 w 755727"/>
              <a:gd name="connsiteY21" fmla="*/ 294928 h 821586"/>
              <a:gd name="connsiteX22" fmla="*/ 3506 w 755727"/>
              <a:gd name="connsiteY22" fmla="*/ 331794 h 821586"/>
              <a:gd name="connsiteX23" fmla="*/ 3506 w 755727"/>
              <a:gd name="connsiteY23" fmla="*/ 379193 h 821586"/>
              <a:gd name="connsiteX24" fmla="*/ 9621 w 755727"/>
              <a:gd name="connsiteY24" fmla="*/ 400260 h 821586"/>
              <a:gd name="connsiteX25" fmla="*/ 37141 w 755727"/>
              <a:gd name="connsiteY25" fmla="*/ 416059 h 821586"/>
              <a:gd name="connsiteX26" fmla="*/ 64662 w 755727"/>
              <a:gd name="connsiteY26" fmla="*/ 442392 h 821586"/>
              <a:gd name="connsiteX27" fmla="*/ 79951 w 755727"/>
              <a:gd name="connsiteY27" fmla="*/ 484524 h 821586"/>
              <a:gd name="connsiteX28" fmla="*/ 104413 w 755727"/>
              <a:gd name="connsiteY28" fmla="*/ 531924 h 821586"/>
              <a:gd name="connsiteX29" fmla="*/ 125818 w 755727"/>
              <a:gd name="connsiteY29" fmla="*/ 547724 h 821586"/>
              <a:gd name="connsiteX30" fmla="*/ 248130 w 755727"/>
              <a:gd name="connsiteY30" fmla="*/ 505591 h 821586"/>
              <a:gd name="connsiteX31" fmla="*/ 257304 w 755727"/>
              <a:gd name="connsiteY31" fmla="*/ 495058 h 821586"/>
              <a:gd name="connsiteX32" fmla="*/ 263419 w 755727"/>
              <a:gd name="connsiteY32" fmla="*/ 473992 h 821586"/>
              <a:gd name="connsiteX33" fmla="*/ 278709 w 755727"/>
              <a:gd name="connsiteY33" fmla="*/ 426592 h 821586"/>
              <a:gd name="connsiteX34" fmla="*/ 284824 w 755727"/>
              <a:gd name="connsiteY34" fmla="*/ 394993 h 821586"/>
              <a:gd name="connsiteX35" fmla="*/ 312344 w 755727"/>
              <a:gd name="connsiteY35" fmla="*/ 352860 h 821586"/>
              <a:gd name="connsiteX36" fmla="*/ 333749 w 755727"/>
              <a:gd name="connsiteY36" fmla="*/ 331794 h 821586"/>
              <a:gd name="connsiteX37" fmla="*/ 358212 w 755727"/>
              <a:gd name="connsiteY37" fmla="*/ 326527 h 821586"/>
              <a:gd name="connsiteX38" fmla="*/ 434657 w 755727"/>
              <a:gd name="connsiteY38" fmla="*/ 337061 h 821586"/>
              <a:gd name="connsiteX39" fmla="*/ 480524 w 755727"/>
              <a:gd name="connsiteY39" fmla="*/ 352860 h 821586"/>
              <a:gd name="connsiteX40" fmla="*/ 495813 w 755727"/>
              <a:gd name="connsiteY40" fmla="*/ 363393 h 821586"/>
              <a:gd name="connsiteX41" fmla="*/ 532507 w 755727"/>
              <a:gd name="connsiteY41" fmla="*/ 368660 h 821586"/>
              <a:gd name="connsiteX42" fmla="*/ 590605 w 755727"/>
              <a:gd name="connsiteY42" fmla="*/ 394993 h 821586"/>
              <a:gd name="connsiteX43" fmla="*/ 612009 w 755727"/>
              <a:gd name="connsiteY43" fmla="*/ 416059 h 821586"/>
              <a:gd name="connsiteX44" fmla="*/ 636472 w 755727"/>
              <a:gd name="connsiteY44" fmla="*/ 458192 h 821586"/>
              <a:gd name="connsiteX45" fmla="*/ 651761 w 755727"/>
              <a:gd name="connsiteY45" fmla="*/ 468725 h 821586"/>
              <a:gd name="connsiteX46" fmla="*/ 691513 w 755727"/>
              <a:gd name="connsiteY46" fmla="*/ 489791 h 821586"/>
              <a:gd name="connsiteX47" fmla="*/ 715975 w 755727"/>
              <a:gd name="connsiteY47" fmla="*/ 516124 h 821586"/>
              <a:gd name="connsiteX48" fmla="*/ 737380 w 755727"/>
              <a:gd name="connsiteY48" fmla="*/ 558256 h 821586"/>
              <a:gd name="connsiteX49" fmla="*/ 752669 w 755727"/>
              <a:gd name="connsiteY49" fmla="*/ 616189 h 821586"/>
              <a:gd name="connsiteX50" fmla="*/ 755727 w 755727"/>
              <a:gd name="connsiteY50" fmla="*/ 642522 h 821586"/>
              <a:gd name="connsiteX51" fmla="*/ 746553 w 755727"/>
              <a:gd name="connsiteY51" fmla="*/ 716254 h 821586"/>
              <a:gd name="connsiteX52" fmla="*/ 722091 w 755727"/>
              <a:gd name="connsiteY52" fmla="*/ 742587 h 821586"/>
              <a:gd name="connsiteX53" fmla="*/ 691513 w 755727"/>
              <a:gd name="connsiteY53" fmla="*/ 753120 h 821586"/>
              <a:gd name="connsiteX54" fmla="*/ 612009 w 755727"/>
              <a:gd name="connsiteY54" fmla="*/ 737321 h 821586"/>
              <a:gd name="connsiteX55" fmla="*/ 599778 w 755727"/>
              <a:gd name="connsiteY55" fmla="*/ 716254 h 821586"/>
              <a:gd name="connsiteX56" fmla="*/ 575316 w 755727"/>
              <a:gd name="connsiteY56" fmla="*/ 689921 h 821586"/>
              <a:gd name="connsiteX57" fmla="*/ 572258 w 755727"/>
              <a:gd name="connsiteY57" fmla="*/ 674122 h 821586"/>
              <a:gd name="connsiteX58" fmla="*/ 563085 w 755727"/>
              <a:gd name="connsiteY58" fmla="*/ 668855 h 821586"/>
              <a:gd name="connsiteX59" fmla="*/ 532507 w 755727"/>
              <a:gd name="connsiteY59" fmla="*/ 653055 h 821586"/>
              <a:gd name="connsiteX60" fmla="*/ 511102 w 755727"/>
              <a:gd name="connsiteY60" fmla="*/ 642522 h 821586"/>
              <a:gd name="connsiteX61" fmla="*/ 422426 w 755727"/>
              <a:gd name="connsiteY61" fmla="*/ 631989 h 821586"/>
              <a:gd name="connsiteX62" fmla="*/ 235899 w 755727"/>
              <a:gd name="connsiteY62" fmla="*/ 642522 h 821586"/>
              <a:gd name="connsiteX63" fmla="*/ 220610 w 755727"/>
              <a:gd name="connsiteY63" fmla="*/ 653055 h 821586"/>
              <a:gd name="connsiteX64" fmla="*/ 205321 w 755727"/>
              <a:gd name="connsiteY64" fmla="*/ 658322 h 821586"/>
              <a:gd name="connsiteX65" fmla="*/ 183916 w 755727"/>
              <a:gd name="connsiteY65" fmla="*/ 684655 h 821586"/>
              <a:gd name="connsiteX66" fmla="*/ 165570 w 755727"/>
              <a:gd name="connsiteY66" fmla="*/ 700454 h 821586"/>
              <a:gd name="connsiteX67" fmla="*/ 138049 w 755727"/>
              <a:gd name="connsiteY67" fmla="*/ 732054 h 821586"/>
              <a:gd name="connsiteX68" fmla="*/ 122760 w 755727"/>
              <a:gd name="connsiteY68" fmla="*/ 747854 h 821586"/>
              <a:gd name="connsiteX69" fmla="*/ 95240 w 755727"/>
              <a:gd name="connsiteY69" fmla="*/ 774187 h 821586"/>
              <a:gd name="connsiteX70" fmla="*/ 86067 w 755727"/>
              <a:gd name="connsiteY70" fmla="*/ 789987 h 821586"/>
              <a:gd name="connsiteX71" fmla="*/ 83009 w 755727"/>
              <a:gd name="connsiteY71" fmla="*/ 811053 h 821586"/>
              <a:gd name="connsiteX72" fmla="*/ 70778 w 755727"/>
              <a:gd name="connsiteY72" fmla="*/ 821586 h 821586"/>
              <a:gd name="connsiteX73" fmla="*/ 52431 w 755727"/>
              <a:gd name="connsiteY73" fmla="*/ 816319 h 821586"/>
              <a:gd name="connsiteX74" fmla="*/ 40199 w 755727"/>
              <a:gd name="connsiteY74" fmla="*/ 768920 h 821586"/>
              <a:gd name="connsiteX75" fmla="*/ 43257 w 755727"/>
              <a:gd name="connsiteY75" fmla="*/ 726788 h 821586"/>
              <a:gd name="connsiteX76" fmla="*/ 55488 w 755727"/>
              <a:gd name="connsiteY76" fmla="*/ 716254 h 821586"/>
              <a:gd name="connsiteX77" fmla="*/ 58546 w 755727"/>
              <a:gd name="connsiteY77" fmla="*/ 695188 h 821586"/>
              <a:gd name="connsiteX78" fmla="*/ 55488 w 755727"/>
              <a:gd name="connsiteY78" fmla="*/ 658322 h 821586"/>
              <a:gd name="connsiteX79" fmla="*/ 46315 w 755727"/>
              <a:gd name="connsiteY79" fmla="*/ 653055 h 821586"/>
              <a:gd name="connsiteX80" fmla="*/ 21853 w 755727"/>
              <a:gd name="connsiteY80" fmla="*/ 653055 h 82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55727" h="821586" extrusionOk="0">
                <a:moveTo>
                  <a:pt x="703744" y="247529"/>
                </a:moveTo>
                <a:cubicBezTo>
                  <a:pt x="680764" y="236781"/>
                  <a:pt x="663104" y="197908"/>
                  <a:pt x="639530" y="184330"/>
                </a:cubicBezTo>
                <a:cubicBezTo>
                  <a:pt x="633647" y="177556"/>
                  <a:pt x="624841" y="166875"/>
                  <a:pt x="618125" y="163263"/>
                </a:cubicBezTo>
                <a:cubicBezTo>
                  <a:pt x="550446" y="105658"/>
                  <a:pt x="614117" y="178781"/>
                  <a:pt x="578374" y="131664"/>
                </a:cubicBezTo>
                <a:cubicBezTo>
                  <a:pt x="574212" y="128824"/>
                  <a:pt x="570209" y="123510"/>
                  <a:pt x="566143" y="121131"/>
                </a:cubicBezTo>
                <a:cubicBezTo>
                  <a:pt x="555715" y="111096"/>
                  <a:pt x="542425" y="106801"/>
                  <a:pt x="532507" y="100064"/>
                </a:cubicBezTo>
                <a:cubicBezTo>
                  <a:pt x="495310" y="63171"/>
                  <a:pt x="462203" y="49617"/>
                  <a:pt x="419368" y="26332"/>
                </a:cubicBezTo>
                <a:cubicBezTo>
                  <a:pt x="400014" y="15380"/>
                  <a:pt x="365072" y="12686"/>
                  <a:pt x="342922" y="0"/>
                </a:cubicBezTo>
                <a:cubicBezTo>
                  <a:pt x="309585" y="-264"/>
                  <a:pt x="280896" y="8651"/>
                  <a:pt x="248130" y="5266"/>
                </a:cubicBezTo>
                <a:cubicBezTo>
                  <a:pt x="239386" y="6421"/>
                  <a:pt x="236308" y="15527"/>
                  <a:pt x="229784" y="21065"/>
                </a:cubicBezTo>
                <a:cubicBezTo>
                  <a:pt x="226918" y="23568"/>
                  <a:pt x="224123" y="24126"/>
                  <a:pt x="220610" y="26332"/>
                </a:cubicBezTo>
                <a:cubicBezTo>
                  <a:pt x="199089" y="60650"/>
                  <a:pt x="207001" y="45296"/>
                  <a:pt x="180858" y="63198"/>
                </a:cubicBezTo>
                <a:cubicBezTo>
                  <a:pt x="168564" y="69884"/>
                  <a:pt x="144165" y="84264"/>
                  <a:pt x="144165" y="84264"/>
                </a:cubicBezTo>
                <a:cubicBezTo>
                  <a:pt x="141869" y="87132"/>
                  <a:pt x="139343" y="90361"/>
                  <a:pt x="138049" y="94797"/>
                </a:cubicBezTo>
                <a:cubicBezTo>
                  <a:pt x="135795" y="98667"/>
                  <a:pt x="136044" y="107096"/>
                  <a:pt x="134992" y="110597"/>
                </a:cubicBezTo>
                <a:cubicBezTo>
                  <a:pt x="133068" y="115418"/>
                  <a:pt x="132208" y="120867"/>
                  <a:pt x="128876" y="126397"/>
                </a:cubicBezTo>
                <a:cubicBezTo>
                  <a:pt x="128914" y="131836"/>
                  <a:pt x="126834" y="137250"/>
                  <a:pt x="125818" y="142197"/>
                </a:cubicBezTo>
                <a:cubicBezTo>
                  <a:pt x="122966" y="153069"/>
                  <a:pt x="115015" y="165962"/>
                  <a:pt x="110529" y="173796"/>
                </a:cubicBezTo>
                <a:cubicBezTo>
                  <a:pt x="66452" y="242220"/>
                  <a:pt x="95740" y="206360"/>
                  <a:pt x="70778" y="226462"/>
                </a:cubicBezTo>
                <a:cubicBezTo>
                  <a:pt x="67541" y="231258"/>
                  <a:pt x="62087" y="234368"/>
                  <a:pt x="58546" y="242262"/>
                </a:cubicBezTo>
                <a:cubicBezTo>
                  <a:pt x="56019" y="252604"/>
                  <a:pt x="47582" y="267317"/>
                  <a:pt x="43257" y="273862"/>
                </a:cubicBezTo>
                <a:cubicBezTo>
                  <a:pt x="37741" y="280472"/>
                  <a:pt x="30080" y="288314"/>
                  <a:pt x="21853" y="294928"/>
                </a:cubicBezTo>
                <a:cubicBezTo>
                  <a:pt x="12801" y="308669"/>
                  <a:pt x="11593" y="317089"/>
                  <a:pt x="3506" y="331794"/>
                </a:cubicBezTo>
                <a:cubicBezTo>
                  <a:pt x="-526" y="354344"/>
                  <a:pt x="-1126" y="349787"/>
                  <a:pt x="3506" y="379193"/>
                </a:cubicBezTo>
                <a:cubicBezTo>
                  <a:pt x="6072" y="386437"/>
                  <a:pt x="5947" y="396186"/>
                  <a:pt x="9621" y="400260"/>
                </a:cubicBezTo>
                <a:cubicBezTo>
                  <a:pt x="16288" y="408690"/>
                  <a:pt x="26154" y="411474"/>
                  <a:pt x="37141" y="416059"/>
                </a:cubicBezTo>
                <a:cubicBezTo>
                  <a:pt x="46442" y="424019"/>
                  <a:pt x="56378" y="432551"/>
                  <a:pt x="64662" y="442392"/>
                </a:cubicBezTo>
                <a:cubicBezTo>
                  <a:pt x="72277" y="472661"/>
                  <a:pt x="68615" y="448011"/>
                  <a:pt x="79951" y="484524"/>
                </a:cubicBezTo>
                <a:cubicBezTo>
                  <a:pt x="89270" y="507713"/>
                  <a:pt x="87172" y="509537"/>
                  <a:pt x="104413" y="531924"/>
                </a:cubicBezTo>
                <a:cubicBezTo>
                  <a:pt x="109719" y="539499"/>
                  <a:pt x="120245" y="542904"/>
                  <a:pt x="125818" y="547724"/>
                </a:cubicBezTo>
                <a:cubicBezTo>
                  <a:pt x="178860" y="530432"/>
                  <a:pt x="206474" y="529843"/>
                  <a:pt x="248130" y="505591"/>
                </a:cubicBezTo>
                <a:cubicBezTo>
                  <a:pt x="251777" y="504335"/>
                  <a:pt x="255317" y="499993"/>
                  <a:pt x="257304" y="495058"/>
                </a:cubicBezTo>
                <a:cubicBezTo>
                  <a:pt x="259401" y="489557"/>
                  <a:pt x="260269" y="479451"/>
                  <a:pt x="263419" y="473992"/>
                </a:cubicBezTo>
                <a:cubicBezTo>
                  <a:pt x="267056" y="457040"/>
                  <a:pt x="276314" y="446515"/>
                  <a:pt x="278709" y="426592"/>
                </a:cubicBezTo>
                <a:cubicBezTo>
                  <a:pt x="281012" y="416773"/>
                  <a:pt x="283030" y="407723"/>
                  <a:pt x="284824" y="394993"/>
                </a:cubicBezTo>
                <a:cubicBezTo>
                  <a:pt x="293617" y="373813"/>
                  <a:pt x="300927" y="366798"/>
                  <a:pt x="312344" y="352860"/>
                </a:cubicBezTo>
                <a:cubicBezTo>
                  <a:pt x="320042" y="347898"/>
                  <a:pt x="326979" y="336702"/>
                  <a:pt x="333749" y="331794"/>
                </a:cubicBezTo>
                <a:cubicBezTo>
                  <a:pt x="340632" y="327487"/>
                  <a:pt x="349930" y="328747"/>
                  <a:pt x="358212" y="326527"/>
                </a:cubicBezTo>
                <a:cubicBezTo>
                  <a:pt x="384194" y="329194"/>
                  <a:pt x="408834" y="332238"/>
                  <a:pt x="434657" y="337061"/>
                </a:cubicBezTo>
                <a:cubicBezTo>
                  <a:pt x="450158" y="341778"/>
                  <a:pt x="465764" y="346018"/>
                  <a:pt x="480524" y="352860"/>
                </a:cubicBezTo>
                <a:cubicBezTo>
                  <a:pt x="485416" y="356506"/>
                  <a:pt x="491398" y="362090"/>
                  <a:pt x="495813" y="363393"/>
                </a:cubicBezTo>
                <a:cubicBezTo>
                  <a:pt x="506665" y="364616"/>
                  <a:pt x="521812" y="366611"/>
                  <a:pt x="532507" y="368660"/>
                </a:cubicBezTo>
                <a:cubicBezTo>
                  <a:pt x="552320" y="375868"/>
                  <a:pt x="572186" y="376046"/>
                  <a:pt x="590605" y="394993"/>
                </a:cubicBezTo>
                <a:cubicBezTo>
                  <a:pt x="597861" y="400936"/>
                  <a:pt x="606526" y="409209"/>
                  <a:pt x="612009" y="416059"/>
                </a:cubicBezTo>
                <a:cubicBezTo>
                  <a:pt x="620282" y="431459"/>
                  <a:pt x="625349" y="450925"/>
                  <a:pt x="636472" y="458192"/>
                </a:cubicBezTo>
                <a:cubicBezTo>
                  <a:pt x="641095" y="463136"/>
                  <a:pt x="647485" y="467048"/>
                  <a:pt x="651761" y="468725"/>
                </a:cubicBezTo>
                <a:cubicBezTo>
                  <a:pt x="667647" y="478793"/>
                  <a:pt x="676629" y="480680"/>
                  <a:pt x="691513" y="489791"/>
                </a:cubicBezTo>
                <a:cubicBezTo>
                  <a:pt x="699724" y="496894"/>
                  <a:pt x="710147" y="501430"/>
                  <a:pt x="715975" y="516124"/>
                </a:cubicBezTo>
                <a:cubicBezTo>
                  <a:pt x="727037" y="544099"/>
                  <a:pt x="721525" y="526876"/>
                  <a:pt x="737380" y="558256"/>
                </a:cubicBezTo>
                <a:cubicBezTo>
                  <a:pt x="743305" y="574010"/>
                  <a:pt x="751454" y="594772"/>
                  <a:pt x="752669" y="616189"/>
                </a:cubicBezTo>
                <a:cubicBezTo>
                  <a:pt x="753670" y="626846"/>
                  <a:pt x="755162" y="633421"/>
                  <a:pt x="755727" y="642522"/>
                </a:cubicBezTo>
                <a:cubicBezTo>
                  <a:pt x="757498" y="667844"/>
                  <a:pt x="754290" y="695153"/>
                  <a:pt x="746553" y="716254"/>
                </a:cubicBezTo>
                <a:cubicBezTo>
                  <a:pt x="742914" y="730643"/>
                  <a:pt x="733782" y="735313"/>
                  <a:pt x="722091" y="742587"/>
                </a:cubicBezTo>
                <a:cubicBezTo>
                  <a:pt x="713188" y="749543"/>
                  <a:pt x="695874" y="752171"/>
                  <a:pt x="691513" y="753120"/>
                </a:cubicBezTo>
                <a:cubicBezTo>
                  <a:pt x="662163" y="747252"/>
                  <a:pt x="645508" y="749265"/>
                  <a:pt x="612009" y="737321"/>
                </a:cubicBezTo>
                <a:cubicBezTo>
                  <a:pt x="605313" y="735201"/>
                  <a:pt x="603686" y="722099"/>
                  <a:pt x="599778" y="716254"/>
                </a:cubicBezTo>
                <a:cubicBezTo>
                  <a:pt x="589110" y="700296"/>
                  <a:pt x="587162" y="700674"/>
                  <a:pt x="575316" y="689921"/>
                </a:cubicBezTo>
                <a:cubicBezTo>
                  <a:pt x="573780" y="684777"/>
                  <a:pt x="574279" y="678289"/>
                  <a:pt x="572258" y="674122"/>
                </a:cubicBezTo>
                <a:cubicBezTo>
                  <a:pt x="570207" y="670002"/>
                  <a:pt x="566592" y="670843"/>
                  <a:pt x="563085" y="668855"/>
                </a:cubicBezTo>
                <a:cubicBezTo>
                  <a:pt x="533816" y="647793"/>
                  <a:pt x="564920" y="659126"/>
                  <a:pt x="532507" y="653055"/>
                </a:cubicBezTo>
                <a:cubicBezTo>
                  <a:pt x="525296" y="649942"/>
                  <a:pt x="519196" y="642825"/>
                  <a:pt x="511102" y="642522"/>
                </a:cubicBezTo>
                <a:cubicBezTo>
                  <a:pt x="488088" y="634782"/>
                  <a:pt x="432930" y="632216"/>
                  <a:pt x="422426" y="631989"/>
                </a:cubicBezTo>
                <a:cubicBezTo>
                  <a:pt x="377983" y="636940"/>
                  <a:pt x="295602" y="636809"/>
                  <a:pt x="235899" y="642522"/>
                </a:cubicBezTo>
                <a:cubicBezTo>
                  <a:pt x="231003" y="642223"/>
                  <a:pt x="224825" y="650824"/>
                  <a:pt x="220610" y="653055"/>
                </a:cubicBezTo>
                <a:cubicBezTo>
                  <a:pt x="214881" y="655791"/>
                  <a:pt x="209016" y="656527"/>
                  <a:pt x="205321" y="658322"/>
                </a:cubicBezTo>
                <a:cubicBezTo>
                  <a:pt x="197537" y="666795"/>
                  <a:pt x="190672" y="676740"/>
                  <a:pt x="183916" y="684655"/>
                </a:cubicBezTo>
                <a:cubicBezTo>
                  <a:pt x="177908" y="691666"/>
                  <a:pt x="171824" y="696000"/>
                  <a:pt x="165570" y="700454"/>
                </a:cubicBezTo>
                <a:cubicBezTo>
                  <a:pt x="133503" y="735998"/>
                  <a:pt x="163841" y="721700"/>
                  <a:pt x="138049" y="732054"/>
                </a:cubicBezTo>
                <a:cubicBezTo>
                  <a:pt x="123159" y="757199"/>
                  <a:pt x="143745" y="729761"/>
                  <a:pt x="122760" y="747854"/>
                </a:cubicBezTo>
                <a:cubicBezTo>
                  <a:pt x="87615" y="787322"/>
                  <a:pt x="133162" y="746130"/>
                  <a:pt x="95240" y="774187"/>
                </a:cubicBezTo>
                <a:cubicBezTo>
                  <a:pt x="92517" y="779577"/>
                  <a:pt x="88939" y="783784"/>
                  <a:pt x="86067" y="789987"/>
                </a:cubicBezTo>
                <a:cubicBezTo>
                  <a:pt x="83359" y="795896"/>
                  <a:pt x="85876" y="804318"/>
                  <a:pt x="83009" y="811053"/>
                </a:cubicBezTo>
                <a:cubicBezTo>
                  <a:pt x="79792" y="817155"/>
                  <a:pt x="75473" y="819400"/>
                  <a:pt x="70778" y="821586"/>
                </a:cubicBezTo>
                <a:cubicBezTo>
                  <a:pt x="64452" y="820532"/>
                  <a:pt x="56628" y="821592"/>
                  <a:pt x="52431" y="816319"/>
                </a:cubicBezTo>
                <a:cubicBezTo>
                  <a:pt x="42615" y="807180"/>
                  <a:pt x="38611" y="787813"/>
                  <a:pt x="40199" y="768920"/>
                </a:cubicBezTo>
                <a:cubicBezTo>
                  <a:pt x="41303" y="755161"/>
                  <a:pt x="40092" y="739428"/>
                  <a:pt x="43257" y="726788"/>
                </a:cubicBezTo>
                <a:cubicBezTo>
                  <a:pt x="45016" y="720087"/>
                  <a:pt x="53731" y="720909"/>
                  <a:pt x="55488" y="716254"/>
                </a:cubicBezTo>
                <a:cubicBezTo>
                  <a:pt x="58170" y="711282"/>
                  <a:pt x="56794" y="701753"/>
                  <a:pt x="58546" y="695188"/>
                </a:cubicBezTo>
                <a:cubicBezTo>
                  <a:pt x="57772" y="681992"/>
                  <a:pt x="56757" y="667312"/>
                  <a:pt x="55488" y="658322"/>
                </a:cubicBezTo>
                <a:cubicBezTo>
                  <a:pt x="53943" y="652686"/>
                  <a:pt x="48698" y="653706"/>
                  <a:pt x="46315" y="653055"/>
                </a:cubicBezTo>
                <a:cubicBezTo>
                  <a:pt x="38701" y="651452"/>
                  <a:pt x="32054" y="652499"/>
                  <a:pt x="21853" y="653055"/>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19B3D9-F16C-4970-B319-8704555DEFB2}"/>
              </a:ext>
            </a:extLst>
          </p:cNvPr>
          <p:cNvGrpSpPr/>
          <p:nvPr/>
        </p:nvGrpSpPr>
        <p:grpSpPr>
          <a:xfrm rot="6172469">
            <a:off x="538668" y="1157462"/>
            <a:ext cx="1866900" cy="1962873"/>
            <a:chOff x="274402" y="1348919"/>
            <a:chExt cx="1866900" cy="1962873"/>
          </a:xfrm>
        </p:grpSpPr>
        <p:grpSp>
          <p:nvGrpSpPr>
            <p:cNvPr id="73" name="Group 72">
              <a:extLst>
                <a:ext uri="{FF2B5EF4-FFF2-40B4-BE49-F238E27FC236}">
                  <a16:creationId xmlns:a16="http://schemas.microsoft.com/office/drawing/2014/main" id="{A308A3B8-D2F2-496F-B136-9B7330D8B3D0}"/>
                </a:ext>
              </a:extLst>
            </p:cNvPr>
            <p:cNvGrpSpPr/>
            <p:nvPr/>
          </p:nvGrpSpPr>
          <p:grpSpPr>
            <a:xfrm rot="13106378">
              <a:off x="274402" y="1540935"/>
              <a:ext cx="1866900" cy="1770857"/>
              <a:chOff x="-12699" y="2794000"/>
              <a:chExt cx="1866900" cy="1770857"/>
            </a:xfrm>
          </p:grpSpPr>
          <p:grpSp>
            <p:nvGrpSpPr>
              <p:cNvPr id="74" name="Group 73">
                <a:extLst>
                  <a:ext uri="{FF2B5EF4-FFF2-40B4-BE49-F238E27FC236}">
                    <a16:creationId xmlns:a16="http://schemas.microsoft.com/office/drawing/2014/main" id="{3A90173B-7808-458F-A124-54CC8DCE598D}"/>
                  </a:ext>
                </a:extLst>
              </p:cNvPr>
              <p:cNvGrpSpPr/>
              <p:nvPr/>
            </p:nvGrpSpPr>
            <p:grpSpPr>
              <a:xfrm rot="1724788">
                <a:off x="-12699" y="2794000"/>
                <a:ext cx="1866900" cy="1770857"/>
                <a:chOff x="354742" y="1816568"/>
                <a:chExt cx="2449805" cy="2227589"/>
              </a:xfrm>
            </p:grpSpPr>
            <p:sp>
              <p:nvSpPr>
                <p:cNvPr id="78" name="Oval 77">
                  <a:extLst>
                    <a:ext uri="{FF2B5EF4-FFF2-40B4-BE49-F238E27FC236}">
                      <a16:creationId xmlns:a16="http://schemas.microsoft.com/office/drawing/2014/main" id="{9113FF68-70D9-4ACB-9A31-E6C4C3E3B77E}"/>
                    </a:ext>
                  </a:extLst>
                </p:cNvPr>
                <p:cNvSpPr/>
                <p:nvPr/>
              </p:nvSpPr>
              <p:spPr>
                <a:xfrm>
                  <a:off x="1850344" y="1971495"/>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A7581128-7333-40CF-8BB1-027C7FBF33F5}"/>
                    </a:ext>
                  </a:extLst>
                </p:cNvPr>
                <p:cNvGrpSpPr/>
                <p:nvPr/>
              </p:nvGrpSpPr>
              <p:grpSpPr>
                <a:xfrm>
                  <a:off x="354742" y="1816568"/>
                  <a:ext cx="2449805" cy="2227589"/>
                  <a:chOff x="1069683" y="2249955"/>
                  <a:chExt cx="2449805" cy="2227589"/>
                </a:xfrm>
              </p:grpSpPr>
              <p:sp>
                <p:nvSpPr>
                  <p:cNvPr id="80" name="Oval 79">
                    <a:extLst>
                      <a:ext uri="{FF2B5EF4-FFF2-40B4-BE49-F238E27FC236}">
                        <a16:creationId xmlns:a16="http://schemas.microsoft.com/office/drawing/2014/main" id="{BEA6D7F1-A1B5-4A70-B667-F2E2075A1E48}"/>
                      </a:ext>
                    </a:extLst>
                  </p:cNvPr>
                  <p:cNvSpPr/>
                  <p:nvPr/>
                </p:nvSpPr>
                <p:spPr>
                  <a:xfrm>
                    <a:off x="3236452" y="3497823"/>
                    <a:ext cx="273810" cy="265879"/>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8C42629-D2AC-435C-BD57-CFD103B76C45}"/>
                      </a:ext>
                    </a:extLst>
                  </p:cNvPr>
                  <p:cNvSpPr/>
                  <p:nvPr/>
                </p:nvSpPr>
                <p:spPr>
                  <a:xfrm>
                    <a:off x="2446349" y="4036612"/>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D79604B-4344-4847-8030-B5773C4DDA9E}"/>
                      </a:ext>
                    </a:extLst>
                  </p:cNvPr>
                  <p:cNvSpPr/>
                  <p:nvPr/>
                </p:nvSpPr>
                <p:spPr>
                  <a:xfrm>
                    <a:off x="1354337" y="3660205"/>
                    <a:ext cx="394899" cy="338866"/>
                  </a:xfrm>
                  <a:prstGeom prst="ellipse">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2891250-B70F-4669-991E-F777AA3ECE0D}"/>
                      </a:ext>
                    </a:extLst>
                  </p:cNvPr>
                  <p:cNvSpPr/>
                  <p:nvPr/>
                </p:nvSpPr>
                <p:spPr>
                  <a:xfrm rot="20544896">
                    <a:off x="1069683" y="2828022"/>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18E89A2-64E2-4DAF-9A00-FC076512C259}"/>
                      </a:ext>
                    </a:extLst>
                  </p:cNvPr>
                  <p:cNvSpPr/>
                  <p:nvPr/>
                </p:nvSpPr>
                <p:spPr>
                  <a:xfrm>
                    <a:off x="1674139" y="3915878"/>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2639F3-CACC-4521-ACC6-3E12345CC06B}"/>
                      </a:ext>
                    </a:extLst>
                  </p:cNvPr>
                  <p:cNvSpPr/>
                  <p:nvPr/>
                </p:nvSpPr>
                <p:spPr>
                  <a:xfrm>
                    <a:off x="2950180" y="270827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9161FB6-EB64-4ECA-B1FD-0AB3D2977888}"/>
                      </a:ext>
                    </a:extLst>
                  </p:cNvPr>
                  <p:cNvSpPr/>
                  <p:nvPr/>
                </p:nvSpPr>
                <p:spPr>
                  <a:xfrm>
                    <a:off x="1826233" y="2249955"/>
                    <a:ext cx="569308" cy="561666"/>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A4004626-1FD1-4347-B7AA-CAEEEBDFBD5C}"/>
                      </a:ext>
                    </a:extLst>
                  </p:cNvPr>
                  <p:cNvGrpSpPr/>
                  <p:nvPr/>
                </p:nvGrpSpPr>
                <p:grpSpPr>
                  <a:xfrm>
                    <a:off x="1398491" y="2537822"/>
                    <a:ext cx="1908475" cy="1688413"/>
                    <a:chOff x="1398491" y="2537822"/>
                    <a:chExt cx="1908475" cy="1688413"/>
                  </a:xfrm>
                </p:grpSpPr>
                <p:sp>
                  <p:nvSpPr>
                    <p:cNvPr id="89" name="Flowchart: Connector 88">
                      <a:extLst>
                        <a:ext uri="{FF2B5EF4-FFF2-40B4-BE49-F238E27FC236}">
                          <a16:creationId xmlns:a16="http://schemas.microsoft.com/office/drawing/2014/main" id="{45599663-4F05-42F6-BC21-782D1035A64B}"/>
                        </a:ext>
                      </a:extLst>
                    </p:cNvPr>
                    <p:cNvSpPr/>
                    <p:nvPr/>
                  </p:nvSpPr>
                  <p:spPr>
                    <a:xfrm>
                      <a:off x="1398491" y="2544856"/>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193675" cap="rnd">
                      <a:solidFill>
                        <a:schemeClr val="accent2">
                          <a:lumMod val="40000"/>
                          <a:lumOff val="60000"/>
                        </a:schemeClr>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lowchart: Connector 89">
                      <a:extLst>
                        <a:ext uri="{FF2B5EF4-FFF2-40B4-BE49-F238E27FC236}">
                          <a16:creationId xmlns:a16="http://schemas.microsoft.com/office/drawing/2014/main" id="{AB065ABC-E653-46C7-A5EC-AD4275640B7A}"/>
                        </a:ext>
                      </a:extLst>
                    </p:cNvPr>
                    <p:cNvSpPr/>
                    <p:nvPr/>
                  </p:nvSpPr>
                  <p:spPr>
                    <a:xfrm>
                      <a:off x="1398491" y="2537822"/>
                      <a:ext cx="1908475" cy="1681379"/>
                    </a:xfrm>
                    <a:custGeom>
                      <a:avLst/>
                      <a:gdLst>
                        <a:gd name="connsiteX0" fmla="*/ 0 w 1908475"/>
                        <a:gd name="connsiteY0" fmla="*/ 840690 h 1681379"/>
                        <a:gd name="connsiteX1" fmla="*/ 954238 w 1908475"/>
                        <a:gd name="connsiteY1" fmla="*/ 0 h 1681379"/>
                        <a:gd name="connsiteX2" fmla="*/ 1908476 w 1908475"/>
                        <a:gd name="connsiteY2" fmla="*/ 840690 h 1681379"/>
                        <a:gd name="connsiteX3" fmla="*/ 954238 w 1908475"/>
                        <a:gd name="connsiteY3" fmla="*/ 1681380 h 1681379"/>
                        <a:gd name="connsiteX4" fmla="*/ 0 w 1908475"/>
                        <a:gd name="connsiteY4" fmla="*/ 840690 h 168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75" h="1681379" extrusionOk="0">
                          <a:moveTo>
                            <a:pt x="0" y="840690"/>
                          </a:moveTo>
                          <a:cubicBezTo>
                            <a:pt x="-33808" y="281878"/>
                            <a:pt x="423916" y="-40179"/>
                            <a:pt x="954238" y="0"/>
                          </a:cubicBezTo>
                          <a:cubicBezTo>
                            <a:pt x="1382055" y="-24025"/>
                            <a:pt x="1834841" y="390259"/>
                            <a:pt x="1908476" y="840690"/>
                          </a:cubicBezTo>
                          <a:cubicBezTo>
                            <a:pt x="1959413" y="1412748"/>
                            <a:pt x="1597087" y="1633261"/>
                            <a:pt x="954238" y="1681380"/>
                          </a:cubicBezTo>
                          <a:cubicBezTo>
                            <a:pt x="480627" y="1683907"/>
                            <a:pt x="3371" y="1343503"/>
                            <a:pt x="0" y="840690"/>
                          </a:cubicBezTo>
                          <a:close/>
                        </a:path>
                      </a:pathLst>
                    </a:custGeom>
                    <a:noFill/>
                    <a:ln w="88900" cap="rnd">
                      <a:solidFill>
                        <a:schemeClr val="accent2"/>
                      </a:solidFill>
                      <a:prstDash val="solid"/>
                      <a:round/>
                      <a:extLst>
                        <a:ext uri="{C807C97D-BFC1-408E-A445-0C87EB9F89A2}">
                          <ask:lineSketchStyleProps xmlns:ask="http://schemas.microsoft.com/office/drawing/2018/sketchyshapes" sd="264327539">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75" name="Freeform: Shape 74">
                <a:extLst>
                  <a:ext uri="{FF2B5EF4-FFF2-40B4-BE49-F238E27FC236}">
                    <a16:creationId xmlns:a16="http://schemas.microsoft.com/office/drawing/2014/main" id="{35377F8D-A885-48B7-AC53-2C79F4CBBED9}"/>
                  </a:ext>
                </a:extLst>
              </p:cNvPr>
              <p:cNvSpPr/>
              <p:nvPr/>
            </p:nvSpPr>
            <p:spPr>
              <a:xfrm rot="1724788">
                <a:off x="630968" y="3240880"/>
                <a:ext cx="693448" cy="599662"/>
              </a:xfrm>
              <a:custGeom>
                <a:avLst/>
                <a:gdLst>
                  <a:gd name="connsiteX0" fmla="*/ 645749 w 693448"/>
                  <a:gd name="connsiteY0" fmla="*/ 180667 h 599662"/>
                  <a:gd name="connsiteX1" fmla="*/ 586826 w 693448"/>
                  <a:gd name="connsiteY1" fmla="*/ 134539 h 599662"/>
                  <a:gd name="connsiteX2" fmla="*/ 567186 w 693448"/>
                  <a:gd name="connsiteY2" fmla="*/ 119163 h 599662"/>
                  <a:gd name="connsiteX3" fmla="*/ 530710 w 693448"/>
                  <a:gd name="connsiteY3" fmla="*/ 96099 h 599662"/>
                  <a:gd name="connsiteX4" fmla="*/ 519487 w 693448"/>
                  <a:gd name="connsiteY4" fmla="*/ 88411 h 599662"/>
                  <a:gd name="connsiteX5" fmla="*/ 488623 w 693448"/>
                  <a:gd name="connsiteY5" fmla="*/ 73035 h 599662"/>
                  <a:gd name="connsiteX6" fmla="*/ 384808 w 693448"/>
                  <a:gd name="connsiteY6" fmla="*/ 19219 h 599662"/>
                  <a:gd name="connsiteX7" fmla="*/ 314662 w 693448"/>
                  <a:gd name="connsiteY7" fmla="*/ 0 h 599662"/>
                  <a:gd name="connsiteX8" fmla="*/ 227682 w 693448"/>
                  <a:gd name="connsiteY8" fmla="*/ 3843 h 599662"/>
                  <a:gd name="connsiteX9" fmla="*/ 210847 w 693448"/>
                  <a:gd name="connsiteY9" fmla="*/ 15375 h 599662"/>
                  <a:gd name="connsiteX10" fmla="*/ 202430 w 693448"/>
                  <a:gd name="connsiteY10" fmla="*/ 19219 h 599662"/>
                  <a:gd name="connsiteX11" fmla="*/ 165954 w 693448"/>
                  <a:gd name="connsiteY11" fmla="*/ 46127 h 599662"/>
                  <a:gd name="connsiteX12" fmla="*/ 132284 w 693448"/>
                  <a:gd name="connsiteY12" fmla="*/ 61503 h 599662"/>
                  <a:gd name="connsiteX13" fmla="*/ 126673 w 693448"/>
                  <a:gd name="connsiteY13" fmla="*/ 69191 h 599662"/>
                  <a:gd name="connsiteX14" fmla="*/ 123867 w 693448"/>
                  <a:gd name="connsiteY14" fmla="*/ 80723 h 599662"/>
                  <a:gd name="connsiteX15" fmla="*/ 118255 w 693448"/>
                  <a:gd name="connsiteY15" fmla="*/ 92255 h 599662"/>
                  <a:gd name="connsiteX16" fmla="*/ 115450 w 693448"/>
                  <a:gd name="connsiteY16" fmla="*/ 103787 h 599662"/>
                  <a:gd name="connsiteX17" fmla="*/ 101420 w 693448"/>
                  <a:gd name="connsiteY17" fmla="*/ 126851 h 599662"/>
                  <a:gd name="connsiteX18" fmla="*/ 64945 w 693448"/>
                  <a:gd name="connsiteY18" fmla="*/ 165291 h 599662"/>
                  <a:gd name="connsiteX19" fmla="*/ 53721 w 693448"/>
                  <a:gd name="connsiteY19" fmla="*/ 176823 h 599662"/>
                  <a:gd name="connsiteX20" fmla="*/ 39692 w 693448"/>
                  <a:gd name="connsiteY20" fmla="*/ 199887 h 599662"/>
                  <a:gd name="connsiteX21" fmla="*/ 20052 w 693448"/>
                  <a:gd name="connsiteY21" fmla="*/ 215263 h 599662"/>
                  <a:gd name="connsiteX22" fmla="*/ 3217 w 693448"/>
                  <a:gd name="connsiteY22" fmla="*/ 242171 h 599662"/>
                  <a:gd name="connsiteX23" fmla="*/ 3217 w 693448"/>
                  <a:gd name="connsiteY23" fmla="*/ 276767 h 599662"/>
                  <a:gd name="connsiteX24" fmla="*/ 8829 w 693448"/>
                  <a:gd name="connsiteY24" fmla="*/ 292143 h 599662"/>
                  <a:gd name="connsiteX25" fmla="*/ 34081 w 693448"/>
                  <a:gd name="connsiteY25" fmla="*/ 303675 h 599662"/>
                  <a:gd name="connsiteX26" fmla="*/ 59333 w 693448"/>
                  <a:gd name="connsiteY26" fmla="*/ 322894 h 599662"/>
                  <a:gd name="connsiteX27" fmla="*/ 73362 w 693448"/>
                  <a:gd name="connsiteY27" fmla="*/ 353646 h 599662"/>
                  <a:gd name="connsiteX28" fmla="*/ 95809 w 693448"/>
                  <a:gd name="connsiteY28" fmla="*/ 388242 h 599662"/>
                  <a:gd name="connsiteX29" fmla="*/ 115450 w 693448"/>
                  <a:gd name="connsiteY29" fmla="*/ 399774 h 599662"/>
                  <a:gd name="connsiteX30" fmla="*/ 227682 w 693448"/>
                  <a:gd name="connsiteY30" fmla="*/ 369022 h 599662"/>
                  <a:gd name="connsiteX31" fmla="*/ 236100 w 693448"/>
                  <a:gd name="connsiteY31" fmla="*/ 361335 h 599662"/>
                  <a:gd name="connsiteX32" fmla="*/ 241711 w 693448"/>
                  <a:gd name="connsiteY32" fmla="*/ 345958 h 599662"/>
                  <a:gd name="connsiteX33" fmla="*/ 255740 w 693448"/>
                  <a:gd name="connsiteY33" fmla="*/ 311362 h 599662"/>
                  <a:gd name="connsiteX34" fmla="*/ 261352 w 693448"/>
                  <a:gd name="connsiteY34" fmla="*/ 288299 h 599662"/>
                  <a:gd name="connsiteX35" fmla="*/ 286604 w 693448"/>
                  <a:gd name="connsiteY35" fmla="*/ 257547 h 599662"/>
                  <a:gd name="connsiteX36" fmla="*/ 306245 w 693448"/>
                  <a:gd name="connsiteY36" fmla="*/ 242171 h 599662"/>
                  <a:gd name="connsiteX37" fmla="*/ 328692 w 693448"/>
                  <a:gd name="connsiteY37" fmla="*/ 238326 h 599662"/>
                  <a:gd name="connsiteX38" fmla="*/ 398837 w 693448"/>
                  <a:gd name="connsiteY38" fmla="*/ 246015 h 599662"/>
                  <a:gd name="connsiteX39" fmla="*/ 440924 w 693448"/>
                  <a:gd name="connsiteY39" fmla="*/ 257547 h 599662"/>
                  <a:gd name="connsiteX40" fmla="*/ 454953 w 693448"/>
                  <a:gd name="connsiteY40" fmla="*/ 265235 h 599662"/>
                  <a:gd name="connsiteX41" fmla="*/ 488623 w 693448"/>
                  <a:gd name="connsiteY41" fmla="*/ 269079 h 599662"/>
                  <a:gd name="connsiteX42" fmla="*/ 541934 w 693448"/>
                  <a:gd name="connsiteY42" fmla="*/ 288299 h 599662"/>
                  <a:gd name="connsiteX43" fmla="*/ 561574 w 693448"/>
                  <a:gd name="connsiteY43" fmla="*/ 303675 h 599662"/>
                  <a:gd name="connsiteX44" fmla="*/ 584021 w 693448"/>
                  <a:gd name="connsiteY44" fmla="*/ 334426 h 599662"/>
                  <a:gd name="connsiteX45" fmla="*/ 598050 w 693448"/>
                  <a:gd name="connsiteY45" fmla="*/ 342114 h 599662"/>
                  <a:gd name="connsiteX46" fmla="*/ 634526 w 693448"/>
                  <a:gd name="connsiteY46" fmla="*/ 357490 h 599662"/>
                  <a:gd name="connsiteX47" fmla="*/ 656972 w 693448"/>
                  <a:gd name="connsiteY47" fmla="*/ 376710 h 599662"/>
                  <a:gd name="connsiteX48" fmla="*/ 676613 w 693448"/>
                  <a:gd name="connsiteY48" fmla="*/ 407462 h 599662"/>
                  <a:gd name="connsiteX49" fmla="*/ 690642 w 693448"/>
                  <a:gd name="connsiteY49" fmla="*/ 449746 h 599662"/>
                  <a:gd name="connsiteX50" fmla="*/ 693448 w 693448"/>
                  <a:gd name="connsiteY50" fmla="*/ 468966 h 599662"/>
                  <a:gd name="connsiteX51" fmla="*/ 685030 w 693448"/>
                  <a:gd name="connsiteY51" fmla="*/ 522782 h 599662"/>
                  <a:gd name="connsiteX52" fmla="*/ 662584 w 693448"/>
                  <a:gd name="connsiteY52" fmla="*/ 542002 h 599662"/>
                  <a:gd name="connsiteX53" fmla="*/ 634526 w 693448"/>
                  <a:gd name="connsiteY53" fmla="*/ 549690 h 599662"/>
                  <a:gd name="connsiteX54" fmla="*/ 561574 w 693448"/>
                  <a:gd name="connsiteY54" fmla="*/ 538158 h 599662"/>
                  <a:gd name="connsiteX55" fmla="*/ 550351 w 693448"/>
                  <a:gd name="connsiteY55" fmla="*/ 522782 h 599662"/>
                  <a:gd name="connsiteX56" fmla="*/ 527905 w 693448"/>
                  <a:gd name="connsiteY56" fmla="*/ 503562 h 599662"/>
                  <a:gd name="connsiteX57" fmla="*/ 525099 w 693448"/>
                  <a:gd name="connsiteY57" fmla="*/ 492030 h 599662"/>
                  <a:gd name="connsiteX58" fmla="*/ 516681 w 693448"/>
                  <a:gd name="connsiteY58" fmla="*/ 488186 h 599662"/>
                  <a:gd name="connsiteX59" fmla="*/ 488623 w 693448"/>
                  <a:gd name="connsiteY59" fmla="*/ 476654 h 599662"/>
                  <a:gd name="connsiteX60" fmla="*/ 468982 w 693448"/>
                  <a:gd name="connsiteY60" fmla="*/ 468966 h 599662"/>
                  <a:gd name="connsiteX61" fmla="*/ 387614 w 693448"/>
                  <a:gd name="connsiteY61" fmla="*/ 461278 h 599662"/>
                  <a:gd name="connsiteX62" fmla="*/ 216459 w 693448"/>
                  <a:gd name="connsiteY62" fmla="*/ 468966 h 599662"/>
                  <a:gd name="connsiteX63" fmla="*/ 202430 w 693448"/>
                  <a:gd name="connsiteY63" fmla="*/ 476654 h 599662"/>
                  <a:gd name="connsiteX64" fmla="*/ 188401 w 693448"/>
                  <a:gd name="connsiteY64" fmla="*/ 480498 h 599662"/>
                  <a:gd name="connsiteX65" fmla="*/ 168760 w 693448"/>
                  <a:gd name="connsiteY65" fmla="*/ 499718 h 599662"/>
                  <a:gd name="connsiteX66" fmla="*/ 151925 w 693448"/>
                  <a:gd name="connsiteY66" fmla="*/ 511250 h 599662"/>
                  <a:gd name="connsiteX67" fmla="*/ 126673 w 693448"/>
                  <a:gd name="connsiteY67" fmla="*/ 534314 h 599662"/>
                  <a:gd name="connsiteX68" fmla="*/ 112644 w 693448"/>
                  <a:gd name="connsiteY68" fmla="*/ 545846 h 599662"/>
                  <a:gd name="connsiteX69" fmla="*/ 87391 w 693448"/>
                  <a:gd name="connsiteY69" fmla="*/ 565066 h 599662"/>
                  <a:gd name="connsiteX70" fmla="*/ 78974 w 693448"/>
                  <a:gd name="connsiteY70" fmla="*/ 576598 h 599662"/>
                  <a:gd name="connsiteX71" fmla="*/ 76168 w 693448"/>
                  <a:gd name="connsiteY71" fmla="*/ 591974 h 599662"/>
                  <a:gd name="connsiteX72" fmla="*/ 64945 w 693448"/>
                  <a:gd name="connsiteY72" fmla="*/ 599662 h 599662"/>
                  <a:gd name="connsiteX73" fmla="*/ 48110 w 693448"/>
                  <a:gd name="connsiteY73" fmla="*/ 595818 h 599662"/>
                  <a:gd name="connsiteX74" fmla="*/ 36887 w 693448"/>
                  <a:gd name="connsiteY74" fmla="*/ 561222 h 599662"/>
                  <a:gd name="connsiteX75" fmla="*/ 39692 w 693448"/>
                  <a:gd name="connsiteY75" fmla="*/ 530470 h 599662"/>
                  <a:gd name="connsiteX76" fmla="*/ 50916 w 693448"/>
                  <a:gd name="connsiteY76" fmla="*/ 522782 h 599662"/>
                  <a:gd name="connsiteX77" fmla="*/ 53721 w 693448"/>
                  <a:gd name="connsiteY77" fmla="*/ 507406 h 599662"/>
                  <a:gd name="connsiteX78" fmla="*/ 50916 w 693448"/>
                  <a:gd name="connsiteY78" fmla="*/ 480498 h 599662"/>
                  <a:gd name="connsiteX79" fmla="*/ 42498 w 693448"/>
                  <a:gd name="connsiteY79" fmla="*/ 476654 h 599662"/>
                  <a:gd name="connsiteX80" fmla="*/ 20052 w 693448"/>
                  <a:gd name="connsiteY80" fmla="*/ 476654 h 5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93448" h="599662" extrusionOk="0">
                    <a:moveTo>
                      <a:pt x="645749" y="180667"/>
                    </a:moveTo>
                    <a:cubicBezTo>
                      <a:pt x="629000" y="174358"/>
                      <a:pt x="610729" y="146437"/>
                      <a:pt x="586826" y="134539"/>
                    </a:cubicBezTo>
                    <a:cubicBezTo>
                      <a:pt x="580483" y="129454"/>
                      <a:pt x="573760" y="123053"/>
                      <a:pt x="567186" y="119163"/>
                    </a:cubicBezTo>
                    <a:cubicBezTo>
                      <a:pt x="502966" y="74543"/>
                      <a:pt x="564481" y="131192"/>
                      <a:pt x="530710" y="96099"/>
                    </a:cubicBezTo>
                    <a:cubicBezTo>
                      <a:pt x="526903" y="94925"/>
                      <a:pt x="523143" y="89804"/>
                      <a:pt x="519487" y="88411"/>
                    </a:cubicBezTo>
                    <a:cubicBezTo>
                      <a:pt x="510038" y="80193"/>
                      <a:pt x="496705" y="77138"/>
                      <a:pt x="488623" y="73035"/>
                    </a:cubicBezTo>
                    <a:cubicBezTo>
                      <a:pt x="453296" y="46498"/>
                      <a:pt x="422937" y="37545"/>
                      <a:pt x="384808" y="19219"/>
                    </a:cubicBezTo>
                    <a:cubicBezTo>
                      <a:pt x="363166" y="10702"/>
                      <a:pt x="334990" y="10266"/>
                      <a:pt x="314662" y="0"/>
                    </a:cubicBezTo>
                    <a:cubicBezTo>
                      <a:pt x="284479" y="-99"/>
                      <a:pt x="257749" y="8056"/>
                      <a:pt x="227682" y="3843"/>
                    </a:cubicBezTo>
                    <a:cubicBezTo>
                      <a:pt x="219978" y="4683"/>
                      <a:pt x="217252" y="10041"/>
                      <a:pt x="210847" y="15375"/>
                    </a:cubicBezTo>
                    <a:cubicBezTo>
                      <a:pt x="208363" y="17697"/>
                      <a:pt x="205538" y="17640"/>
                      <a:pt x="202430" y="19219"/>
                    </a:cubicBezTo>
                    <a:cubicBezTo>
                      <a:pt x="183348" y="43313"/>
                      <a:pt x="191969" y="33357"/>
                      <a:pt x="165954" y="46127"/>
                    </a:cubicBezTo>
                    <a:cubicBezTo>
                      <a:pt x="154673" y="51007"/>
                      <a:pt x="132284" y="61503"/>
                      <a:pt x="132284" y="61503"/>
                    </a:cubicBezTo>
                    <a:cubicBezTo>
                      <a:pt x="130173" y="63464"/>
                      <a:pt x="127729" y="65796"/>
                      <a:pt x="126673" y="69191"/>
                    </a:cubicBezTo>
                    <a:cubicBezTo>
                      <a:pt x="124758" y="72078"/>
                      <a:pt x="124950" y="78002"/>
                      <a:pt x="123867" y="80723"/>
                    </a:cubicBezTo>
                    <a:cubicBezTo>
                      <a:pt x="122168" y="84280"/>
                      <a:pt x="120507" y="88334"/>
                      <a:pt x="118255" y="92255"/>
                    </a:cubicBezTo>
                    <a:cubicBezTo>
                      <a:pt x="117404" y="96113"/>
                      <a:pt x="116026" y="100194"/>
                      <a:pt x="115450" y="103787"/>
                    </a:cubicBezTo>
                    <a:cubicBezTo>
                      <a:pt x="113182" y="110876"/>
                      <a:pt x="106208" y="120921"/>
                      <a:pt x="101420" y="126851"/>
                    </a:cubicBezTo>
                    <a:cubicBezTo>
                      <a:pt x="63449" y="176135"/>
                      <a:pt x="87385" y="147975"/>
                      <a:pt x="64945" y="165291"/>
                    </a:cubicBezTo>
                    <a:cubicBezTo>
                      <a:pt x="61430" y="168917"/>
                      <a:pt x="57015" y="171939"/>
                      <a:pt x="53721" y="176823"/>
                    </a:cubicBezTo>
                    <a:cubicBezTo>
                      <a:pt x="50506" y="184306"/>
                      <a:pt x="44793" y="194116"/>
                      <a:pt x="39692" y="199887"/>
                    </a:cubicBezTo>
                    <a:cubicBezTo>
                      <a:pt x="34504" y="204643"/>
                      <a:pt x="27671" y="210831"/>
                      <a:pt x="20052" y="215263"/>
                    </a:cubicBezTo>
                    <a:cubicBezTo>
                      <a:pt x="11713" y="225511"/>
                      <a:pt x="9533" y="231190"/>
                      <a:pt x="3217" y="242171"/>
                    </a:cubicBezTo>
                    <a:cubicBezTo>
                      <a:pt x="-598" y="258368"/>
                      <a:pt x="-823" y="255216"/>
                      <a:pt x="3217" y="276767"/>
                    </a:cubicBezTo>
                    <a:cubicBezTo>
                      <a:pt x="5685" y="281977"/>
                      <a:pt x="6064" y="289696"/>
                      <a:pt x="8829" y="292143"/>
                    </a:cubicBezTo>
                    <a:cubicBezTo>
                      <a:pt x="15354" y="298340"/>
                      <a:pt x="24447" y="300282"/>
                      <a:pt x="34081" y="303675"/>
                    </a:cubicBezTo>
                    <a:cubicBezTo>
                      <a:pt x="42494" y="309860"/>
                      <a:pt x="52722" y="314331"/>
                      <a:pt x="59333" y="322894"/>
                    </a:cubicBezTo>
                    <a:cubicBezTo>
                      <a:pt x="65906" y="344974"/>
                      <a:pt x="60119" y="328288"/>
                      <a:pt x="73362" y="353646"/>
                    </a:cubicBezTo>
                    <a:cubicBezTo>
                      <a:pt x="81982" y="370227"/>
                      <a:pt x="79780" y="372543"/>
                      <a:pt x="95809" y="388242"/>
                    </a:cubicBezTo>
                    <a:cubicBezTo>
                      <a:pt x="99717" y="393734"/>
                      <a:pt x="110346" y="396343"/>
                      <a:pt x="115450" y="399774"/>
                    </a:cubicBezTo>
                    <a:cubicBezTo>
                      <a:pt x="154457" y="389101"/>
                      <a:pt x="189805" y="385826"/>
                      <a:pt x="227682" y="369022"/>
                    </a:cubicBezTo>
                    <a:cubicBezTo>
                      <a:pt x="231111" y="368355"/>
                      <a:pt x="235066" y="365106"/>
                      <a:pt x="236100" y="361335"/>
                    </a:cubicBezTo>
                    <a:cubicBezTo>
                      <a:pt x="237821" y="357549"/>
                      <a:pt x="239393" y="350537"/>
                      <a:pt x="241711" y="345958"/>
                    </a:cubicBezTo>
                    <a:cubicBezTo>
                      <a:pt x="245546" y="333570"/>
                      <a:pt x="252531" y="325195"/>
                      <a:pt x="255740" y="311362"/>
                    </a:cubicBezTo>
                    <a:cubicBezTo>
                      <a:pt x="257839" y="304367"/>
                      <a:pt x="259513" y="297620"/>
                      <a:pt x="261352" y="288299"/>
                    </a:cubicBezTo>
                    <a:cubicBezTo>
                      <a:pt x="269727" y="273185"/>
                      <a:pt x="276215" y="267969"/>
                      <a:pt x="286604" y="257547"/>
                    </a:cubicBezTo>
                    <a:cubicBezTo>
                      <a:pt x="293371" y="253345"/>
                      <a:pt x="299708" y="245697"/>
                      <a:pt x="306245" y="242171"/>
                    </a:cubicBezTo>
                    <a:cubicBezTo>
                      <a:pt x="312336" y="239100"/>
                      <a:pt x="320720" y="241398"/>
                      <a:pt x="328692" y="238326"/>
                    </a:cubicBezTo>
                    <a:cubicBezTo>
                      <a:pt x="354763" y="236358"/>
                      <a:pt x="373213" y="245310"/>
                      <a:pt x="398837" y="246015"/>
                    </a:cubicBezTo>
                    <a:cubicBezTo>
                      <a:pt x="413114" y="252141"/>
                      <a:pt x="428906" y="251122"/>
                      <a:pt x="440924" y="257547"/>
                    </a:cubicBezTo>
                    <a:cubicBezTo>
                      <a:pt x="445688" y="259602"/>
                      <a:pt x="450999" y="264380"/>
                      <a:pt x="454953" y="265235"/>
                    </a:cubicBezTo>
                    <a:cubicBezTo>
                      <a:pt x="465834" y="267498"/>
                      <a:pt x="479816" y="267337"/>
                      <a:pt x="488623" y="269079"/>
                    </a:cubicBezTo>
                    <a:cubicBezTo>
                      <a:pt x="506796" y="274069"/>
                      <a:pt x="524596" y="273347"/>
                      <a:pt x="541934" y="288299"/>
                    </a:cubicBezTo>
                    <a:cubicBezTo>
                      <a:pt x="548585" y="292504"/>
                      <a:pt x="556559" y="299084"/>
                      <a:pt x="561574" y="303675"/>
                    </a:cubicBezTo>
                    <a:cubicBezTo>
                      <a:pt x="569395" y="314538"/>
                      <a:pt x="571900" y="329647"/>
                      <a:pt x="584021" y="334426"/>
                    </a:cubicBezTo>
                    <a:cubicBezTo>
                      <a:pt x="588588" y="337319"/>
                      <a:pt x="593512" y="340100"/>
                      <a:pt x="598050" y="342114"/>
                    </a:cubicBezTo>
                    <a:cubicBezTo>
                      <a:pt x="613689" y="350542"/>
                      <a:pt x="621395" y="350197"/>
                      <a:pt x="634526" y="357490"/>
                    </a:cubicBezTo>
                    <a:cubicBezTo>
                      <a:pt x="642088" y="361575"/>
                      <a:pt x="651336" y="365279"/>
                      <a:pt x="656972" y="376710"/>
                    </a:cubicBezTo>
                    <a:cubicBezTo>
                      <a:pt x="667835" y="398860"/>
                      <a:pt x="662506" y="384326"/>
                      <a:pt x="676613" y="407462"/>
                    </a:cubicBezTo>
                    <a:cubicBezTo>
                      <a:pt x="681758" y="419634"/>
                      <a:pt x="687877" y="435347"/>
                      <a:pt x="690642" y="449746"/>
                    </a:cubicBezTo>
                    <a:cubicBezTo>
                      <a:pt x="691786" y="457169"/>
                      <a:pt x="694079" y="461448"/>
                      <a:pt x="693448" y="468966"/>
                    </a:cubicBezTo>
                    <a:cubicBezTo>
                      <a:pt x="691352" y="487014"/>
                      <a:pt x="692031" y="507351"/>
                      <a:pt x="685030" y="522782"/>
                    </a:cubicBezTo>
                    <a:cubicBezTo>
                      <a:pt x="683344" y="533372"/>
                      <a:pt x="670799" y="536309"/>
                      <a:pt x="662584" y="542002"/>
                    </a:cubicBezTo>
                    <a:cubicBezTo>
                      <a:pt x="654799" y="547095"/>
                      <a:pt x="638711" y="549022"/>
                      <a:pt x="634526" y="549690"/>
                    </a:cubicBezTo>
                    <a:cubicBezTo>
                      <a:pt x="609289" y="545652"/>
                      <a:pt x="588580" y="546412"/>
                      <a:pt x="561574" y="538158"/>
                    </a:cubicBezTo>
                    <a:cubicBezTo>
                      <a:pt x="556082" y="536554"/>
                      <a:pt x="554005" y="527028"/>
                      <a:pt x="550351" y="522782"/>
                    </a:cubicBezTo>
                    <a:cubicBezTo>
                      <a:pt x="540414" y="511124"/>
                      <a:pt x="538768" y="511490"/>
                      <a:pt x="527905" y="503562"/>
                    </a:cubicBezTo>
                    <a:cubicBezTo>
                      <a:pt x="526815" y="499754"/>
                      <a:pt x="526764" y="495295"/>
                      <a:pt x="525099" y="492030"/>
                    </a:cubicBezTo>
                    <a:cubicBezTo>
                      <a:pt x="523205" y="488997"/>
                      <a:pt x="520113" y="489523"/>
                      <a:pt x="516681" y="488186"/>
                    </a:cubicBezTo>
                    <a:cubicBezTo>
                      <a:pt x="490894" y="475325"/>
                      <a:pt x="519365" y="480752"/>
                      <a:pt x="488623" y="476654"/>
                    </a:cubicBezTo>
                    <a:cubicBezTo>
                      <a:pt x="482026" y="474121"/>
                      <a:pt x="476296" y="469094"/>
                      <a:pt x="468982" y="468966"/>
                    </a:cubicBezTo>
                    <a:cubicBezTo>
                      <a:pt x="448400" y="463418"/>
                      <a:pt x="396912" y="461067"/>
                      <a:pt x="387614" y="461278"/>
                    </a:cubicBezTo>
                    <a:cubicBezTo>
                      <a:pt x="337118" y="464373"/>
                      <a:pt x="267961" y="465994"/>
                      <a:pt x="216459" y="468966"/>
                    </a:cubicBezTo>
                    <a:cubicBezTo>
                      <a:pt x="212156" y="468300"/>
                      <a:pt x="206469" y="475037"/>
                      <a:pt x="202430" y="476654"/>
                    </a:cubicBezTo>
                    <a:cubicBezTo>
                      <a:pt x="197360" y="478640"/>
                      <a:pt x="192034" y="479187"/>
                      <a:pt x="188401" y="480498"/>
                    </a:cubicBezTo>
                    <a:cubicBezTo>
                      <a:pt x="180620" y="486326"/>
                      <a:pt x="174794" y="493941"/>
                      <a:pt x="168760" y="499718"/>
                    </a:cubicBezTo>
                    <a:cubicBezTo>
                      <a:pt x="163218" y="505129"/>
                      <a:pt x="157223" y="506767"/>
                      <a:pt x="151925" y="511250"/>
                    </a:cubicBezTo>
                    <a:cubicBezTo>
                      <a:pt x="119916" y="536141"/>
                      <a:pt x="151429" y="527444"/>
                      <a:pt x="126673" y="534314"/>
                    </a:cubicBezTo>
                    <a:cubicBezTo>
                      <a:pt x="110939" y="554530"/>
                      <a:pt x="133443" y="532753"/>
                      <a:pt x="112644" y="545846"/>
                    </a:cubicBezTo>
                    <a:cubicBezTo>
                      <a:pt x="79982" y="577873"/>
                      <a:pt x="120199" y="540583"/>
                      <a:pt x="87391" y="565066"/>
                    </a:cubicBezTo>
                    <a:cubicBezTo>
                      <a:pt x="84830" y="569000"/>
                      <a:pt x="81318" y="572015"/>
                      <a:pt x="78974" y="576598"/>
                    </a:cubicBezTo>
                    <a:cubicBezTo>
                      <a:pt x="76075" y="580592"/>
                      <a:pt x="78654" y="587804"/>
                      <a:pt x="76168" y="591974"/>
                    </a:cubicBezTo>
                    <a:cubicBezTo>
                      <a:pt x="72355" y="596646"/>
                      <a:pt x="69096" y="597978"/>
                      <a:pt x="64945" y="599662"/>
                    </a:cubicBezTo>
                    <a:cubicBezTo>
                      <a:pt x="59153" y="598981"/>
                      <a:pt x="52800" y="599623"/>
                      <a:pt x="48110" y="595818"/>
                    </a:cubicBezTo>
                    <a:cubicBezTo>
                      <a:pt x="39258" y="589520"/>
                      <a:pt x="35938" y="575127"/>
                      <a:pt x="36887" y="561222"/>
                    </a:cubicBezTo>
                    <a:cubicBezTo>
                      <a:pt x="38403" y="552939"/>
                      <a:pt x="37116" y="539681"/>
                      <a:pt x="39692" y="530470"/>
                    </a:cubicBezTo>
                    <a:cubicBezTo>
                      <a:pt x="41301" y="525646"/>
                      <a:pt x="48454" y="526928"/>
                      <a:pt x="50916" y="522782"/>
                    </a:cubicBezTo>
                    <a:cubicBezTo>
                      <a:pt x="53361" y="520246"/>
                      <a:pt x="51936" y="512001"/>
                      <a:pt x="53721" y="507406"/>
                    </a:cubicBezTo>
                    <a:cubicBezTo>
                      <a:pt x="53070" y="497383"/>
                      <a:pt x="52453" y="487067"/>
                      <a:pt x="50916" y="480498"/>
                    </a:cubicBezTo>
                    <a:cubicBezTo>
                      <a:pt x="49544" y="476558"/>
                      <a:pt x="44762" y="477144"/>
                      <a:pt x="42498" y="476654"/>
                    </a:cubicBezTo>
                    <a:cubicBezTo>
                      <a:pt x="36428" y="474826"/>
                      <a:pt x="28863" y="476293"/>
                      <a:pt x="20052" y="47665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01043340-79A3-4045-B1CF-0BDC38D3DB20}"/>
                  </a:ext>
                </a:extLst>
              </p:cNvPr>
              <p:cNvSpPr/>
              <p:nvPr/>
            </p:nvSpPr>
            <p:spPr>
              <a:xfrm rot="1724788">
                <a:off x="1163906" y="3629879"/>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CB5878E9-3492-447A-BAD7-B1E5E5D52AE1}"/>
                  </a:ext>
                </a:extLst>
              </p:cNvPr>
              <p:cNvSpPr/>
              <p:nvPr/>
            </p:nvSpPr>
            <p:spPr>
              <a:xfrm rot="1724788">
                <a:off x="566462" y="3334925"/>
                <a:ext cx="350580" cy="331395"/>
              </a:xfrm>
              <a:custGeom>
                <a:avLst/>
                <a:gdLst>
                  <a:gd name="connsiteX0" fmla="*/ 0 w 350580"/>
                  <a:gd name="connsiteY0" fmla="*/ 165698 h 331395"/>
                  <a:gd name="connsiteX1" fmla="*/ 175290 w 350580"/>
                  <a:gd name="connsiteY1" fmla="*/ 0 h 331395"/>
                  <a:gd name="connsiteX2" fmla="*/ 350580 w 350580"/>
                  <a:gd name="connsiteY2" fmla="*/ 165698 h 331395"/>
                  <a:gd name="connsiteX3" fmla="*/ 175290 w 350580"/>
                  <a:gd name="connsiteY3" fmla="*/ 331396 h 331395"/>
                  <a:gd name="connsiteX4" fmla="*/ 0 w 350580"/>
                  <a:gd name="connsiteY4" fmla="*/ 165698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80" h="331395" fill="none" extrusionOk="0">
                    <a:moveTo>
                      <a:pt x="0" y="165698"/>
                    </a:moveTo>
                    <a:cubicBezTo>
                      <a:pt x="3539" y="77143"/>
                      <a:pt x="74154" y="-5425"/>
                      <a:pt x="175290" y="0"/>
                    </a:cubicBezTo>
                    <a:cubicBezTo>
                      <a:pt x="269337" y="173"/>
                      <a:pt x="345628" y="94196"/>
                      <a:pt x="350580" y="165698"/>
                    </a:cubicBezTo>
                    <a:cubicBezTo>
                      <a:pt x="350672" y="229926"/>
                      <a:pt x="255576" y="337051"/>
                      <a:pt x="175290" y="331396"/>
                    </a:cubicBezTo>
                    <a:cubicBezTo>
                      <a:pt x="76396" y="328699"/>
                      <a:pt x="15260" y="248651"/>
                      <a:pt x="0" y="165698"/>
                    </a:cubicBezTo>
                    <a:close/>
                  </a:path>
                  <a:path w="350580" h="331395" stroke="0" extrusionOk="0">
                    <a:moveTo>
                      <a:pt x="0" y="165698"/>
                    </a:moveTo>
                    <a:cubicBezTo>
                      <a:pt x="-2161" y="70201"/>
                      <a:pt x="101580" y="-10301"/>
                      <a:pt x="175290" y="0"/>
                    </a:cubicBezTo>
                    <a:cubicBezTo>
                      <a:pt x="273848" y="3706"/>
                      <a:pt x="339938" y="79148"/>
                      <a:pt x="350580" y="165698"/>
                    </a:cubicBezTo>
                    <a:cubicBezTo>
                      <a:pt x="345615" y="252902"/>
                      <a:pt x="296148" y="322458"/>
                      <a:pt x="175290" y="331396"/>
                    </a:cubicBezTo>
                    <a:cubicBezTo>
                      <a:pt x="71565" y="324189"/>
                      <a:pt x="4887" y="260913"/>
                      <a:pt x="0" y="165698"/>
                    </a:cubicBezTo>
                    <a:close/>
                  </a:path>
                </a:pathLst>
              </a:custGeom>
              <a:solidFill>
                <a:schemeClr val="bg2">
                  <a:lumMod val="90000"/>
                  <a:alpha val="47000"/>
                </a:schemeClr>
              </a:solidFill>
              <a:ln w="50800">
                <a:noFill/>
                <a:prstDash val="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loud 22">
              <a:extLst>
                <a:ext uri="{FF2B5EF4-FFF2-40B4-BE49-F238E27FC236}">
                  <a16:creationId xmlns:a16="http://schemas.microsoft.com/office/drawing/2014/main" id="{5EDD45F4-16AF-4153-8DB1-25790E85F339}"/>
                </a:ext>
              </a:extLst>
            </p:cNvPr>
            <p:cNvSpPr/>
            <p:nvPr/>
          </p:nvSpPr>
          <p:spPr>
            <a:xfrm rot="21504678">
              <a:off x="986398" y="1348919"/>
              <a:ext cx="445550" cy="570509"/>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Arrow: Right 96">
            <a:extLst>
              <a:ext uri="{FF2B5EF4-FFF2-40B4-BE49-F238E27FC236}">
                <a16:creationId xmlns:a16="http://schemas.microsoft.com/office/drawing/2014/main" id="{4AE7EF18-103C-4288-966B-78FD0784A5FA}"/>
              </a:ext>
            </a:extLst>
          </p:cNvPr>
          <p:cNvSpPr/>
          <p:nvPr/>
        </p:nvSpPr>
        <p:spPr>
          <a:xfrm rot="20331571" flipV="1">
            <a:off x="3470252" y="2231401"/>
            <a:ext cx="358773" cy="23446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EEA260C-9B15-4B58-A864-E906FDB92A24}"/>
              </a:ext>
            </a:extLst>
          </p:cNvPr>
          <p:cNvSpPr/>
          <p:nvPr/>
        </p:nvSpPr>
        <p:spPr>
          <a:xfrm rot="20012987">
            <a:off x="7018669" y="2300425"/>
            <a:ext cx="988016" cy="830989"/>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1D844E8-7885-4E78-9897-F98488ECEAFD}"/>
              </a:ext>
            </a:extLst>
          </p:cNvPr>
          <p:cNvSpPr/>
          <p:nvPr/>
        </p:nvSpPr>
        <p:spPr>
          <a:xfrm rot="20012987">
            <a:off x="8293197" y="2916989"/>
            <a:ext cx="710783" cy="68042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52A5DAC-12A0-4789-A6B7-974DD76EF32C}"/>
              </a:ext>
            </a:extLst>
          </p:cNvPr>
          <p:cNvSpPr/>
          <p:nvPr/>
        </p:nvSpPr>
        <p:spPr>
          <a:xfrm>
            <a:off x="8110701" y="2892325"/>
            <a:ext cx="216361" cy="195575"/>
          </a:xfrm>
          <a:custGeom>
            <a:avLst/>
            <a:gdLst>
              <a:gd name="connsiteX0" fmla="*/ 0 w 216361"/>
              <a:gd name="connsiteY0" fmla="*/ 97788 h 195575"/>
              <a:gd name="connsiteX1" fmla="*/ 108181 w 216361"/>
              <a:gd name="connsiteY1" fmla="*/ 0 h 195575"/>
              <a:gd name="connsiteX2" fmla="*/ 216362 w 216361"/>
              <a:gd name="connsiteY2" fmla="*/ 97788 h 195575"/>
              <a:gd name="connsiteX3" fmla="*/ 108181 w 216361"/>
              <a:gd name="connsiteY3" fmla="*/ 195576 h 195575"/>
              <a:gd name="connsiteX4" fmla="*/ 0 w 216361"/>
              <a:gd name="connsiteY4" fmla="*/ 97788 h 19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1" h="195575" fill="none" extrusionOk="0">
                <a:moveTo>
                  <a:pt x="0" y="97788"/>
                </a:moveTo>
                <a:cubicBezTo>
                  <a:pt x="10584" y="30936"/>
                  <a:pt x="46933" y="-12816"/>
                  <a:pt x="108181" y="0"/>
                </a:cubicBezTo>
                <a:cubicBezTo>
                  <a:pt x="160562" y="-12267"/>
                  <a:pt x="211889" y="45976"/>
                  <a:pt x="216362" y="97788"/>
                </a:cubicBezTo>
                <a:cubicBezTo>
                  <a:pt x="227166" y="154541"/>
                  <a:pt x="174878" y="194618"/>
                  <a:pt x="108181" y="195576"/>
                </a:cubicBezTo>
                <a:cubicBezTo>
                  <a:pt x="49316" y="196371"/>
                  <a:pt x="4375" y="155014"/>
                  <a:pt x="0" y="97788"/>
                </a:cubicBezTo>
                <a:close/>
              </a:path>
              <a:path w="216361" h="195575" stroke="0" extrusionOk="0">
                <a:moveTo>
                  <a:pt x="0" y="97788"/>
                </a:moveTo>
                <a:cubicBezTo>
                  <a:pt x="14349" y="35328"/>
                  <a:pt x="59596" y="-2661"/>
                  <a:pt x="108181" y="0"/>
                </a:cubicBezTo>
                <a:cubicBezTo>
                  <a:pt x="173117" y="-13563"/>
                  <a:pt x="218589" y="46875"/>
                  <a:pt x="216362" y="97788"/>
                </a:cubicBezTo>
                <a:cubicBezTo>
                  <a:pt x="213583" y="148091"/>
                  <a:pt x="168637" y="210842"/>
                  <a:pt x="108181" y="195576"/>
                </a:cubicBezTo>
                <a:cubicBezTo>
                  <a:pt x="52384" y="195000"/>
                  <a:pt x="-13237" y="156289"/>
                  <a:pt x="0" y="9778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812E80-A2BF-43FE-BB37-7742F9FD47F6}"/>
              </a:ext>
            </a:extLst>
          </p:cNvPr>
          <p:cNvSpPr/>
          <p:nvPr/>
        </p:nvSpPr>
        <p:spPr>
          <a:xfrm>
            <a:off x="8375957" y="2711604"/>
            <a:ext cx="166582" cy="181748"/>
          </a:xfrm>
          <a:custGeom>
            <a:avLst/>
            <a:gdLst>
              <a:gd name="connsiteX0" fmla="*/ 0 w 166582"/>
              <a:gd name="connsiteY0" fmla="*/ 90874 h 181748"/>
              <a:gd name="connsiteX1" fmla="*/ 83291 w 166582"/>
              <a:gd name="connsiteY1" fmla="*/ 0 h 181748"/>
              <a:gd name="connsiteX2" fmla="*/ 166582 w 166582"/>
              <a:gd name="connsiteY2" fmla="*/ 90874 h 181748"/>
              <a:gd name="connsiteX3" fmla="*/ 83291 w 166582"/>
              <a:gd name="connsiteY3" fmla="*/ 181748 h 181748"/>
              <a:gd name="connsiteX4" fmla="*/ 0 w 166582"/>
              <a:gd name="connsiteY4" fmla="*/ 90874 h 18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82" h="181748" fill="none" extrusionOk="0">
                <a:moveTo>
                  <a:pt x="0" y="90874"/>
                </a:moveTo>
                <a:cubicBezTo>
                  <a:pt x="4749" y="34922"/>
                  <a:pt x="36146" y="-9782"/>
                  <a:pt x="83291" y="0"/>
                </a:cubicBezTo>
                <a:cubicBezTo>
                  <a:pt x="126591" y="-4496"/>
                  <a:pt x="161222" y="43316"/>
                  <a:pt x="166582" y="90874"/>
                </a:cubicBezTo>
                <a:cubicBezTo>
                  <a:pt x="169369" y="141770"/>
                  <a:pt x="133959" y="181104"/>
                  <a:pt x="83291" y="181748"/>
                </a:cubicBezTo>
                <a:cubicBezTo>
                  <a:pt x="45479" y="189125"/>
                  <a:pt x="8564" y="147363"/>
                  <a:pt x="0" y="90874"/>
                </a:cubicBezTo>
                <a:close/>
              </a:path>
              <a:path w="166582" h="181748" stroke="0" extrusionOk="0">
                <a:moveTo>
                  <a:pt x="0" y="90874"/>
                </a:moveTo>
                <a:cubicBezTo>
                  <a:pt x="9367" y="35168"/>
                  <a:pt x="44739" y="-1776"/>
                  <a:pt x="83291" y="0"/>
                </a:cubicBezTo>
                <a:cubicBezTo>
                  <a:pt x="130643" y="-3533"/>
                  <a:pt x="170247" y="45777"/>
                  <a:pt x="166582" y="90874"/>
                </a:cubicBezTo>
                <a:cubicBezTo>
                  <a:pt x="159444" y="131548"/>
                  <a:pt x="129864" y="194078"/>
                  <a:pt x="83291" y="181748"/>
                </a:cubicBezTo>
                <a:cubicBezTo>
                  <a:pt x="46153" y="180456"/>
                  <a:pt x="-10437" y="144605"/>
                  <a:pt x="0" y="9087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E619FA7-8B46-4D92-A844-296E12FA00A2}"/>
              </a:ext>
            </a:extLst>
          </p:cNvPr>
          <p:cNvSpPr/>
          <p:nvPr/>
        </p:nvSpPr>
        <p:spPr>
          <a:xfrm rot="20012987">
            <a:off x="6684669" y="1704372"/>
            <a:ext cx="782390" cy="72284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574D695-9990-4520-82C2-27E46BBE94AE}"/>
              </a:ext>
            </a:extLst>
          </p:cNvPr>
          <p:cNvSpPr/>
          <p:nvPr/>
        </p:nvSpPr>
        <p:spPr>
          <a:xfrm rot="20012987">
            <a:off x="7123687" y="2386318"/>
            <a:ext cx="760467" cy="64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FCAB961-A4E5-44D6-BB5D-6E2C3C28BA8B}"/>
              </a:ext>
            </a:extLst>
          </p:cNvPr>
          <p:cNvSpPr/>
          <p:nvPr/>
        </p:nvSpPr>
        <p:spPr>
          <a:xfrm rot="20012987">
            <a:off x="8328012" y="2940712"/>
            <a:ext cx="638753" cy="625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900A340-6943-4BE4-B8F3-0E3140A6C02B}"/>
              </a:ext>
            </a:extLst>
          </p:cNvPr>
          <p:cNvSpPr/>
          <p:nvPr/>
        </p:nvSpPr>
        <p:spPr>
          <a:xfrm rot="20012987">
            <a:off x="6799660" y="1721494"/>
            <a:ext cx="661023" cy="660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4EE68EC6-6493-4C4C-BB69-ED0A55D9FFD7}"/>
              </a:ext>
            </a:extLst>
          </p:cNvPr>
          <p:cNvSpPr/>
          <p:nvPr/>
        </p:nvSpPr>
        <p:spPr>
          <a:xfrm rot="20527205">
            <a:off x="6860159" y="1855965"/>
            <a:ext cx="506840" cy="347341"/>
          </a:xfrm>
          <a:custGeom>
            <a:avLst/>
            <a:gdLst>
              <a:gd name="connsiteX0" fmla="*/ 471977 w 506840"/>
              <a:gd name="connsiteY0" fmla="*/ 104647 h 347341"/>
              <a:gd name="connsiteX1" fmla="*/ 428910 w 506840"/>
              <a:gd name="connsiteY1" fmla="*/ 77929 h 347341"/>
              <a:gd name="connsiteX2" fmla="*/ 414555 w 506840"/>
              <a:gd name="connsiteY2" fmla="*/ 69022 h 347341"/>
              <a:gd name="connsiteX3" fmla="*/ 387895 w 506840"/>
              <a:gd name="connsiteY3" fmla="*/ 55663 h 347341"/>
              <a:gd name="connsiteX4" fmla="*/ 379692 w 506840"/>
              <a:gd name="connsiteY4" fmla="*/ 51210 h 347341"/>
              <a:gd name="connsiteX5" fmla="*/ 357134 w 506840"/>
              <a:gd name="connsiteY5" fmla="*/ 42304 h 347341"/>
              <a:gd name="connsiteX6" fmla="*/ 281255 w 506840"/>
              <a:gd name="connsiteY6" fmla="*/ 11132 h 347341"/>
              <a:gd name="connsiteX7" fmla="*/ 229986 w 506840"/>
              <a:gd name="connsiteY7" fmla="*/ 0 h 347341"/>
              <a:gd name="connsiteX8" fmla="*/ 166412 w 506840"/>
              <a:gd name="connsiteY8" fmla="*/ 2226 h 347341"/>
              <a:gd name="connsiteX9" fmla="*/ 154108 w 506840"/>
              <a:gd name="connsiteY9" fmla="*/ 8906 h 347341"/>
              <a:gd name="connsiteX10" fmla="*/ 147955 w 506840"/>
              <a:gd name="connsiteY10" fmla="*/ 11132 h 347341"/>
              <a:gd name="connsiteX11" fmla="*/ 121295 w 506840"/>
              <a:gd name="connsiteY11" fmla="*/ 26718 h 347341"/>
              <a:gd name="connsiteX12" fmla="*/ 96686 w 506840"/>
              <a:gd name="connsiteY12" fmla="*/ 35624 h 347341"/>
              <a:gd name="connsiteX13" fmla="*/ 92585 w 506840"/>
              <a:gd name="connsiteY13" fmla="*/ 40077 h 347341"/>
              <a:gd name="connsiteX14" fmla="*/ 90534 w 506840"/>
              <a:gd name="connsiteY14" fmla="*/ 46757 h 347341"/>
              <a:gd name="connsiteX15" fmla="*/ 86432 w 506840"/>
              <a:gd name="connsiteY15" fmla="*/ 53436 h 347341"/>
              <a:gd name="connsiteX16" fmla="*/ 84382 w 506840"/>
              <a:gd name="connsiteY16" fmla="*/ 60116 h 347341"/>
              <a:gd name="connsiteX17" fmla="*/ 74128 w 506840"/>
              <a:gd name="connsiteY17" fmla="*/ 73475 h 347341"/>
              <a:gd name="connsiteX18" fmla="*/ 47468 w 506840"/>
              <a:gd name="connsiteY18" fmla="*/ 95741 h 347341"/>
              <a:gd name="connsiteX19" fmla="*/ 39265 w 506840"/>
              <a:gd name="connsiteY19" fmla="*/ 102421 h 347341"/>
              <a:gd name="connsiteX20" fmla="*/ 29011 w 506840"/>
              <a:gd name="connsiteY20" fmla="*/ 115780 h 347341"/>
              <a:gd name="connsiteX21" fmla="*/ 14656 w 506840"/>
              <a:gd name="connsiteY21" fmla="*/ 124686 h 347341"/>
              <a:gd name="connsiteX22" fmla="*/ 2351 w 506840"/>
              <a:gd name="connsiteY22" fmla="*/ 140272 h 347341"/>
              <a:gd name="connsiteX23" fmla="*/ 2351 w 506840"/>
              <a:gd name="connsiteY23" fmla="*/ 160311 h 347341"/>
              <a:gd name="connsiteX24" fmla="*/ 6453 w 506840"/>
              <a:gd name="connsiteY24" fmla="*/ 169217 h 347341"/>
              <a:gd name="connsiteX25" fmla="*/ 24909 w 506840"/>
              <a:gd name="connsiteY25" fmla="*/ 175897 h 347341"/>
              <a:gd name="connsiteX26" fmla="*/ 43366 w 506840"/>
              <a:gd name="connsiteY26" fmla="*/ 187029 h 347341"/>
              <a:gd name="connsiteX27" fmla="*/ 53620 w 506840"/>
              <a:gd name="connsiteY27" fmla="*/ 204842 h 347341"/>
              <a:gd name="connsiteX28" fmla="*/ 70026 w 506840"/>
              <a:gd name="connsiteY28" fmla="*/ 224881 h 347341"/>
              <a:gd name="connsiteX29" fmla="*/ 84382 w 506840"/>
              <a:gd name="connsiteY29" fmla="*/ 231560 h 347341"/>
              <a:gd name="connsiteX30" fmla="*/ 166412 w 506840"/>
              <a:gd name="connsiteY30" fmla="*/ 213748 h 347341"/>
              <a:gd name="connsiteX31" fmla="*/ 172565 w 506840"/>
              <a:gd name="connsiteY31" fmla="*/ 209295 h 347341"/>
              <a:gd name="connsiteX32" fmla="*/ 176666 w 506840"/>
              <a:gd name="connsiteY32" fmla="*/ 200389 h 347341"/>
              <a:gd name="connsiteX33" fmla="*/ 186920 w 506840"/>
              <a:gd name="connsiteY33" fmla="*/ 180350 h 347341"/>
              <a:gd name="connsiteX34" fmla="*/ 191022 w 506840"/>
              <a:gd name="connsiteY34" fmla="*/ 166990 h 347341"/>
              <a:gd name="connsiteX35" fmla="*/ 209478 w 506840"/>
              <a:gd name="connsiteY35" fmla="*/ 149178 h 347341"/>
              <a:gd name="connsiteX36" fmla="*/ 223834 w 506840"/>
              <a:gd name="connsiteY36" fmla="*/ 140272 h 347341"/>
              <a:gd name="connsiteX37" fmla="*/ 240240 w 506840"/>
              <a:gd name="connsiteY37" fmla="*/ 138045 h 347341"/>
              <a:gd name="connsiteX38" fmla="*/ 291509 w 506840"/>
              <a:gd name="connsiteY38" fmla="*/ 142498 h 347341"/>
              <a:gd name="connsiteX39" fmla="*/ 322271 w 506840"/>
              <a:gd name="connsiteY39" fmla="*/ 149178 h 347341"/>
              <a:gd name="connsiteX40" fmla="*/ 332524 w 506840"/>
              <a:gd name="connsiteY40" fmla="*/ 153631 h 347341"/>
              <a:gd name="connsiteX41" fmla="*/ 357134 w 506840"/>
              <a:gd name="connsiteY41" fmla="*/ 155858 h 347341"/>
              <a:gd name="connsiteX42" fmla="*/ 396098 w 506840"/>
              <a:gd name="connsiteY42" fmla="*/ 166990 h 347341"/>
              <a:gd name="connsiteX43" fmla="*/ 410453 w 506840"/>
              <a:gd name="connsiteY43" fmla="*/ 175897 h 347341"/>
              <a:gd name="connsiteX44" fmla="*/ 426860 w 506840"/>
              <a:gd name="connsiteY44" fmla="*/ 193709 h 347341"/>
              <a:gd name="connsiteX45" fmla="*/ 437114 w 506840"/>
              <a:gd name="connsiteY45" fmla="*/ 198162 h 347341"/>
              <a:gd name="connsiteX46" fmla="*/ 463774 w 506840"/>
              <a:gd name="connsiteY46" fmla="*/ 207068 h 347341"/>
              <a:gd name="connsiteX47" fmla="*/ 480180 w 506840"/>
              <a:gd name="connsiteY47" fmla="*/ 218201 h 347341"/>
              <a:gd name="connsiteX48" fmla="*/ 494535 w 506840"/>
              <a:gd name="connsiteY48" fmla="*/ 236013 h 347341"/>
              <a:gd name="connsiteX49" fmla="*/ 504789 w 506840"/>
              <a:gd name="connsiteY49" fmla="*/ 260505 h 347341"/>
              <a:gd name="connsiteX50" fmla="*/ 506840 w 506840"/>
              <a:gd name="connsiteY50" fmla="*/ 271638 h 347341"/>
              <a:gd name="connsiteX51" fmla="*/ 500687 w 506840"/>
              <a:gd name="connsiteY51" fmla="*/ 302810 h 347341"/>
              <a:gd name="connsiteX52" fmla="*/ 484281 w 506840"/>
              <a:gd name="connsiteY52" fmla="*/ 313943 h 347341"/>
              <a:gd name="connsiteX53" fmla="*/ 463774 w 506840"/>
              <a:gd name="connsiteY53" fmla="*/ 318396 h 347341"/>
              <a:gd name="connsiteX54" fmla="*/ 410453 w 506840"/>
              <a:gd name="connsiteY54" fmla="*/ 311716 h 347341"/>
              <a:gd name="connsiteX55" fmla="*/ 402251 w 506840"/>
              <a:gd name="connsiteY55" fmla="*/ 302810 h 347341"/>
              <a:gd name="connsiteX56" fmla="*/ 385844 w 506840"/>
              <a:gd name="connsiteY56" fmla="*/ 291677 h 347341"/>
              <a:gd name="connsiteX57" fmla="*/ 383794 w 506840"/>
              <a:gd name="connsiteY57" fmla="*/ 284997 h 347341"/>
              <a:gd name="connsiteX58" fmla="*/ 377641 w 506840"/>
              <a:gd name="connsiteY58" fmla="*/ 282771 h 347341"/>
              <a:gd name="connsiteX59" fmla="*/ 357134 w 506840"/>
              <a:gd name="connsiteY59" fmla="*/ 276091 h 347341"/>
              <a:gd name="connsiteX60" fmla="*/ 342778 w 506840"/>
              <a:gd name="connsiteY60" fmla="*/ 271638 h 347341"/>
              <a:gd name="connsiteX61" fmla="*/ 283306 w 506840"/>
              <a:gd name="connsiteY61" fmla="*/ 267185 h 347341"/>
              <a:gd name="connsiteX62" fmla="*/ 158209 w 506840"/>
              <a:gd name="connsiteY62" fmla="*/ 271638 h 347341"/>
              <a:gd name="connsiteX63" fmla="*/ 147955 w 506840"/>
              <a:gd name="connsiteY63" fmla="*/ 276091 h 347341"/>
              <a:gd name="connsiteX64" fmla="*/ 137702 w 506840"/>
              <a:gd name="connsiteY64" fmla="*/ 278318 h 347341"/>
              <a:gd name="connsiteX65" fmla="*/ 123346 w 506840"/>
              <a:gd name="connsiteY65" fmla="*/ 289450 h 347341"/>
              <a:gd name="connsiteX66" fmla="*/ 111042 w 506840"/>
              <a:gd name="connsiteY66" fmla="*/ 296130 h 347341"/>
              <a:gd name="connsiteX67" fmla="*/ 92585 w 506840"/>
              <a:gd name="connsiteY67" fmla="*/ 309489 h 347341"/>
              <a:gd name="connsiteX68" fmla="*/ 82331 w 506840"/>
              <a:gd name="connsiteY68" fmla="*/ 316169 h 347341"/>
              <a:gd name="connsiteX69" fmla="*/ 63874 w 506840"/>
              <a:gd name="connsiteY69" fmla="*/ 327302 h 347341"/>
              <a:gd name="connsiteX70" fmla="*/ 57722 w 506840"/>
              <a:gd name="connsiteY70" fmla="*/ 333981 h 347341"/>
              <a:gd name="connsiteX71" fmla="*/ 55671 w 506840"/>
              <a:gd name="connsiteY71" fmla="*/ 342887 h 347341"/>
              <a:gd name="connsiteX72" fmla="*/ 47468 w 506840"/>
              <a:gd name="connsiteY72" fmla="*/ 347341 h 347341"/>
              <a:gd name="connsiteX73" fmla="*/ 35163 w 506840"/>
              <a:gd name="connsiteY73" fmla="*/ 345114 h 347341"/>
              <a:gd name="connsiteX74" fmla="*/ 26960 w 506840"/>
              <a:gd name="connsiteY74" fmla="*/ 325075 h 347341"/>
              <a:gd name="connsiteX75" fmla="*/ 29011 w 506840"/>
              <a:gd name="connsiteY75" fmla="*/ 307263 h 347341"/>
              <a:gd name="connsiteX76" fmla="*/ 37214 w 506840"/>
              <a:gd name="connsiteY76" fmla="*/ 302810 h 347341"/>
              <a:gd name="connsiteX77" fmla="*/ 39265 w 506840"/>
              <a:gd name="connsiteY77" fmla="*/ 293904 h 347341"/>
              <a:gd name="connsiteX78" fmla="*/ 37214 w 506840"/>
              <a:gd name="connsiteY78" fmla="*/ 278318 h 347341"/>
              <a:gd name="connsiteX79" fmla="*/ 31062 w 506840"/>
              <a:gd name="connsiteY79" fmla="*/ 276091 h 347341"/>
              <a:gd name="connsiteX80" fmla="*/ 14656 w 506840"/>
              <a:gd name="connsiteY80" fmla="*/ 276091 h 34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06840" h="347341" extrusionOk="0">
                <a:moveTo>
                  <a:pt x="471977" y="104647"/>
                </a:moveTo>
                <a:cubicBezTo>
                  <a:pt x="459227" y="98847"/>
                  <a:pt x="441512" y="79814"/>
                  <a:pt x="428910" y="77929"/>
                </a:cubicBezTo>
                <a:cubicBezTo>
                  <a:pt x="424925" y="75118"/>
                  <a:pt x="419229" y="70605"/>
                  <a:pt x="414555" y="69022"/>
                </a:cubicBezTo>
                <a:cubicBezTo>
                  <a:pt x="369085" y="43335"/>
                  <a:pt x="414674" y="73389"/>
                  <a:pt x="387895" y="55663"/>
                </a:cubicBezTo>
                <a:cubicBezTo>
                  <a:pt x="385108" y="54794"/>
                  <a:pt x="382504" y="52357"/>
                  <a:pt x="379692" y="51210"/>
                </a:cubicBezTo>
                <a:cubicBezTo>
                  <a:pt x="372555" y="46903"/>
                  <a:pt x="364208" y="45236"/>
                  <a:pt x="357134" y="42304"/>
                </a:cubicBezTo>
                <a:cubicBezTo>
                  <a:pt x="331178" y="26295"/>
                  <a:pt x="308496" y="22679"/>
                  <a:pt x="281255" y="11132"/>
                </a:cubicBezTo>
                <a:cubicBezTo>
                  <a:pt x="269944" y="7022"/>
                  <a:pt x="244571" y="7146"/>
                  <a:pt x="229986" y="0"/>
                </a:cubicBezTo>
                <a:cubicBezTo>
                  <a:pt x="206897" y="-1459"/>
                  <a:pt x="188198" y="4639"/>
                  <a:pt x="166412" y="2226"/>
                </a:cubicBezTo>
                <a:cubicBezTo>
                  <a:pt x="161489" y="2740"/>
                  <a:pt x="158731" y="5697"/>
                  <a:pt x="154108" y="8906"/>
                </a:cubicBezTo>
                <a:cubicBezTo>
                  <a:pt x="152281" y="10320"/>
                  <a:pt x="150298" y="10102"/>
                  <a:pt x="147955" y="11132"/>
                </a:cubicBezTo>
                <a:cubicBezTo>
                  <a:pt x="133313" y="25081"/>
                  <a:pt x="140166" y="19199"/>
                  <a:pt x="121295" y="26718"/>
                </a:cubicBezTo>
                <a:cubicBezTo>
                  <a:pt x="113050" y="29544"/>
                  <a:pt x="96686" y="35624"/>
                  <a:pt x="96686" y="35624"/>
                </a:cubicBezTo>
                <a:cubicBezTo>
                  <a:pt x="95138" y="36656"/>
                  <a:pt x="93493" y="38195"/>
                  <a:pt x="92585" y="40077"/>
                </a:cubicBezTo>
                <a:cubicBezTo>
                  <a:pt x="91439" y="42041"/>
                  <a:pt x="91360" y="45188"/>
                  <a:pt x="90534" y="46757"/>
                </a:cubicBezTo>
                <a:cubicBezTo>
                  <a:pt x="89287" y="48713"/>
                  <a:pt x="88357" y="51097"/>
                  <a:pt x="86432" y="53436"/>
                </a:cubicBezTo>
                <a:cubicBezTo>
                  <a:pt x="86072" y="55715"/>
                  <a:pt x="84915" y="58035"/>
                  <a:pt x="84382" y="60116"/>
                </a:cubicBezTo>
                <a:cubicBezTo>
                  <a:pt x="82169" y="64970"/>
                  <a:pt x="76698" y="70563"/>
                  <a:pt x="74128" y="73475"/>
                </a:cubicBezTo>
                <a:cubicBezTo>
                  <a:pt x="46922" y="101728"/>
                  <a:pt x="63661" y="84363"/>
                  <a:pt x="47468" y="95741"/>
                </a:cubicBezTo>
                <a:cubicBezTo>
                  <a:pt x="44826" y="97851"/>
                  <a:pt x="41669" y="99459"/>
                  <a:pt x="39265" y="102421"/>
                </a:cubicBezTo>
                <a:cubicBezTo>
                  <a:pt x="36729" y="106778"/>
                  <a:pt x="32707" y="112573"/>
                  <a:pt x="29011" y="115780"/>
                </a:cubicBezTo>
                <a:cubicBezTo>
                  <a:pt x="24877" y="119303"/>
                  <a:pt x="19538" y="121626"/>
                  <a:pt x="14656" y="124686"/>
                </a:cubicBezTo>
                <a:cubicBezTo>
                  <a:pt x="8558" y="130835"/>
                  <a:pt x="6936" y="133944"/>
                  <a:pt x="2351" y="140272"/>
                </a:cubicBezTo>
                <a:cubicBezTo>
                  <a:pt x="-472" y="149572"/>
                  <a:pt x="-805" y="147860"/>
                  <a:pt x="2351" y="160311"/>
                </a:cubicBezTo>
                <a:cubicBezTo>
                  <a:pt x="3433" y="163445"/>
                  <a:pt x="4523" y="167970"/>
                  <a:pt x="6453" y="169217"/>
                </a:cubicBezTo>
                <a:cubicBezTo>
                  <a:pt x="11326" y="172792"/>
                  <a:pt x="17918" y="174115"/>
                  <a:pt x="24909" y="175897"/>
                </a:cubicBezTo>
                <a:cubicBezTo>
                  <a:pt x="31024" y="179679"/>
                  <a:pt x="38207" y="182132"/>
                  <a:pt x="43366" y="187029"/>
                </a:cubicBezTo>
                <a:cubicBezTo>
                  <a:pt x="47946" y="199829"/>
                  <a:pt x="43875" y="190149"/>
                  <a:pt x="53620" y="204842"/>
                </a:cubicBezTo>
                <a:cubicBezTo>
                  <a:pt x="59953" y="214256"/>
                  <a:pt x="58304" y="215752"/>
                  <a:pt x="70026" y="224881"/>
                </a:cubicBezTo>
                <a:cubicBezTo>
                  <a:pt x="73701" y="228078"/>
                  <a:pt x="80789" y="229675"/>
                  <a:pt x="84382" y="231560"/>
                </a:cubicBezTo>
                <a:cubicBezTo>
                  <a:pt x="117726" y="224035"/>
                  <a:pt x="138135" y="228347"/>
                  <a:pt x="166412" y="213748"/>
                </a:cubicBezTo>
                <a:cubicBezTo>
                  <a:pt x="168850" y="213240"/>
                  <a:pt x="171620" y="211475"/>
                  <a:pt x="172565" y="209295"/>
                </a:cubicBezTo>
                <a:cubicBezTo>
                  <a:pt x="173738" y="207251"/>
                  <a:pt x="174808" y="202730"/>
                  <a:pt x="176666" y="200389"/>
                </a:cubicBezTo>
                <a:cubicBezTo>
                  <a:pt x="179743" y="193203"/>
                  <a:pt x="184857" y="188760"/>
                  <a:pt x="186920" y="180350"/>
                </a:cubicBezTo>
                <a:cubicBezTo>
                  <a:pt x="188438" y="176468"/>
                  <a:pt x="189400" y="171990"/>
                  <a:pt x="191022" y="166990"/>
                </a:cubicBezTo>
                <a:cubicBezTo>
                  <a:pt x="196789" y="158245"/>
                  <a:pt x="202280" y="155737"/>
                  <a:pt x="209478" y="149178"/>
                </a:cubicBezTo>
                <a:cubicBezTo>
                  <a:pt x="214448" y="147011"/>
                  <a:pt x="218991" y="142327"/>
                  <a:pt x="223834" y="140272"/>
                </a:cubicBezTo>
                <a:cubicBezTo>
                  <a:pt x="228266" y="138527"/>
                  <a:pt x="234617" y="139350"/>
                  <a:pt x="240240" y="138045"/>
                </a:cubicBezTo>
                <a:cubicBezTo>
                  <a:pt x="258329" y="137847"/>
                  <a:pt x="272439" y="143065"/>
                  <a:pt x="291509" y="142498"/>
                </a:cubicBezTo>
                <a:cubicBezTo>
                  <a:pt x="301944" y="146579"/>
                  <a:pt x="313337" y="145339"/>
                  <a:pt x="322271" y="149178"/>
                </a:cubicBezTo>
                <a:cubicBezTo>
                  <a:pt x="325805" y="150263"/>
                  <a:pt x="329078" y="152997"/>
                  <a:pt x="332524" y="153631"/>
                </a:cubicBezTo>
                <a:cubicBezTo>
                  <a:pt x="339530" y="152999"/>
                  <a:pt x="351150" y="154692"/>
                  <a:pt x="357134" y="155858"/>
                </a:cubicBezTo>
                <a:cubicBezTo>
                  <a:pt x="370272" y="159043"/>
                  <a:pt x="383238" y="157625"/>
                  <a:pt x="396098" y="166990"/>
                </a:cubicBezTo>
                <a:cubicBezTo>
                  <a:pt x="401001" y="168907"/>
                  <a:pt x="406808" y="173564"/>
                  <a:pt x="410453" y="175897"/>
                </a:cubicBezTo>
                <a:cubicBezTo>
                  <a:pt x="416451" y="181314"/>
                  <a:pt x="418473" y="190908"/>
                  <a:pt x="426860" y="193709"/>
                </a:cubicBezTo>
                <a:cubicBezTo>
                  <a:pt x="429965" y="196138"/>
                  <a:pt x="433968" y="197350"/>
                  <a:pt x="437114" y="198162"/>
                </a:cubicBezTo>
                <a:cubicBezTo>
                  <a:pt x="448314" y="203026"/>
                  <a:pt x="453923" y="202831"/>
                  <a:pt x="463774" y="207068"/>
                </a:cubicBezTo>
                <a:cubicBezTo>
                  <a:pt x="469309" y="208818"/>
                  <a:pt x="476304" y="211823"/>
                  <a:pt x="480180" y="218201"/>
                </a:cubicBezTo>
                <a:cubicBezTo>
                  <a:pt x="487204" y="229718"/>
                  <a:pt x="484470" y="222444"/>
                  <a:pt x="494535" y="236013"/>
                </a:cubicBezTo>
                <a:cubicBezTo>
                  <a:pt x="498274" y="242982"/>
                  <a:pt x="502535" y="252314"/>
                  <a:pt x="504789" y="260505"/>
                </a:cubicBezTo>
                <a:cubicBezTo>
                  <a:pt x="505749" y="264574"/>
                  <a:pt x="506700" y="267541"/>
                  <a:pt x="506840" y="271638"/>
                </a:cubicBezTo>
                <a:cubicBezTo>
                  <a:pt x="507457" y="282440"/>
                  <a:pt x="506871" y="295576"/>
                  <a:pt x="500687" y="302810"/>
                </a:cubicBezTo>
                <a:cubicBezTo>
                  <a:pt x="497768" y="308884"/>
                  <a:pt x="491706" y="310946"/>
                  <a:pt x="484281" y="313943"/>
                </a:cubicBezTo>
                <a:cubicBezTo>
                  <a:pt x="478854" y="316909"/>
                  <a:pt x="466685" y="318114"/>
                  <a:pt x="463774" y="318396"/>
                </a:cubicBezTo>
                <a:cubicBezTo>
                  <a:pt x="442953" y="315525"/>
                  <a:pt x="430247" y="316604"/>
                  <a:pt x="410453" y="311716"/>
                </a:cubicBezTo>
                <a:cubicBezTo>
                  <a:pt x="406106" y="310836"/>
                  <a:pt x="404620" y="304704"/>
                  <a:pt x="402251" y="302810"/>
                </a:cubicBezTo>
                <a:cubicBezTo>
                  <a:pt x="394952" y="296053"/>
                  <a:pt x="393832" y="296237"/>
                  <a:pt x="385844" y="291677"/>
                </a:cubicBezTo>
                <a:cubicBezTo>
                  <a:pt x="384574" y="289589"/>
                  <a:pt x="385168" y="286802"/>
                  <a:pt x="383794" y="284997"/>
                </a:cubicBezTo>
                <a:cubicBezTo>
                  <a:pt x="382766" y="282912"/>
                  <a:pt x="380138" y="283509"/>
                  <a:pt x="377641" y="282771"/>
                </a:cubicBezTo>
                <a:cubicBezTo>
                  <a:pt x="359677" y="277743"/>
                  <a:pt x="379389" y="277065"/>
                  <a:pt x="357134" y="276091"/>
                </a:cubicBezTo>
                <a:cubicBezTo>
                  <a:pt x="352397" y="273558"/>
                  <a:pt x="347981" y="271837"/>
                  <a:pt x="342778" y="271638"/>
                </a:cubicBezTo>
                <a:cubicBezTo>
                  <a:pt x="327297" y="268125"/>
                  <a:pt x="290413" y="267131"/>
                  <a:pt x="283306" y="267185"/>
                </a:cubicBezTo>
                <a:cubicBezTo>
                  <a:pt x="247967" y="269185"/>
                  <a:pt x="192878" y="271139"/>
                  <a:pt x="158209" y="271638"/>
                </a:cubicBezTo>
                <a:cubicBezTo>
                  <a:pt x="155022" y="271153"/>
                  <a:pt x="150555" y="275374"/>
                  <a:pt x="147955" y="276091"/>
                </a:cubicBezTo>
                <a:cubicBezTo>
                  <a:pt x="143991" y="277315"/>
                  <a:pt x="140892" y="277569"/>
                  <a:pt x="137702" y="278318"/>
                </a:cubicBezTo>
                <a:cubicBezTo>
                  <a:pt x="132132" y="281661"/>
                  <a:pt x="127072" y="286104"/>
                  <a:pt x="123346" y="289450"/>
                </a:cubicBezTo>
                <a:cubicBezTo>
                  <a:pt x="119324" y="292592"/>
                  <a:pt x="115169" y="294515"/>
                  <a:pt x="111042" y="296130"/>
                </a:cubicBezTo>
                <a:cubicBezTo>
                  <a:pt x="87111" y="310148"/>
                  <a:pt x="109486" y="305390"/>
                  <a:pt x="92585" y="309489"/>
                </a:cubicBezTo>
                <a:cubicBezTo>
                  <a:pt x="81117" y="321509"/>
                  <a:pt x="96657" y="308569"/>
                  <a:pt x="82331" y="316169"/>
                </a:cubicBezTo>
                <a:cubicBezTo>
                  <a:pt x="59010" y="333101"/>
                  <a:pt x="88347" y="313284"/>
                  <a:pt x="63874" y="327302"/>
                </a:cubicBezTo>
                <a:cubicBezTo>
                  <a:pt x="62437" y="329754"/>
                  <a:pt x="59243" y="331278"/>
                  <a:pt x="57722" y="333981"/>
                </a:cubicBezTo>
                <a:cubicBezTo>
                  <a:pt x="56266" y="336604"/>
                  <a:pt x="57518" y="340251"/>
                  <a:pt x="55671" y="342887"/>
                </a:cubicBezTo>
                <a:cubicBezTo>
                  <a:pt x="53363" y="345521"/>
                  <a:pt x="50273" y="346009"/>
                  <a:pt x="47468" y="347341"/>
                </a:cubicBezTo>
                <a:cubicBezTo>
                  <a:pt x="43210" y="347121"/>
                  <a:pt x="37787" y="347379"/>
                  <a:pt x="35163" y="345114"/>
                </a:cubicBezTo>
                <a:cubicBezTo>
                  <a:pt x="29108" y="342304"/>
                  <a:pt x="27544" y="332409"/>
                  <a:pt x="26960" y="325075"/>
                </a:cubicBezTo>
                <a:cubicBezTo>
                  <a:pt x="27766" y="319551"/>
                  <a:pt x="27327" y="312586"/>
                  <a:pt x="29011" y="307263"/>
                </a:cubicBezTo>
                <a:cubicBezTo>
                  <a:pt x="29860" y="304888"/>
                  <a:pt x="35833" y="304676"/>
                  <a:pt x="37214" y="302810"/>
                </a:cubicBezTo>
                <a:cubicBezTo>
                  <a:pt x="39007" y="301215"/>
                  <a:pt x="37941" y="296473"/>
                  <a:pt x="39265" y="293904"/>
                </a:cubicBezTo>
                <a:cubicBezTo>
                  <a:pt x="38935" y="287393"/>
                  <a:pt x="38483" y="282046"/>
                  <a:pt x="37214" y="278318"/>
                </a:cubicBezTo>
                <a:cubicBezTo>
                  <a:pt x="36169" y="275720"/>
                  <a:pt x="32692" y="276397"/>
                  <a:pt x="31062" y="276091"/>
                </a:cubicBezTo>
                <a:cubicBezTo>
                  <a:pt x="25981" y="275314"/>
                  <a:pt x="21096" y="275827"/>
                  <a:pt x="14656" y="276091"/>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9" name="Freeform: Shape 168">
            <a:extLst>
              <a:ext uri="{FF2B5EF4-FFF2-40B4-BE49-F238E27FC236}">
                <a16:creationId xmlns:a16="http://schemas.microsoft.com/office/drawing/2014/main" id="{DD45D322-D715-4472-992F-865D79C41293}"/>
              </a:ext>
            </a:extLst>
          </p:cNvPr>
          <p:cNvSpPr/>
          <p:nvPr/>
        </p:nvSpPr>
        <p:spPr>
          <a:xfrm rot="1724788">
            <a:off x="7343526" y="2442520"/>
            <a:ext cx="333914" cy="430503"/>
          </a:xfrm>
          <a:custGeom>
            <a:avLst/>
            <a:gdLst>
              <a:gd name="connsiteX0" fmla="*/ 310945 w 333914"/>
              <a:gd name="connsiteY0" fmla="*/ 129702 h 430503"/>
              <a:gd name="connsiteX1" fmla="*/ 282573 w 333914"/>
              <a:gd name="connsiteY1" fmla="*/ 96587 h 430503"/>
              <a:gd name="connsiteX2" fmla="*/ 273115 w 333914"/>
              <a:gd name="connsiteY2" fmla="*/ 85548 h 430503"/>
              <a:gd name="connsiteX3" fmla="*/ 255551 w 333914"/>
              <a:gd name="connsiteY3" fmla="*/ 68990 h 430503"/>
              <a:gd name="connsiteX4" fmla="*/ 250147 w 333914"/>
              <a:gd name="connsiteY4" fmla="*/ 63471 h 430503"/>
              <a:gd name="connsiteX5" fmla="*/ 235285 w 333914"/>
              <a:gd name="connsiteY5" fmla="*/ 52432 h 430503"/>
              <a:gd name="connsiteX6" fmla="*/ 185295 w 333914"/>
              <a:gd name="connsiteY6" fmla="*/ 13798 h 430503"/>
              <a:gd name="connsiteX7" fmla="*/ 151518 w 333914"/>
              <a:gd name="connsiteY7" fmla="*/ 0 h 430503"/>
              <a:gd name="connsiteX8" fmla="*/ 109635 w 333914"/>
              <a:gd name="connsiteY8" fmla="*/ 2759 h 430503"/>
              <a:gd name="connsiteX9" fmla="*/ 101528 w 333914"/>
              <a:gd name="connsiteY9" fmla="*/ 11038 h 430503"/>
              <a:gd name="connsiteX10" fmla="*/ 97475 w 333914"/>
              <a:gd name="connsiteY10" fmla="*/ 13798 h 430503"/>
              <a:gd name="connsiteX11" fmla="*/ 79911 w 333914"/>
              <a:gd name="connsiteY11" fmla="*/ 33115 h 430503"/>
              <a:gd name="connsiteX12" fmla="*/ 63698 w 333914"/>
              <a:gd name="connsiteY12" fmla="*/ 44154 h 430503"/>
              <a:gd name="connsiteX13" fmla="*/ 60996 w 333914"/>
              <a:gd name="connsiteY13" fmla="*/ 49673 h 430503"/>
              <a:gd name="connsiteX14" fmla="*/ 59645 w 333914"/>
              <a:gd name="connsiteY14" fmla="*/ 57952 h 430503"/>
              <a:gd name="connsiteX15" fmla="*/ 56943 w 333914"/>
              <a:gd name="connsiteY15" fmla="*/ 66231 h 430503"/>
              <a:gd name="connsiteX16" fmla="*/ 55592 w 333914"/>
              <a:gd name="connsiteY16" fmla="*/ 74509 h 430503"/>
              <a:gd name="connsiteX17" fmla="*/ 48836 w 333914"/>
              <a:gd name="connsiteY17" fmla="*/ 91067 h 430503"/>
              <a:gd name="connsiteX18" fmla="*/ 31272 w 333914"/>
              <a:gd name="connsiteY18" fmla="*/ 118664 h 430503"/>
              <a:gd name="connsiteX19" fmla="*/ 25868 w 333914"/>
              <a:gd name="connsiteY19" fmla="*/ 126943 h 430503"/>
              <a:gd name="connsiteX20" fmla="*/ 19113 w 333914"/>
              <a:gd name="connsiteY20" fmla="*/ 143501 h 430503"/>
              <a:gd name="connsiteX21" fmla="*/ 9655 w 333914"/>
              <a:gd name="connsiteY21" fmla="*/ 154539 h 430503"/>
              <a:gd name="connsiteX22" fmla="*/ 1549 w 333914"/>
              <a:gd name="connsiteY22" fmla="*/ 173856 h 430503"/>
              <a:gd name="connsiteX23" fmla="*/ 1549 w 333914"/>
              <a:gd name="connsiteY23" fmla="*/ 198693 h 430503"/>
              <a:gd name="connsiteX24" fmla="*/ 4251 w 333914"/>
              <a:gd name="connsiteY24" fmla="*/ 209732 h 430503"/>
              <a:gd name="connsiteX25" fmla="*/ 16410 w 333914"/>
              <a:gd name="connsiteY25" fmla="*/ 218011 h 430503"/>
              <a:gd name="connsiteX26" fmla="*/ 28570 w 333914"/>
              <a:gd name="connsiteY26" fmla="*/ 231809 h 430503"/>
              <a:gd name="connsiteX27" fmla="*/ 35326 w 333914"/>
              <a:gd name="connsiteY27" fmla="*/ 253886 h 430503"/>
              <a:gd name="connsiteX28" fmla="*/ 46134 w 333914"/>
              <a:gd name="connsiteY28" fmla="*/ 278723 h 430503"/>
              <a:gd name="connsiteX29" fmla="*/ 55592 w 333914"/>
              <a:gd name="connsiteY29" fmla="*/ 287002 h 430503"/>
              <a:gd name="connsiteX30" fmla="*/ 109635 w 333914"/>
              <a:gd name="connsiteY30" fmla="*/ 264924 h 430503"/>
              <a:gd name="connsiteX31" fmla="*/ 113688 w 333914"/>
              <a:gd name="connsiteY31" fmla="*/ 259405 h 430503"/>
              <a:gd name="connsiteX32" fmla="*/ 116390 w 333914"/>
              <a:gd name="connsiteY32" fmla="*/ 248367 h 430503"/>
              <a:gd name="connsiteX33" fmla="*/ 123146 w 333914"/>
              <a:gd name="connsiteY33" fmla="*/ 223530 h 430503"/>
              <a:gd name="connsiteX34" fmla="*/ 125848 w 333914"/>
              <a:gd name="connsiteY34" fmla="*/ 206972 h 430503"/>
              <a:gd name="connsiteX35" fmla="*/ 138007 w 333914"/>
              <a:gd name="connsiteY35" fmla="*/ 184895 h 430503"/>
              <a:gd name="connsiteX36" fmla="*/ 147465 w 333914"/>
              <a:gd name="connsiteY36" fmla="*/ 173856 h 430503"/>
              <a:gd name="connsiteX37" fmla="*/ 158274 w 333914"/>
              <a:gd name="connsiteY37" fmla="*/ 171097 h 430503"/>
              <a:gd name="connsiteX38" fmla="*/ 192050 w 333914"/>
              <a:gd name="connsiteY38" fmla="*/ 176616 h 430503"/>
              <a:gd name="connsiteX39" fmla="*/ 212317 w 333914"/>
              <a:gd name="connsiteY39" fmla="*/ 184895 h 430503"/>
              <a:gd name="connsiteX40" fmla="*/ 219072 w 333914"/>
              <a:gd name="connsiteY40" fmla="*/ 190414 h 430503"/>
              <a:gd name="connsiteX41" fmla="*/ 235285 w 333914"/>
              <a:gd name="connsiteY41" fmla="*/ 193174 h 430503"/>
              <a:gd name="connsiteX42" fmla="*/ 260955 w 333914"/>
              <a:gd name="connsiteY42" fmla="*/ 206972 h 430503"/>
              <a:gd name="connsiteX43" fmla="*/ 270413 w 333914"/>
              <a:gd name="connsiteY43" fmla="*/ 218011 h 430503"/>
              <a:gd name="connsiteX44" fmla="*/ 281222 w 333914"/>
              <a:gd name="connsiteY44" fmla="*/ 240088 h 430503"/>
              <a:gd name="connsiteX45" fmla="*/ 287977 w 333914"/>
              <a:gd name="connsiteY45" fmla="*/ 245607 h 430503"/>
              <a:gd name="connsiteX46" fmla="*/ 305541 w 333914"/>
              <a:gd name="connsiteY46" fmla="*/ 256646 h 430503"/>
              <a:gd name="connsiteX47" fmla="*/ 316350 w 333914"/>
              <a:gd name="connsiteY47" fmla="*/ 270444 h 430503"/>
              <a:gd name="connsiteX48" fmla="*/ 325807 w 333914"/>
              <a:gd name="connsiteY48" fmla="*/ 292521 h 430503"/>
              <a:gd name="connsiteX49" fmla="*/ 332563 w 333914"/>
              <a:gd name="connsiteY49" fmla="*/ 322877 h 430503"/>
              <a:gd name="connsiteX50" fmla="*/ 333913 w 333914"/>
              <a:gd name="connsiteY50" fmla="*/ 336675 h 430503"/>
              <a:gd name="connsiteX51" fmla="*/ 329860 w 333914"/>
              <a:gd name="connsiteY51" fmla="*/ 375310 h 430503"/>
              <a:gd name="connsiteX52" fmla="*/ 319052 w 333914"/>
              <a:gd name="connsiteY52" fmla="*/ 389108 h 430503"/>
              <a:gd name="connsiteX53" fmla="*/ 305541 w 333914"/>
              <a:gd name="connsiteY53" fmla="*/ 394627 h 430503"/>
              <a:gd name="connsiteX54" fmla="*/ 270413 w 333914"/>
              <a:gd name="connsiteY54" fmla="*/ 386348 h 430503"/>
              <a:gd name="connsiteX55" fmla="*/ 265009 w 333914"/>
              <a:gd name="connsiteY55" fmla="*/ 375310 h 430503"/>
              <a:gd name="connsiteX56" fmla="*/ 254200 w 333914"/>
              <a:gd name="connsiteY56" fmla="*/ 361512 h 430503"/>
              <a:gd name="connsiteX57" fmla="*/ 252849 w 333914"/>
              <a:gd name="connsiteY57" fmla="*/ 353233 h 430503"/>
              <a:gd name="connsiteX58" fmla="*/ 248796 w 333914"/>
              <a:gd name="connsiteY58" fmla="*/ 350473 h 430503"/>
              <a:gd name="connsiteX59" fmla="*/ 235285 w 333914"/>
              <a:gd name="connsiteY59" fmla="*/ 342194 h 430503"/>
              <a:gd name="connsiteX60" fmla="*/ 225827 w 333914"/>
              <a:gd name="connsiteY60" fmla="*/ 336675 h 430503"/>
              <a:gd name="connsiteX61" fmla="*/ 186646 w 333914"/>
              <a:gd name="connsiteY61" fmla="*/ 331156 h 430503"/>
              <a:gd name="connsiteX62" fmla="*/ 104230 w 333914"/>
              <a:gd name="connsiteY62" fmla="*/ 336675 h 430503"/>
              <a:gd name="connsiteX63" fmla="*/ 97475 w 333914"/>
              <a:gd name="connsiteY63" fmla="*/ 342194 h 430503"/>
              <a:gd name="connsiteX64" fmla="*/ 90720 w 333914"/>
              <a:gd name="connsiteY64" fmla="*/ 344954 h 430503"/>
              <a:gd name="connsiteX65" fmla="*/ 81262 w 333914"/>
              <a:gd name="connsiteY65" fmla="*/ 358752 h 430503"/>
              <a:gd name="connsiteX66" fmla="*/ 73156 w 333914"/>
              <a:gd name="connsiteY66" fmla="*/ 367031 h 430503"/>
              <a:gd name="connsiteX67" fmla="*/ 60996 w 333914"/>
              <a:gd name="connsiteY67" fmla="*/ 383589 h 430503"/>
              <a:gd name="connsiteX68" fmla="*/ 54241 w 333914"/>
              <a:gd name="connsiteY68" fmla="*/ 391868 h 430503"/>
              <a:gd name="connsiteX69" fmla="*/ 42081 w 333914"/>
              <a:gd name="connsiteY69" fmla="*/ 405666 h 430503"/>
              <a:gd name="connsiteX70" fmla="*/ 38028 w 333914"/>
              <a:gd name="connsiteY70" fmla="*/ 413945 h 430503"/>
              <a:gd name="connsiteX71" fmla="*/ 36677 w 333914"/>
              <a:gd name="connsiteY71" fmla="*/ 424983 h 430503"/>
              <a:gd name="connsiteX72" fmla="*/ 31272 w 333914"/>
              <a:gd name="connsiteY72" fmla="*/ 430503 h 430503"/>
              <a:gd name="connsiteX73" fmla="*/ 23166 w 333914"/>
              <a:gd name="connsiteY73" fmla="*/ 427743 h 430503"/>
              <a:gd name="connsiteX74" fmla="*/ 17762 w 333914"/>
              <a:gd name="connsiteY74" fmla="*/ 402906 h 430503"/>
              <a:gd name="connsiteX75" fmla="*/ 19113 w 333914"/>
              <a:gd name="connsiteY75" fmla="*/ 380829 h 430503"/>
              <a:gd name="connsiteX76" fmla="*/ 24517 w 333914"/>
              <a:gd name="connsiteY76" fmla="*/ 375310 h 430503"/>
              <a:gd name="connsiteX77" fmla="*/ 25868 w 333914"/>
              <a:gd name="connsiteY77" fmla="*/ 364271 h 430503"/>
              <a:gd name="connsiteX78" fmla="*/ 24517 w 333914"/>
              <a:gd name="connsiteY78" fmla="*/ 344954 h 430503"/>
              <a:gd name="connsiteX79" fmla="*/ 20464 w 333914"/>
              <a:gd name="connsiteY79" fmla="*/ 342194 h 430503"/>
              <a:gd name="connsiteX80" fmla="*/ 9655 w 333914"/>
              <a:gd name="connsiteY80" fmla="*/ 342194 h 43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3914" h="430503" extrusionOk="0">
                <a:moveTo>
                  <a:pt x="310945" y="129702"/>
                </a:moveTo>
                <a:cubicBezTo>
                  <a:pt x="296732" y="114117"/>
                  <a:pt x="294990" y="108804"/>
                  <a:pt x="282573" y="96587"/>
                </a:cubicBezTo>
                <a:cubicBezTo>
                  <a:pt x="279679" y="92958"/>
                  <a:pt x="276327" y="88710"/>
                  <a:pt x="273115" y="85548"/>
                </a:cubicBezTo>
                <a:cubicBezTo>
                  <a:pt x="244754" y="56959"/>
                  <a:pt x="273346" y="88388"/>
                  <a:pt x="255551" y="68990"/>
                </a:cubicBezTo>
                <a:cubicBezTo>
                  <a:pt x="253713" y="67494"/>
                  <a:pt x="251971" y="64850"/>
                  <a:pt x="250147" y="63471"/>
                </a:cubicBezTo>
                <a:cubicBezTo>
                  <a:pt x="245616" y="58128"/>
                  <a:pt x="238904" y="55525"/>
                  <a:pt x="235285" y="52432"/>
                </a:cubicBezTo>
                <a:cubicBezTo>
                  <a:pt x="216859" y="37021"/>
                  <a:pt x="203666" y="26355"/>
                  <a:pt x="185295" y="13798"/>
                </a:cubicBezTo>
                <a:cubicBezTo>
                  <a:pt x="175769" y="7811"/>
                  <a:pt x="162252" y="4636"/>
                  <a:pt x="151518" y="0"/>
                </a:cubicBezTo>
                <a:cubicBezTo>
                  <a:pt x="137300" y="621"/>
                  <a:pt x="123905" y="2345"/>
                  <a:pt x="109635" y="2759"/>
                </a:cubicBezTo>
                <a:cubicBezTo>
                  <a:pt x="105552" y="3360"/>
                  <a:pt x="104427" y="8154"/>
                  <a:pt x="101528" y="11038"/>
                </a:cubicBezTo>
                <a:cubicBezTo>
                  <a:pt x="100244" y="12272"/>
                  <a:pt x="99100" y="12608"/>
                  <a:pt x="97475" y="13798"/>
                </a:cubicBezTo>
                <a:cubicBezTo>
                  <a:pt x="88155" y="31888"/>
                  <a:pt x="91743" y="23903"/>
                  <a:pt x="79911" y="33115"/>
                </a:cubicBezTo>
                <a:cubicBezTo>
                  <a:pt x="74479" y="36618"/>
                  <a:pt x="63698" y="44154"/>
                  <a:pt x="63698" y="44154"/>
                </a:cubicBezTo>
                <a:cubicBezTo>
                  <a:pt x="62722" y="45803"/>
                  <a:pt x="61406" y="47211"/>
                  <a:pt x="60996" y="49673"/>
                </a:cubicBezTo>
                <a:cubicBezTo>
                  <a:pt x="60063" y="51868"/>
                  <a:pt x="60216" y="55599"/>
                  <a:pt x="59645" y="57952"/>
                </a:cubicBezTo>
                <a:cubicBezTo>
                  <a:pt x="58740" y="60380"/>
                  <a:pt x="58426" y="63353"/>
                  <a:pt x="56943" y="66231"/>
                </a:cubicBezTo>
                <a:cubicBezTo>
                  <a:pt x="56573" y="69003"/>
                  <a:pt x="55585" y="71935"/>
                  <a:pt x="55592" y="74509"/>
                </a:cubicBezTo>
                <a:cubicBezTo>
                  <a:pt x="54704" y="79629"/>
                  <a:pt x="50340" y="87151"/>
                  <a:pt x="48836" y="91067"/>
                </a:cubicBezTo>
                <a:cubicBezTo>
                  <a:pt x="29455" y="126959"/>
                  <a:pt x="42141" y="105828"/>
                  <a:pt x="31272" y="118664"/>
                </a:cubicBezTo>
                <a:cubicBezTo>
                  <a:pt x="29797" y="121217"/>
                  <a:pt x="27429" y="122844"/>
                  <a:pt x="25868" y="126943"/>
                </a:cubicBezTo>
                <a:cubicBezTo>
                  <a:pt x="24678" y="132293"/>
                  <a:pt x="21476" y="139324"/>
                  <a:pt x="19113" y="143501"/>
                </a:cubicBezTo>
                <a:cubicBezTo>
                  <a:pt x="16409" y="147983"/>
                  <a:pt x="13060" y="150683"/>
                  <a:pt x="9655" y="154539"/>
                </a:cubicBezTo>
                <a:cubicBezTo>
                  <a:pt x="5610" y="161452"/>
                  <a:pt x="5501" y="166223"/>
                  <a:pt x="1549" y="173856"/>
                </a:cubicBezTo>
                <a:cubicBezTo>
                  <a:pt x="-242" y="185582"/>
                  <a:pt x="-240" y="183220"/>
                  <a:pt x="1549" y="198693"/>
                </a:cubicBezTo>
                <a:cubicBezTo>
                  <a:pt x="2214" y="202615"/>
                  <a:pt x="2823" y="207747"/>
                  <a:pt x="4251" y="209732"/>
                </a:cubicBezTo>
                <a:cubicBezTo>
                  <a:pt x="6555" y="213972"/>
                  <a:pt x="11594" y="215390"/>
                  <a:pt x="16410" y="218011"/>
                </a:cubicBezTo>
                <a:cubicBezTo>
                  <a:pt x="19998" y="223249"/>
                  <a:pt x="25035" y="226590"/>
                  <a:pt x="28570" y="231809"/>
                </a:cubicBezTo>
                <a:cubicBezTo>
                  <a:pt x="31370" y="246981"/>
                  <a:pt x="30716" y="234692"/>
                  <a:pt x="35326" y="253886"/>
                </a:cubicBezTo>
                <a:cubicBezTo>
                  <a:pt x="39445" y="265905"/>
                  <a:pt x="38494" y="267209"/>
                  <a:pt x="46134" y="278723"/>
                </a:cubicBezTo>
                <a:cubicBezTo>
                  <a:pt x="48297" y="282689"/>
                  <a:pt x="53150" y="284445"/>
                  <a:pt x="55592" y="287002"/>
                </a:cubicBezTo>
                <a:cubicBezTo>
                  <a:pt x="76807" y="278796"/>
                  <a:pt x="91265" y="276722"/>
                  <a:pt x="109635" y="264924"/>
                </a:cubicBezTo>
                <a:cubicBezTo>
                  <a:pt x="111277" y="264335"/>
                  <a:pt x="113334" y="262089"/>
                  <a:pt x="113688" y="259405"/>
                </a:cubicBezTo>
                <a:cubicBezTo>
                  <a:pt x="114783" y="256370"/>
                  <a:pt x="114988" y="251328"/>
                  <a:pt x="116390" y="248367"/>
                </a:cubicBezTo>
                <a:cubicBezTo>
                  <a:pt x="117930" y="239474"/>
                  <a:pt x="121820" y="233533"/>
                  <a:pt x="123146" y="223530"/>
                </a:cubicBezTo>
                <a:cubicBezTo>
                  <a:pt x="124063" y="218885"/>
                  <a:pt x="124691" y="212478"/>
                  <a:pt x="125848" y="206972"/>
                </a:cubicBezTo>
                <a:cubicBezTo>
                  <a:pt x="129014" y="195450"/>
                  <a:pt x="133443" y="192595"/>
                  <a:pt x="138007" y="184895"/>
                </a:cubicBezTo>
                <a:cubicBezTo>
                  <a:pt x="141184" y="181303"/>
                  <a:pt x="144842" y="176548"/>
                  <a:pt x="147465" y="173856"/>
                </a:cubicBezTo>
                <a:cubicBezTo>
                  <a:pt x="150267" y="171630"/>
                  <a:pt x="154546" y="172473"/>
                  <a:pt x="158274" y="171097"/>
                </a:cubicBezTo>
                <a:cubicBezTo>
                  <a:pt x="170693" y="170983"/>
                  <a:pt x="179440" y="175715"/>
                  <a:pt x="192050" y="176616"/>
                </a:cubicBezTo>
                <a:cubicBezTo>
                  <a:pt x="198931" y="180345"/>
                  <a:pt x="206369" y="180821"/>
                  <a:pt x="212317" y="184895"/>
                </a:cubicBezTo>
                <a:cubicBezTo>
                  <a:pt x="214587" y="186352"/>
                  <a:pt x="217055" y="189680"/>
                  <a:pt x="219072" y="190414"/>
                </a:cubicBezTo>
                <a:cubicBezTo>
                  <a:pt x="224163" y="191845"/>
                  <a:pt x="231355" y="191973"/>
                  <a:pt x="235285" y="193174"/>
                </a:cubicBezTo>
                <a:cubicBezTo>
                  <a:pt x="244113" y="196820"/>
                  <a:pt x="252976" y="197477"/>
                  <a:pt x="260955" y="206972"/>
                </a:cubicBezTo>
                <a:cubicBezTo>
                  <a:pt x="264140" y="210368"/>
                  <a:pt x="267642" y="213514"/>
                  <a:pt x="270413" y="218011"/>
                </a:cubicBezTo>
                <a:cubicBezTo>
                  <a:pt x="274130" y="225582"/>
                  <a:pt x="275978" y="236358"/>
                  <a:pt x="281222" y="240088"/>
                </a:cubicBezTo>
                <a:cubicBezTo>
                  <a:pt x="283311" y="242417"/>
                  <a:pt x="285762" y="244026"/>
                  <a:pt x="287977" y="245607"/>
                </a:cubicBezTo>
                <a:cubicBezTo>
                  <a:pt x="295112" y="250965"/>
                  <a:pt x="299107" y="251846"/>
                  <a:pt x="305541" y="256646"/>
                </a:cubicBezTo>
                <a:cubicBezTo>
                  <a:pt x="309175" y="260344"/>
                  <a:pt x="313686" y="262655"/>
                  <a:pt x="316350" y="270444"/>
                </a:cubicBezTo>
                <a:cubicBezTo>
                  <a:pt x="321718" y="285885"/>
                  <a:pt x="319945" y="275802"/>
                  <a:pt x="325807" y="292521"/>
                </a:cubicBezTo>
                <a:cubicBezTo>
                  <a:pt x="328782" y="299581"/>
                  <a:pt x="331253" y="312661"/>
                  <a:pt x="332563" y="322877"/>
                </a:cubicBezTo>
                <a:cubicBezTo>
                  <a:pt x="333003" y="328290"/>
                  <a:pt x="334503" y="331338"/>
                  <a:pt x="333913" y="336675"/>
                </a:cubicBezTo>
                <a:cubicBezTo>
                  <a:pt x="336074" y="350094"/>
                  <a:pt x="334667" y="366329"/>
                  <a:pt x="329860" y="375310"/>
                </a:cubicBezTo>
                <a:cubicBezTo>
                  <a:pt x="328398" y="382852"/>
                  <a:pt x="324053" y="385210"/>
                  <a:pt x="319052" y="389108"/>
                </a:cubicBezTo>
                <a:cubicBezTo>
                  <a:pt x="315176" y="392773"/>
                  <a:pt x="307483" y="394088"/>
                  <a:pt x="305541" y="394627"/>
                </a:cubicBezTo>
                <a:cubicBezTo>
                  <a:pt x="293321" y="391760"/>
                  <a:pt x="285165" y="392473"/>
                  <a:pt x="270413" y="386348"/>
                </a:cubicBezTo>
                <a:cubicBezTo>
                  <a:pt x="266886" y="385299"/>
                  <a:pt x="266390" y="377874"/>
                  <a:pt x="265009" y="375310"/>
                </a:cubicBezTo>
                <a:cubicBezTo>
                  <a:pt x="260285" y="366948"/>
                  <a:pt x="259466" y="367059"/>
                  <a:pt x="254200" y="361512"/>
                </a:cubicBezTo>
                <a:cubicBezTo>
                  <a:pt x="253611" y="358785"/>
                  <a:pt x="253671" y="355463"/>
                  <a:pt x="252849" y="353233"/>
                </a:cubicBezTo>
                <a:cubicBezTo>
                  <a:pt x="252093" y="350963"/>
                  <a:pt x="250263" y="351561"/>
                  <a:pt x="248796" y="350473"/>
                </a:cubicBezTo>
                <a:cubicBezTo>
                  <a:pt x="236809" y="341458"/>
                  <a:pt x="249482" y="345971"/>
                  <a:pt x="235285" y="342194"/>
                </a:cubicBezTo>
                <a:cubicBezTo>
                  <a:pt x="232123" y="340295"/>
                  <a:pt x="229092" y="337802"/>
                  <a:pt x="225827" y="336675"/>
                </a:cubicBezTo>
                <a:cubicBezTo>
                  <a:pt x="215112" y="332419"/>
                  <a:pt x="191549" y="331516"/>
                  <a:pt x="186646" y="331156"/>
                </a:cubicBezTo>
                <a:cubicBezTo>
                  <a:pt x="164036" y="333391"/>
                  <a:pt x="124468" y="335592"/>
                  <a:pt x="104230" y="336675"/>
                </a:cubicBezTo>
                <a:cubicBezTo>
                  <a:pt x="102252" y="336314"/>
                  <a:pt x="99279" y="341013"/>
                  <a:pt x="97475" y="342194"/>
                </a:cubicBezTo>
                <a:cubicBezTo>
                  <a:pt x="94927" y="343618"/>
                  <a:pt x="92365" y="344017"/>
                  <a:pt x="90720" y="344954"/>
                </a:cubicBezTo>
                <a:cubicBezTo>
                  <a:pt x="87247" y="349403"/>
                  <a:pt x="84328" y="354605"/>
                  <a:pt x="81262" y="358752"/>
                </a:cubicBezTo>
                <a:cubicBezTo>
                  <a:pt x="78486" y="362909"/>
                  <a:pt x="75734" y="363846"/>
                  <a:pt x="73156" y="367031"/>
                </a:cubicBezTo>
                <a:cubicBezTo>
                  <a:pt x="58856" y="385632"/>
                  <a:pt x="70973" y="377538"/>
                  <a:pt x="60996" y="383589"/>
                </a:cubicBezTo>
                <a:cubicBezTo>
                  <a:pt x="52581" y="398293"/>
                  <a:pt x="63802" y="382392"/>
                  <a:pt x="54241" y="391868"/>
                </a:cubicBezTo>
                <a:cubicBezTo>
                  <a:pt x="38439" y="413425"/>
                  <a:pt x="56099" y="385933"/>
                  <a:pt x="42081" y="405666"/>
                </a:cubicBezTo>
                <a:cubicBezTo>
                  <a:pt x="41055" y="408546"/>
                  <a:pt x="39357" y="410695"/>
                  <a:pt x="38028" y="413945"/>
                </a:cubicBezTo>
                <a:cubicBezTo>
                  <a:pt x="36923" y="417127"/>
                  <a:pt x="37890" y="421907"/>
                  <a:pt x="36677" y="424983"/>
                </a:cubicBezTo>
                <a:cubicBezTo>
                  <a:pt x="34695" y="428309"/>
                  <a:pt x="33295" y="429138"/>
                  <a:pt x="31272" y="430503"/>
                </a:cubicBezTo>
                <a:cubicBezTo>
                  <a:pt x="28479" y="429889"/>
                  <a:pt x="25479" y="430467"/>
                  <a:pt x="23166" y="427743"/>
                </a:cubicBezTo>
                <a:cubicBezTo>
                  <a:pt x="18875" y="422987"/>
                  <a:pt x="17283" y="412388"/>
                  <a:pt x="17762" y="402906"/>
                </a:cubicBezTo>
                <a:cubicBezTo>
                  <a:pt x="18653" y="397039"/>
                  <a:pt x="19060" y="387405"/>
                  <a:pt x="19113" y="380829"/>
                </a:cubicBezTo>
                <a:cubicBezTo>
                  <a:pt x="19583" y="377643"/>
                  <a:pt x="23749" y="377852"/>
                  <a:pt x="24517" y="375310"/>
                </a:cubicBezTo>
                <a:cubicBezTo>
                  <a:pt x="25698" y="372901"/>
                  <a:pt x="24906" y="367632"/>
                  <a:pt x="25868" y="364271"/>
                </a:cubicBezTo>
                <a:cubicBezTo>
                  <a:pt x="25834" y="356287"/>
                  <a:pt x="25452" y="350243"/>
                  <a:pt x="24517" y="344954"/>
                </a:cubicBezTo>
                <a:cubicBezTo>
                  <a:pt x="23826" y="342007"/>
                  <a:pt x="21645" y="342500"/>
                  <a:pt x="20464" y="342194"/>
                </a:cubicBezTo>
                <a:cubicBezTo>
                  <a:pt x="17612" y="341048"/>
                  <a:pt x="13760" y="342058"/>
                  <a:pt x="9655" y="342194"/>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6E686F02-218F-40CA-95DA-5D8EA0B8AD7C}"/>
              </a:ext>
            </a:extLst>
          </p:cNvPr>
          <p:cNvSpPr/>
          <p:nvPr/>
        </p:nvSpPr>
        <p:spPr>
          <a:xfrm rot="1724788">
            <a:off x="8472575" y="3034151"/>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DAF762DA-C75A-49D9-AE14-8DAA43B3FD61}"/>
              </a:ext>
            </a:extLst>
          </p:cNvPr>
          <p:cNvGrpSpPr/>
          <p:nvPr/>
        </p:nvGrpSpPr>
        <p:grpSpPr>
          <a:xfrm rot="20274858">
            <a:off x="10254422" y="2857906"/>
            <a:ext cx="713049" cy="674237"/>
            <a:chOff x="7637525" y="6051652"/>
            <a:chExt cx="713049" cy="674237"/>
          </a:xfrm>
        </p:grpSpPr>
        <p:sp>
          <p:nvSpPr>
            <p:cNvPr id="208" name="Oval 207">
              <a:extLst>
                <a:ext uri="{FF2B5EF4-FFF2-40B4-BE49-F238E27FC236}">
                  <a16:creationId xmlns:a16="http://schemas.microsoft.com/office/drawing/2014/main" id="{2A560816-F763-437A-9A4E-3EA910DB2BE2}"/>
                </a:ext>
              </a:extLst>
            </p:cNvPr>
            <p:cNvSpPr/>
            <p:nvPr/>
          </p:nvSpPr>
          <p:spPr>
            <a:xfrm rot="20012987">
              <a:off x="7637525" y="6051652"/>
              <a:ext cx="713049" cy="674237"/>
            </a:xfrm>
            <a:prstGeom prst="ellipse">
              <a:avLst/>
            </a:prstGeom>
            <a:solidFill>
              <a:schemeClr val="bg1"/>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Shape 208">
              <a:extLst>
                <a:ext uri="{FF2B5EF4-FFF2-40B4-BE49-F238E27FC236}">
                  <a16:creationId xmlns:a16="http://schemas.microsoft.com/office/drawing/2014/main" id="{06AA0DF9-F816-411B-8320-3D2AA86D89E4}"/>
                </a:ext>
              </a:extLst>
            </p:cNvPr>
            <p:cNvSpPr/>
            <p:nvPr/>
          </p:nvSpPr>
          <p:spPr>
            <a:xfrm rot="1724788">
              <a:off x="7819676" y="6126417"/>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Arc 214">
            <a:extLst>
              <a:ext uri="{FF2B5EF4-FFF2-40B4-BE49-F238E27FC236}">
                <a16:creationId xmlns:a16="http://schemas.microsoft.com/office/drawing/2014/main" id="{9FD02352-BA64-4308-AE41-A8AE315433C7}"/>
              </a:ext>
            </a:extLst>
          </p:cNvPr>
          <p:cNvSpPr/>
          <p:nvPr/>
        </p:nvSpPr>
        <p:spPr>
          <a:xfrm rot="2966016">
            <a:off x="3703935" y="1668472"/>
            <a:ext cx="3485330" cy="3240724"/>
          </a:xfrm>
          <a:prstGeom prst="arc">
            <a:avLst>
              <a:gd name="adj1" fmla="val 15369679"/>
              <a:gd name="adj2" fmla="val 318780"/>
            </a:avLst>
          </a:prstGeom>
          <a:noFill/>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9730C6AA-DE36-46C1-B186-F377706C70E0}"/>
              </a:ext>
            </a:extLst>
          </p:cNvPr>
          <p:cNvSpPr/>
          <p:nvPr/>
        </p:nvSpPr>
        <p:spPr>
          <a:xfrm>
            <a:off x="6350047" y="1382898"/>
            <a:ext cx="1814241" cy="408560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74CB51A-6150-49E8-92A8-5985DB44AD7E}"/>
              </a:ext>
            </a:extLst>
          </p:cNvPr>
          <p:cNvSpPr/>
          <p:nvPr/>
        </p:nvSpPr>
        <p:spPr>
          <a:xfrm rot="19936100">
            <a:off x="10417226" y="2786036"/>
            <a:ext cx="233399" cy="20945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CF900C94-DB9E-4C01-81FF-F71555CB8168}"/>
              </a:ext>
            </a:extLst>
          </p:cNvPr>
          <p:cNvSpPr/>
          <p:nvPr/>
        </p:nvSpPr>
        <p:spPr>
          <a:xfrm rot="19936100">
            <a:off x="10131618" y="3161135"/>
            <a:ext cx="267689" cy="21893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32FD32D-ECED-46DF-B92D-1B4B118757F3}"/>
              </a:ext>
            </a:extLst>
          </p:cNvPr>
          <p:cNvSpPr/>
          <p:nvPr/>
        </p:nvSpPr>
        <p:spPr>
          <a:xfrm rot="20101280">
            <a:off x="10818955" y="3036930"/>
            <a:ext cx="222430" cy="23073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7DAAA5F-0E3F-46C6-BBC3-34F05D0BFEFC}"/>
              </a:ext>
            </a:extLst>
          </p:cNvPr>
          <p:cNvSpPr/>
          <p:nvPr/>
        </p:nvSpPr>
        <p:spPr>
          <a:xfrm rot="19936100">
            <a:off x="10457869" y="3406450"/>
            <a:ext cx="256102" cy="22865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E98A6A-55DC-48A0-A3FF-0C2B63065622}"/>
              </a:ext>
            </a:extLst>
          </p:cNvPr>
          <p:cNvSpPr/>
          <p:nvPr/>
        </p:nvSpPr>
        <p:spPr>
          <a:xfrm rot="20012987">
            <a:off x="8971664" y="3478162"/>
            <a:ext cx="619693" cy="6148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D56F4503-B908-4691-9CA4-C932B14421E1}"/>
              </a:ext>
            </a:extLst>
          </p:cNvPr>
          <p:cNvGrpSpPr/>
          <p:nvPr/>
        </p:nvGrpSpPr>
        <p:grpSpPr>
          <a:xfrm rot="20274858">
            <a:off x="11435568" y="2841896"/>
            <a:ext cx="713049" cy="674237"/>
            <a:chOff x="7637525" y="6051652"/>
            <a:chExt cx="713049" cy="674237"/>
          </a:xfrm>
        </p:grpSpPr>
        <p:sp>
          <p:nvSpPr>
            <p:cNvPr id="132" name="Oval 131">
              <a:extLst>
                <a:ext uri="{FF2B5EF4-FFF2-40B4-BE49-F238E27FC236}">
                  <a16:creationId xmlns:a16="http://schemas.microsoft.com/office/drawing/2014/main" id="{0F286BD9-6092-44DE-879B-A603CB78CC69}"/>
                </a:ext>
              </a:extLst>
            </p:cNvPr>
            <p:cNvSpPr/>
            <p:nvPr/>
          </p:nvSpPr>
          <p:spPr>
            <a:xfrm rot="20012987">
              <a:off x="7637525" y="6051652"/>
              <a:ext cx="713049" cy="674237"/>
            </a:xfrm>
            <a:prstGeom prst="ellipse">
              <a:avLst/>
            </a:prstGeom>
            <a:solidFill>
              <a:schemeClr val="bg1"/>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447B230E-9F2C-4D12-968A-C80B8495905D}"/>
                </a:ext>
              </a:extLst>
            </p:cNvPr>
            <p:cNvSpPr/>
            <p:nvPr/>
          </p:nvSpPr>
          <p:spPr>
            <a:xfrm rot="1724788">
              <a:off x="7819676" y="6126417"/>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Oval 136">
            <a:extLst>
              <a:ext uri="{FF2B5EF4-FFF2-40B4-BE49-F238E27FC236}">
                <a16:creationId xmlns:a16="http://schemas.microsoft.com/office/drawing/2014/main" id="{8F541BF8-FFCB-45AD-ACD1-E80FA75C3286}"/>
              </a:ext>
            </a:extLst>
          </p:cNvPr>
          <p:cNvSpPr/>
          <p:nvPr/>
        </p:nvSpPr>
        <p:spPr>
          <a:xfrm rot="19936100">
            <a:off x="11598372" y="2770026"/>
            <a:ext cx="233399" cy="20945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8500F7B-0626-4748-932D-0D653E88E7DE}"/>
              </a:ext>
            </a:extLst>
          </p:cNvPr>
          <p:cNvSpPr/>
          <p:nvPr/>
        </p:nvSpPr>
        <p:spPr>
          <a:xfrm rot="19936100">
            <a:off x="11312764" y="3145125"/>
            <a:ext cx="267689" cy="218937"/>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FBF39ED-A23C-4847-9812-1EB9BD1F52F9}"/>
              </a:ext>
            </a:extLst>
          </p:cNvPr>
          <p:cNvSpPr/>
          <p:nvPr/>
        </p:nvSpPr>
        <p:spPr>
          <a:xfrm rot="20101280">
            <a:off x="11969937" y="3021927"/>
            <a:ext cx="222430" cy="23073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1ABA18B-8D0F-431C-99D7-3D324F6E5ABB}"/>
              </a:ext>
            </a:extLst>
          </p:cNvPr>
          <p:cNvSpPr/>
          <p:nvPr/>
        </p:nvSpPr>
        <p:spPr>
          <a:xfrm rot="19936100">
            <a:off x="11639015" y="3390440"/>
            <a:ext cx="256102" cy="228654"/>
          </a:xfrm>
          <a:prstGeom prst="ellipse">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02F9C80-800B-4DEA-AD1F-0754C1198729}"/>
              </a:ext>
            </a:extLst>
          </p:cNvPr>
          <p:cNvSpPr/>
          <p:nvPr/>
        </p:nvSpPr>
        <p:spPr>
          <a:xfrm>
            <a:off x="4411866" y="1796250"/>
            <a:ext cx="306914" cy="30410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0" name="Oval 149">
            <a:extLst>
              <a:ext uri="{FF2B5EF4-FFF2-40B4-BE49-F238E27FC236}">
                <a16:creationId xmlns:a16="http://schemas.microsoft.com/office/drawing/2014/main" id="{2168832E-D69D-4674-9678-0961EEA50A67}"/>
              </a:ext>
            </a:extLst>
          </p:cNvPr>
          <p:cNvSpPr/>
          <p:nvPr/>
        </p:nvSpPr>
        <p:spPr>
          <a:xfrm>
            <a:off x="3841323" y="2005273"/>
            <a:ext cx="306914" cy="30410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1" name="Oval 150">
            <a:extLst>
              <a:ext uri="{FF2B5EF4-FFF2-40B4-BE49-F238E27FC236}">
                <a16:creationId xmlns:a16="http://schemas.microsoft.com/office/drawing/2014/main" id="{B01DCEFF-5F85-493A-8803-E5E81158BD07}"/>
              </a:ext>
            </a:extLst>
          </p:cNvPr>
          <p:cNvSpPr/>
          <p:nvPr/>
        </p:nvSpPr>
        <p:spPr>
          <a:xfrm>
            <a:off x="4332045" y="2163906"/>
            <a:ext cx="292069" cy="29690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0C62B055-AB2B-4826-9A44-E0784DE11AA3}"/>
              </a:ext>
            </a:extLst>
          </p:cNvPr>
          <p:cNvSpPr/>
          <p:nvPr/>
        </p:nvSpPr>
        <p:spPr>
          <a:xfrm>
            <a:off x="4084592" y="2444502"/>
            <a:ext cx="305116" cy="2718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4" name="Oval 143">
            <a:extLst>
              <a:ext uri="{FF2B5EF4-FFF2-40B4-BE49-F238E27FC236}">
                <a16:creationId xmlns:a16="http://schemas.microsoft.com/office/drawing/2014/main" id="{6160FC6D-6D93-43AD-904B-7D149AA43213}"/>
              </a:ext>
            </a:extLst>
          </p:cNvPr>
          <p:cNvSpPr/>
          <p:nvPr/>
        </p:nvSpPr>
        <p:spPr>
          <a:xfrm rot="20012987">
            <a:off x="7100685" y="3097648"/>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56950D7-04B4-44D1-AB37-2BC5194DC633}"/>
              </a:ext>
            </a:extLst>
          </p:cNvPr>
          <p:cNvSpPr/>
          <p:nvPr/>
        </p:nvSpPr>
        <p:spPr>
          <a:xfrm rot="20012987">
            <a:off x="7100685" y="3301331"/>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EE77AEB-12CC-4F56-9404-93124BC6DCFC}"/>
              </a:ext>
            </a:extLst>
          </p:cNvPr>
          <p:cNvSpPr/>
          <p:nvPr/>
        </p:nvSpPr>
        <p:spPr>
          <a:xfrm rot="20012987">
            <a:off x="7342943" y="3211965"/>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7E61D0AF-0FFE-46FA-BB4B-3D7E4D17BC9A}"/>
              </a:ext>
            </a:extLst>
          </p:cNvPr>
          <p:cNvSpPr/>
          <p:nvPr/>
        </p:nvSpPr>
        <p:spPr>
          <a:xfrm rot="18718601">
            <a:off x="7088563" y="3465297"/>
            <a:ext cx="300443" cy="3261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195306C-BC70-4D3E-97DD-ACF8F3E37464}"/>
              </a:ext>
            </a:extLst>
          </p:cNvPr>
          <p:cNvSpPr/>
          <p:nvPr/>
        </p:nvSpPr>
        <p:spPr>
          <a:xfrm rot="20012987">
            <a:off x="6877273" y="2437454"/>
            <a:ext cx="153424" cy="15260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AB3BF3DF-53BB-45C8-952F-9B977B7B42BF}"/>
              </a:ext>
            </a:extLst>
          </p:cNvPr>
          <p:cNvSpPr/>
          <p:nvPr/>
        </p:nvSpPr>
        <p:spPr>
          <a:xfrm>
            <a:off x="8048586" y="1662154"/>
            <a:ext cx="183237" cy="161139"/>
          </a:xfrm>
          <a:custGeom>
            <a:avLst/>
            <a:gdLst>
              <a:gd name="connsiteX0" fmla="*/ 0 w 183237"/>
              <a:gd name="connsiteY0" fmla="*/ 80570 h 161139"/>
              <a:gd name="connsiteX1" fmla="*/ 91619 w 183237"/>
              <a:gd name="connsiteY1" fmla="*/ 0 h 161139"/>
              <a:gd name="connsiteX2" fmla="*/ 183238 w 183237"/>
              <a:gd name="connsiteY2" fmla="*/ 80570 h 161139"/>
              <a:gd name="connsiteX3" fmla="*/ 91619 w 183237"/>
              <a:gd name="connsiteY3" fmla="*/ 161140 h 161139"/>
              <a:gd name="connsiteX4" fmla="*/ 0 w 183237"/>
              <a:gd name="connsiteY4" fmla="*/ 80570 h 161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37" h="161139" fill="none" extrusionOk="0">
                <a:moveTo>
                  <a:pt x="0" y="80570"/>
                </a:moveTo>
                <a:cubicBezTo>
                  <a:pt x="1047" y="34801"/>
                  <a:pt x="39504" y="-12936"/>
                  <a:pt x="91619" y="0"/>
                </a:cubicBezTo>
                <a:cubicBezTo>
                  <a:pt x="138657" y="-5932"/>
                  <a:pt x="182396" y="36485"/>
                  <a:pt x="183238" y="80570"/>
                </a:cubicBezTo>
                <a:cubicBezTo>
                  <a:pt x="196532" y="128447"/>
                  <a:pt x="156928" y="159112"/>
                  <a:pt x="91619" y="161140"/>
                </a:cubicBezTo>
                <a:cubicBezTo>
                  <a:pt x="48344" y="167740"/>
                  <a:pt x="3655" y="127757"/>
                  <a:pt x="0" y="80570"/>
                </a:cubicBezTo>
                <a:close/>
              </a:path>
              <a:path w="183237" h="161139" stroke="0" extrusionOk="0">
                <a:moveTo>
                  <a:pt x="0" y="80570"/>
                </a:moveTo>
                <a:cubicBezTo>
                  <a:pt x="5508" y="32827"/>
                  <a:pt x="43694" y="-638"/>
                  <a:pt x="91619" y="0"/>
                </a:cubicBezTo>
                <a:cubicBezTo>
                  <a:pt x="146334" y="-10755"/>
                  <a:pt x="185704" y="39498"/>
                  <a:pt x="183238" y="80570"/>
                </a:cubicBezTo>
                <a:cubicBezTo>
                  <a:pt x="175957" y="115363"/>
                  <a:pt x="142291" y="162684"/>
                  <a:pt x="91619" y="161140"/>
                </a:cubicBezTo>
                <a:cubicBezTo>
                  <a:pt x="43723" y="160746"/>
                  <a:pt x="-9357" y="128245"/>
                  <a:pt x="0" y="80570"/>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F5678E2C-3C45-4B12-BD47-99A31DCD6C8D}"/>
              </a:ext>
            </a:extLst>
          </p:cNvPr>
          <p:cNvSpPr/>
          <p:nvPr/>
        </p:nvSpPr>
        <p:spPr>
          <a:xfrm>
            <a:off x="8442852" y="1554971"/>
            <a:ext cx="212474" cy="185736"/>
          </a:xfrm>
          <a:custGeom>
            <a:avLst/>
            <a:gdLst>
              <a:gd name="connsiteX0" fmla="*/ 0 w 212474"/>
              <a:gd name="connsiteY0" fmla="*/ 92868 h 185736"/>
              <a:gd name="connsiteX1" fmla="*/ 106237 w 212474"/>
              <a:gd name="connsiteY1" fmla="*/ 0 h 185736"/>
              <a:gd name="connsiteX2" fmla="*/ 212474 w 212474"/>
              <a:gd name="connsiteY2" fmla="*/ 92868 h 185736"/>
              <a:gd name="connsiteX3" fmla="*/ 106237 w 212474"/>
              <a:gd name="connsiteY3" fmla="*/ 185736 h 185736"/>
              <a:gd name="connsiteX4" fmla="*/ 0 w 212474"/>
              <a:gd name="connsiteY4" fmla="*/ 92868 h 18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74" h="185736" fill="none" extrusionOk="0">
                <a:moveTo>
                  <a:pt x="0" y="92868"/>
                </a:moveTo>
                <a:cubicBezTo>
                  <a:pt x="3928" y="36811"/>
                  <a:pt x="47298" y="-2269"/>
                  <a:pt x="106237" y="0"/>
                </a:cubicBezTo>
                <a:cubicBezTo>
                  <a:pt x="158729" y="-10294"/>
                  <a:pt x="200320" y="47541"/>
                  <a:pt x="212474" y="92868"/>
                </a:cubicBezTo>
                <a:cubicBezTo>
                  <a:pt x="226334" y="147681"/>
                  <a:pt x="181605" y="183434"/>
                  <a:pt x="106237" y="185736"/>
                </a:cubicBezTo>
                <a:cubicBezTo>
                  <a:pt x="53324" y="190926"/>
                  <a:pt x="11334" y="152496"/>
                  <a:pt x="0" y="92868"/>
                </a:cubicBezTo>
                <a:close/>
              </a:path>
              <a:path w="212474" h="185736" stroke="0" extrusionOk="0">
                <a:moveTo>
                  <a:pt x="0" y="92868"/>
                </a:moveTo>
                <a:cubicBezTo>
                  <a:pt x="12628" y="34139"/>
                  <a:pt x="57206" y="-2299"/>
                  <a:pt x="106237" y="0"/>
                </a:cubicBezTo>
                <a:cubicBezTo>
                  <a:pt x="168130" y="-8417"/>
                  <a:pt x="221025" y="53458"/>
                  <a:pt x="212474" y="92868"/>
                </a:cubicBezTo>
                <a:cubicBezTo>
                  <a:pt x="207077" y="136965"/>
                  <a:pt x="165105" y="189928"/>
                  <a:pt x="106237" y="185736"/>
                </a:cubicBezTo>
                <a:cubicBezTo>
                  <a:pt x="50229" y="185347"/>
                  <a:pt x="-4055" y="145535"/>
                  <a:pt x="0" y="9286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1ECC0833-AFFD-4931-90EF-5B0AC85C4699}"/>
              </a:ext>
            </a:extLst>
          </p:cNvPr>
          <p:cNvSpPr/>
          <p:nvPr/>
        </p:nvSpPr>
        <p:spPr>
          <a:xfrm>
            <a:off x="7840396" y="1523935"/>
            <a:ext cx="147632" cy="163607"/>
          </a:xfrm>
          <a:custGeom>
            <a:avLst/>
            <a:gdLst>
              <a:gd name="connsiteX0" fmla="*/ 0 w 147632"/>
              <a:gd name="connsiteY0" fmla="*/ 81804 h 163607"/>
              <a:gd name="connsiteX1" fmla="*/ 73816 w 147632"/>
              <a:gd name="connsiteY1" fmla="*/ 0 h 163607"/>
              <a:gd name="connsiteX2" fmla="*/ 147632 w 147632"/>
              <a:gd name="connsiteY2" fmla="*/ 81804 h 163607"/>
              <a:gd name="connsiteX3" fmla="*/ 73816 w 147632"/>
              <a:gd name="connsiteY3" fmla="*/ 163608 h 163607"/>
              <a:gd name="connsiteX4" fmla="*/ 0 w 147632"/>
              <a:gd name="connsiteY4" fmla="*/ 81804 h 16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32" h="163607" fill="none" extrusionOk="0">
                <a:moveTo>
                  <a:pt x="0" y="81804"/>
                </a:moveTo>
                <a:cubicBezTo>
                  <a:pt x="6760" y="28421"/>
                  <a:pt x="32336" y="-6092"/>
                  <a:pt x="73816" y="0"/>
                </a:cubicBezTo>
                <a:cubicBezTo>
                  <a:pt x="112784" y="-2997"/>
                  <a:pt x="141127" y="39817"/>
                  <a:pt x="147632" y="81804"/>
                </a:cubicBezTo>
                <a:cubicBezTo>
                  <a:pt x="148716" y="127259"/>
                  <a:pt x="115829" y="163436"/>
                  <a:pt x="73816" y="163608"/>
                </a:cubicBezTo>
                <a:cubicBezTo>
                  <a:pt x="38512" y="168530"/>
                  <a:pt x="8876" y="133513"/>
                  <a:pt x="0" y="81804"/>
                </a:cubicBezTo>
                <a:close/>
              </a:path>
              <a:path w="147632" h="163607" stroke="0" extrusionOk="0">
                <a:moveTo>
                  <a:pt x="0" y="81804"/>
                </a:moveTo>
                <a:cubicBezTo>
                  <a:pt x="1734" y="35604"/>
                  <a:pt x="35764" y="-647"/>
                  <a:pt x="73816" y="0"/>
                </a:cubicBezTo>
                <a:cubicBezTo>
                  <a:pt x="116089" y="-3937"/>
                  <a:pt x="151761" y="42362"/>
                  <a:pt x="147632" y="81804"/>
                </a:cubicBezTo>
                <a:cubicBezTo>
                  <a:pt x="145673" y="124372"/>
                  <a:pt x="114655" y="165161"/>
                  <a:pt x="73816" y="163608"/>
                </a:cubicBezTo>
                <a:cubicBezTo>
                  <a:pt x="35865" y="163197"/>
                  <a:pt x="-4244" y="128424"/>
                  <a:pt x="0" y="8180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83469C6-E968-4D81-A262-AC954F742D16}"/>
              </a:ext>
            </a:extLst>
          </p:cNvPr>
          <p:cNvSpPr/>
          <p:nvPr/>
        </p:nvSpPr>
        <p:spPr>
          <a:xfrm>
            <a:off x="7695710" y="1740707"/>
            <a:ext cx="135065" cy="176203"/>
          </a:xfrm>
          <a:custGeom>
            <a:avLst/>
            <a:gdLst>
              <a:gd name="connsiteX0" fmla="*/ 0 w 135065"/>
              <a:gd name="connsiteY0" fmla="*/ 88102 h 176203"/>
              <a:gd name="connsiteX1" fmla="*/ 67533 w 135065"/>
              <a:gd name="connsiteY1" fmla="*/ 0 h 176203"/>
              <a:gd name="connsiteX2" fmla="*/ 135066 w 135065"/>
              <a:gd name="connsiteY2" fmla="*/ 88102 h 176203"/>
              <a:gd name="connsiteX3" fmla="*/ 67533 w 135065"/>
              <a:gd name="connsiteY3" fmla="*/ 176204 h 176203"/>
              <a:gd name="connsiteX4" fmla="*/ 0 w 135065"/>
              <a:gd name="connsiteY4" fmla="*/ 88102 h 176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65" h="176203" fill="none" extrusionOk="0">
                <a:moveTo>
                  <a:pt x="0" y="88102"/>
                </a:moveTo>
                <a:cubicBezTo>
                  <a:pt x="2603" y="36286"/>
                  <a:pt x="29327" y="-7762"/>
                  <a:pt x="67533" y="0"/>
                </a:cubicBezTo>
                <a:cubicBezTo>
                  <a:pt x="100503" y="-7207"/>
                  <a:pt x="129502" y="42175"/>
                  <a:pt x="135066" y="88102"/>
                </a:cubicBezTo>
                <a:cubicBezTo>
                  <a:pt x="145077" y="139304"/>
                  <a:pt x="105810" y="176069"/>
                  <a:pt x="67533" y="176204"/>
                </a:cubicBezTo>
                <a:cubicBezTo>
                  <a:pt x="37077" y="182368"/>
                  <a:pt x="3742" y="139512"/>
                  <a:pt x="0" y="88102"/>
                </a:cubicBezTo>
                <a:close/>
              </a:path>
              <a:path w="135065" h="176203" stroke="0" extrusionOk="0">
                <a:moveTo>
                  <a:pt x="0" y="88102"/>
                </a:moveTo>
                <a:cubicBezTo>
                  <a:pt x="768" y="38993"/>
                  <a:pt x="39266" y="-2153"/>
                  <a:pt x="67533" y="0"/>
                </a:cubicBezTo>
                <a:cubicBezTo>
                  <a:pt x="107364" y="-6623"/>
                  <a:pt x="136281" y="41134"/>
                  <a:pt x="135066" y="88102"/>
                </a:cubicBezTo>
                <a:cubicBezTo>
                  <a:pt x="131504" y="132011"/>
                  <a:pt x="105078" y="181542"/>
                  <a:pt x="67533" y="176204"/>
                </a:cubicBezTo>
                <a:cubicBezTo>
                  <a:pt x="42942" y="174351"/>
                  <a:pt x="-10170" y="140212"/>
                  <a:pt x="0" y="88102"/>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2982E3E-3158-4A13-90F7-E2A91B9D296B}"/>
              </a:ext>
            </a:extLst>
          </p:cNvPr>
          <p:cNvSpPr/>
          <p:nvPr/>
        </p:nvSpPr>
        <p:spPr>
          <a:xfrm>
            <a:off x="8136563" y="2699363"/>
            <a:ext cx="173383" cy="128688"/>
          </a:xfrm>
          <a:custGeom>
            <a:avLst/>
            <a:gdLst>
              <a:gd name="connsiteX0" fmla="*/ 0 w 173383"/>
              <a:gd name="connsiteY0" fmla="*/ 64344 h 128688"/>
              <a:gd name="connsiteX1" fmla="*/ 86692 w 173383"/>
              <a:gd name="connsiteY1" fmla="*/ 0 h 128688"/>
              <a:gd name="connsiteX2" fmla="*/ 173384 w 173383"/>
              <a:gd name="connsiteY2" fmla="*/ 64344 h 128688"/>
              <a:gd name="connsiteX3" fmla="*/ 86692 w 173383"/>
              <a:gd name="connsiteY3" fmla="*/ 128688 h 128688"/>
              <a:gd name="connsiteX4" fmla="*/ 0 w 173383"/>
              <a:gd name="connsiteY4" fmla="*/ 64344 h 12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83" h="128688" fill="none" extrusionOk="0">
                <a:moveTo>
                  <a:pt x="0" y="64344"/>
                </a:moveTo>
                <a:cubicBezTo>
                  <a:pt x="3927" y="24042"/>
                  <a:pt x="38025" y="-6729"/>
                  <a:pt x="86692" y="0"/>
                </a:cubicBezTo>
                <a:cubicBezTo>
                  <a:pt x="131566" y="-5005"/>
                  <a:pt x="166392" y="32239"/>
                  <a:pt x="173384" y="64344"/>
                </a:cubicBezTo>
                <a:cubicBezTo>
                  <a:pt x="176725" y="100729"/>
                  <a:pt x="144636" y="127300"/>
                  <a:pt x="86692" y="128688"/>
                </a:cubicBezTo>
                <a:cubicBezTo>
                  <a:pt x="45377" y="134602"/>
                  <a:pt x="2684" y="101855"/>
                  <a:pt x="0" y="64344"/>
                </a:cubicBezTo>
                <a:close/>
              </a:path>
              <a:path w="173383" h="128688" stroke="0" extrusionOk="0">
                <a:moveTo>
                  <a:pt x="0" y="64344"/>
                </a:moveTo>
                <a:cubicBezTo>
                  <a:pt x="5324" y="25672"/>
                  <a:pt x="48177" y="-2232"/>
                  <a:pt x="86692" y="0"/>
                </a:cubicBezTo>
                <a:cubicBezTo>
                  <a:pt x="138133" y="-9309"/>
                  <a:pt x="176081" y="32555"/>
                  <a:pt x="173384" y="64344"/>
                </a:cubicBezTo>
                <a:cubicBezTo>
                  <a:pt x="168459" y="93316"/>
                  <a:pt x="135121" y="140525"/>
                  <a:pt x="86692" y="128688"/>
                </a:cubicBezTo>
                <a:cubicBezTo>
                  <a:pt x="45651" y="127691"/>
                  <a:pt x="-8286" y="102693"/>
                  <a:pt x="0" y="6434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D6E77F40-9BCD-49D8-8DD4-5B7B8CD444BD}"/>
              </a:ext>
            </a:extLst>
          </p:cNvPr>
          <p:cNvSpPr/>
          <p:nvPr/>
        </p:nvSpPr>
        <p:spPr>
          <a:xfrm>
            <a:off x="9064123" y="3046266"/>
            <a:ext cx="216361" cy="195575"/>
          </a:xfrm>
          <a:custGeom>
            <a:avLst/>
            <a:gdLst>
              <a:gd name="connsiteX0" fmla="*/ 0 w 216361"/>
              <a:gd name="connsiteY0" fmla="*/ 97788 h 195575"/>
              <a:gd name="connsiteX1" fmla="*/ 108181 w 216361"/>
              <a:gd name="connsiteY1" fmla="*/ 0 h 195575"/>
              <a:gd name="connsiteX2" fmla="*/ 216362 w 216361"/>
              <a:gd name="connsiteY2" fmla="*/ 97788 h 195575"/>
              <a:gd name="connsiteX3" fmla="*/ 108181 w 216361"/>
              <a:gd name="connsiteY3" fmla="*/ 195576 h 195575"/>
              <a:gd name="connsiteX4" fmla="*/ 0 w 216361"/>
              <a:gd name="connsiteY4" fmla="*/ 97788 h 19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1" h="195575" fill="none" extrusionOk="0">
                <a:moveTo>
                  <a:pt x="0" y="97788"/>
                </a:moveTo>
                <a:cubicBezTo>
                  <a:pt x="10584" y="30936"/>
                  <a:pt x="46933" y="-12816"/>
                  <a:pt x="108181" y="0"/>
                </a:cubicBezTo>
                <a:cubicBezTo>
                  <a:pt x="160562" y="-12267"/>
                  <a:pt x="211889" y="45976"/>
                  <a:pt x="216362" y="97788"/>
                </a:cubicBezTo>
                <a:cubicBezTo>
                  <a:pt x="227166" y="154541"/>
                  <a:pt x="174878" y="194618"/>
                  <a:pt x="108181" y="195576"/>
                </a:cubicBezTo>
                <a:cubicBezTo>
                  <a:pt x="49316" y="196371"/>
                  <a:pt x="4375" y="155014"/>
                  <a:pt x="0" y="97788"/>
                </a:cubicBezTo>
                <a:close/>
              </a:path>
              <a:path w="216361" h="195575" stroke="0" extrusionOk="0">
                <a:moveTo>
                  <a:pt x="0" y="97788"/>
                </a:moveTo>
                <a:cubicBezTo>
                  <a:pt x="14349" y="35328"/>
                  <a:pt x="59596" y="-2661"/>
                  <a:pt x="108181" y="0"/>
                </a:cubicBezTo>
                <a:cubicBezTo>
                  <a:pt x="173117" y="-13563"/>
                  <a:pt x="218589" y="46875"/>
                  <a:pt x="216362" y="97788"/>
                </a:cubicBezTo>
                <a:cubicBezTo>
                  <a:pt x="213583" y="148091"/>
                  <a:pt x="168637" y="210842"/>
                  <a:pt x="108181" y="195576"/>
                </a:cubicBezTo>
                <a:cubicBezTo>
                  <a:pt x="52384" y="195000"/>
                  <a:pt x="-13237" y="156289"/>
                  <a:pt x="0" y="97788"/>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7276331-EEA3-4828-B309-01599EA5388E}"/>
              </a:ext>
            </a:extLst>
          </p:cNvPr>
          <p:cNvSpPr/>
          <p:nvPr/>
        </p:nvSpPr>
        <p:spPr>
          <a:xfrm>
            <a:off x="8974689" y="2875158"/>
            <a:ext cx="166582" cy="181748"/>
          </a:xfrm>
          <a:custGeom>
            <a:avLst/>
            <a:gdLst>
              <a:gd name="connsiteX0" fmla="*/ 0 w 166582"/>
              <a:gd name="connsiteY0" fmla="*/ 90874 h 181748"/>
              <a:gd name="connsiteX1" fmla="*/ 83291 w 166582"/>
              <a:gd name="connsiteY1" fmla="*/ 0 h 181748"/>
              <a:gd name="connsiteX2" fmla="*/ 166582 w 166582"/>
              <a:gd name="connsiteY2" fmla="*/ 90874 h 181748"/>
              <a:gd name="connsiteX3" fmla="*/ 83291 w 166582"/>
              <a:gd name="connsiteY3" fmla="*/ 181748 h 181748"/>
              <a:gd name="connsiteX4" fmla="*/ 0 w 166582"/>
              <a:gd name="connsiteY4" fmla="*/ 90874 h 18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82" h="181748" fill="none" extrusionOk="0">
                <a:moveTo>
                  <a:pt x="0" y="90874"/>
                </a:moveTo>
                <a:cubicBezTo>
                  <a:pt x="4749" y="34922"/>
                  <a:pt x="36146" y="-9782"/>
                  <a:pt x="83291" y="0"/>
                </a:cubicBezTo>
                <a:cubicBezTo>
                  <a:pt x="126591" y="-4496"/>
                  <a:pt x="161222" y="43316"/>
                  <a:pt x="166582" y="90874"/>
                </a:cubicBezTo>
                <a:cubicBezTo>
                  <a:pt x="169369" y="141770"/>
                  <a:pt x="133959" y="181104"/>
                  <a:pt x="83291" y="181748"/>
                </a:cubicBezTo>
                <a:cubicBezTo>
                  <a:pt x="45479" y="189125"/>
                  <a:pt x="8564" y="147363"/>
                  <a:pt x="0" y="90874"/>
                </a:cubicBezTo>
                <a:close/>
              </a:path>
              <a:path w="166582" h="181748" stroke="0" extrusionOk="0">
                <a:moveTo>
                  <a:pt x="0" y="90874"/>
                </a:moveTo>
                <a:cubicBezTo>
                  <a:pt x="9367" y="35168"/>
                  <a:pt x="44739" y="-1776"/>
                  <a:pt x="83291" y="0"/>
                </a:cubicBezTo>
                <a:cubicBezTo>
                  <a:pt x="130643" y="-3533"/>
                  <a:pt x="170247" y="45777"/>
                  <a:pt x="166582" y="90874"/>
                </a:cubicBezTo>
                <a:cubicBezTo>
                  <a:pt x="159444" y="131548"/>
                  <a:pt x="129864" y="194078"/>
                  <a:pt x="83291" y="181748"/>
                </a:cubicBezTo>
                <a:cubicBezTo>
                  <a:pt x="46153" y="180456"/>
                  <a:pt x="-10437" y="144605"/>
                  <a:pt x="0" y="90874"/>
                </a:cubicBezTo>
                <a:close/>
              </a:path>
            </a:pathLst>
          </a:custGeom>
          <a:solidFill>
            <a:schemeClr val="accent3">
              <a:lumMod val="75000"/>
            </a:schemeClr>
          </a:solidFill>
          <a:ln w="41275">
            <a:solidFill>
              <a:schemeClr val="accent2">
                <a:lumMod val="75000"/>
              </a:schemeClr>
            </a:solidFill>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Shape 268">
            <a:extLst>
              <a:ext uri="{FF2B5EF4-FFF2-40B4-BE49-F238E27FC236}">
                <a16:creationId xmlns:a16="http://schemas.microsoft.com/office/drawing/2014/main" id="{701E5222-7094-4B64-8F71-FD0C3989FF2D}"/>
              </a:ext>
            </a:extLst>
          </p:cNvPr>
          <p:cNvSpPr/>
          <p:nvPr/>
        </p:nvSpPr>
        <p:spPr>
          <a:xfrm rot="1724788">
            <a:off x="9103149" y="3550683"/>
            <a:ext cx="344473" cy="422570"/>
          </a:xfrm>
          <a:custGeom>
            <a:avLst/>
            <a:gdLst>
              <a:gd name="connsiteX0" fmla="*/ 320778 w 344473"/>
              <a:gd name="connsiteY0" fmla="*/ 127312 h 422570"/>
              <a:gd name="connsiteX1" fmla="*/ 291508 w 344473"/>
              <a:gd name="connsiteY1" fmla="*/ 94807 h 422570"/>
              <a:gd name="connsiteX2" fmla="*/ 281752 w 344473"/>
              <a:gd name="connsiteY2" fmla="*/ 83972 h 422570"/>
              <a:gd name="connsiteX3" fmla="*/ 263632 w 344473"/>
              <a:gd name="connsiteY3" fmla="*/ 67719 h 422570"/>
              <a:gd name="connsiteX4" fmla="*/ 258057 w 344473"/>
              <a:gd name="connsiteY4" fmla="*/ 62301 h 422570"/>
              <a:gd name="connsiteX5" fmla="*/ 242725 w 344473"/>
              <a:gd name="connsiteY5" fmla="*/ 51466 h 422570"/>
              <a:gd name="connsiteX6" fmla="*/ 191155 w 344473"/>
              <a:gd name="connsiteY6" fmla="*/ 13543 h 422570"/>
              <a:gd name="connsiteX7" fmla="*/ 156309 w 344473"/>
              <a:gd name="connsiteY7" fmla="*/ 0 h 422570"/>
              <a:gd name="connsiteX8" fmla="*/ 113102 w 344473"/>
              <a:gd name="connsiteY8" fmla="*/ 2708 h 422570"/>
              <a:gd name="connsiteX9" fmla="*/ 104739 w 344473"/>
              <a:gd name="connsiteY9" fmla="*/ 10834 h 422570"/>
              <a:gd name="connsiteX10" fmla="*/ 100558 w 344473"/>
              <a:gd name="connsiteY10" fmla="*/ 13543 h 422570"/>
              <a:gd name="connsiteX11" fmla="*/ 82438 w 344473"/>
              <a:gd name="connsiteY11" fmla="*/ 32505 h 422570"/>
              <a:gd name="connsiteX12" fmla="*/ 65713 w 344473"/>
              <a:gd name="connsiteY12" fmla="*/ 43340 h 422570"/>
              <a:gd name="connsiteX13" fmla="*/ 62925 w 344473"/>
              <a:gd name="connsiteY13" fmla="*/ 48757 h 422570"/>
              <a:gd name="connsiteX14" fmla="*/ 61531 w 344473"/>
              <a:gd name="connsiteY14" fmla="*/ 56884 h 422570"/>
              <a:gd name="connsiteX15" fmla="*/ 58743 w 344473"/>
              <a:gd name="connsiteY15" fmla="*/ 65010 h 422570"/>
              <a:gd name="connsiteX16" fmla="*/ 57350 w 344473"/>
              <a:gd name="connsiteY16" fmla="*/ 73136 h 422570"/>
              <a:gd name="connsiteX17" fmla="*/ 50381 w 344473"/>
              <a:gd name="connsiteY17" fmla="*/ 89389 h 422570"/>
              <a:gd name="connsiteX18" fmla="*/ 32261 w 344473"/>
              <a:gd name="connsiteY18" fmla="*/ 116477 h 422570"/>
              <a:gd name="connsiteX19" fmla="*/ 26686 w 344473"/>
              <a:gd name="connsiteY19" fmla="*/ 124603 h 422570"/>
              <a:gd name="connsiteX20" fmla="*/ 19717 w 344473"/>
              <a:gd name="connsiteY20" fmla="*/ 140856 h 422570"/>
              <a:gd name="connsiteX21" fmla="*/ 9960 w 344473"/>
              <a:gd name="connsiteY21" fmla="*/ 151691 h 422570"/>
              <a:gd name="connsiteX22" fmla="*/ 1598 w 344473"/>
              <a:gd name="connsiteY22" fmla="*/ 170653 h 422570"/>
              <a:gd name="connsiteX23" fmla="*/ 1598 w 344473"/>
              <a:gd name="connsiteY23" fmla="*/ 195032 h 422570"/>
              <a:gd name="connsiteX24" fmla="*/ 4385 w 344473"/>
              <a:gd name="connsiteY24" fmla="*/ 205867 h 422570"/>
              <a:gd name="connsiteX25" fmla="*/ 16929 w 344473"/>
              <a:gd name="connsiteY25" fmla="*/ 213993 h 422570"/>
              <a:gd name="connsiteX26" fmla="*/ 29474 w 344473"/>
              <a:gd name="connsiteY26" fmla="*/ 227537 h 422570"/>
              <a:gd name="connsiteX27" fmla="*/ 36443 w 344473"/>
              <a:gd name="connsiteY27" fmla="*/ 249207 h 422570"/>
              <a:gd name="connsiteX28" fmla="*/ 47593 w 344473"/>
              <a:gd name="connsiteY28" fmla="*/ 273586 h 422570"/>
              <a:gd name="connsiteX29" fmla="*/ 57350 w 344473"/>
              <a:gd name="connsiteY29" fmla="*/ 281713 h 422570"/>
              <a:gd name="connsiteX30" fmla="*/ 113102 w 344473"/>
              <a:gd name="connsiteY30" fmla="*/ 260043 h 422570"/>
              <a:gd name="connsiteX31" fmla="*/ 117283 w 344473"/>
              <a:gd name="connsiteY31" fmla="*/ 254625 h 422570"/>
              <a:gd name="connsiteX32" fmla="*/ 120071 w 344473"/>
              <a:gd name="connsiteY32" fmla="*/ 243790 h 422570"/>
              <a:gd name="connsiteX33" fmla="*/ 127040 w 344473"/>
              <a:gd name="connsiteY33" fmla="*/ 219411 h 422570"/>
              <a:gd name="connsiteX34" fmla="*/ 129827 w 344473"/>
              <a:gd name="connsiteY34" fmla="*/ 203158 h 422570"/>
              <a:gd name="connsiteX35" fmla="*/ 142372 w 344473"/>
              <a:gd name="connsiteY35" fmla="*/ 181488 h 422570"/>
              <a:gd name="connsiteX36" fmla="*/ 152128 w 344473"/>
              <a:gd name="connsiteY36" fmla="*/ 170653 h 422570"/>
              <a:gd name="connsiteX37" fmla="*/ 163279 w 344473"/>
              <a:gd name="connsiteY37" fmla="*/ 167944 h 422570"/>
              <a:gd name="connsiteX38" fmla="*/ 198124 w 344473"/>
              <a:gd name="connsiteY38" fmla="*/ 173362 h 422570"/>
              <a:gd name="connsiteX39" fmla="*/ 219031 w 344473"/>
              <a:gd name="connsiteY39" fmla="*/ 181488 h 422570"/>
              <a:gd name="connsiteX40" fmla="*/ 225999 w 344473"/>
              <a:gd name="connsiteY40" fmla="*/ 186905 h 422570"/>
              <a:gd name="connsiteX41" fmla="*/ 242725 w 344473"/>
              <a:gd name="connsiteY41" fmla="*/ 189614 h 422570"/>
              <a:gd name="connsiteX42" fmla="*/ 269207 w 344473"/>
              <a:gd name="connsiteY42" fmla="*/ 203158 h 422570"/>
              <a:gd name="connsiteX43" fmla="*/ 278964 w 344473"/>
              <a:gd name="connsiteY43" fmla="*/ 213993 h 422570"/>
              <a:gd name="connsiteX44" fmla="*/ 290114 w 344473"/>
              <a:gd name="connsiteY44" fmla="*/ 235664 h 422570"/>
              <a:gd name="connsiteX45" fmla="*/ 297083 w 344473"/>
              <a:gd name="connsiteY45" fmla="*/ 241081 h 422570"/>
              <a:gd name="connsiteX46" fmla="*/ 315203 w 344473"/>
              <a:gd name="connsiteY46" fmla="*/ 251916 h 422570"/>
              <a:gd name="connsiteX47" fmla="*/ 326353 w 344473"/>
              <a:gd name="connsiteY47" fmla="*/ 265460 h 422570"/>
              <a:gd name="connsiteX48" fmla="*/ 336110 w 344473"/>
              <a:gd name="connsiteY48" fmla="*/ 287130 h 422570"/>
              <a:gd name="connsiteX49" fmla="*/ 343079 w 344473"/>
              <a:gd name="connsiteY49" fmla="*/ 316927 h 422570"/>
              <a:gd name="connsiteX50" fmla="*/ 344472 w 344473"/>
              <a:gd name="connsiteY50" fmla="*/ 330471 h 422570"/>
              <a:gd name="connsiteX51" fmla="*/ 340291 w 344473"/>
              <a:gd name="connsiteY51" fmla="*/ 368394 h 422570"/>
              <a:gd name="connsiteX52" fmla="*/ 329141 w 344473"/>
              <a:gd name="connsiteY52" fmla="*/ 381938 h 422570"/>
              <a:gd name="connsiteX53" fmla="*/ 315203 w 344473"/>
              <a:gd name="connsiteY53" fmla="*/ 387355 h 422570"/>
              <a:gd name="connsiteX54" fmla="*/ 278964 w 344473"/>
              <a:gd name="connsiteY54" fmla="*/ 379229 h 422570"/>
              <a:gd name="connsiteX55" fmla="*/ 273389 w 344473"/>
              <a:gd name="connsiteY55" fmla="*/ 368394 h 422570"/>
              <a:gd name="connsiteX56" fmla="*/ 262238 w 344473"/>
              <a:gd name="connsiteY56" fmla="*/ 354850 h 422570"/>
              <a:gd name="connsiteX57" fmla="*/ 260845 w 344473"/>
              <a:gd name="connsiteY57" fmla="*/ 346724 h 422570"/>
              <a:gd name="connsiteX58" fmla="*/ 256663 w 344473"/>
              <a:gd name="connsiteY58" fmla="*/ 344015 h 422570"/>
              <a:gd name="connsiteX59" fmla="*/ 242725 w 344473"/>
              <a:gd name="connsiteY59" fmla="*/ 335888 h 422570"/>
              <a:gd name="connsiteX60" fmla="*/ 232969 w 344473"/>
              <a:gd name="connsiteY60" fmla="*/ 330471 h 422570"/>
              <a:gd name="connsiteX61" fmla="*/ 192548 w 344473"/>
              <a:gd name="connsiteY61" fmla="*/ 325053 h 422570"/>
              <a:gd name="connsiteX62" fmla="*/ 107526 w 344473"/>
              <a:gd name="connsiteY62" fmla="*/ 330471 h 422570"/>
              <a:gd name="connsiteX63" fmla="*/ 100558 w 344473"/>
              <a:gd name="connsiteY63" fmla="*/ 335888 h 422570"/>
              <a:gd name="connsiteX64" fmla="*/ 93589 w 344473"/>
              <a:gd name="connsiteY64" fmla="*/ 338597 h 422570"/>
              <a:gd name="connsiteX65" fmla="*/ 83832 w 344473"/>
              <a:gd name="connsiteY65" fmla="*/ 352141 h 422570"/>
              <a:gd name="connsiteX66" fmla="*/ 75469 w 344473"/>
              <a:gd name="connsiteY66" fmla="*/ 360268 h 422570"/>
              <a:gd name="connsiteX67" fmla="*/ 62925 w 344473"/>
              <a:gd name="connsiteY67" fmla="*/ 376520 h 422570"/>
              <a:gd name="connsiteX68" fmla="*/ 55956 w 344473"/>
              <a:gd name="connsiteY68" fmla="*/ 384647 h 422570"/>
              <a:gd name="connsiteX69" fmla="*/ 43412 w 344473"/>
              <a:gd name="connsiteY69" fmla="*/ 398191 h 422570"/>
              <a:gd name="connsiteX70" fmla="*/ 39230 w 344473"/>
              <a:gd name="connsiteY70" fmla="*/ 406317 h 422570"/>
              <a:gd name="connsiteX71" fmla="*/ 37836 w 344473"/>
              <a:gd name="connsiteY71" fmla="*/ 417152 h 422570"/>
              <a:gd name="connsiteX72" fmla="*/ 32261 w 344473"/>
              <a:gd name="connsiteY72" fmla="*/ 422570 h 422570"/>
              <a:gd name="connsiteX73" fmla="*/ 23899 w 344473"/>
              <a:gd name="connsiteY73" fmla="*/ 419861 h 422570"/>
              <a:gd name="connsiteX74" fmla="*/ 18323 w 344473"/>
              <a:gd name="connsiteY74" fmla="*/ 395482 h 422570"/>
              <a:gd name="connsiteX75" fmla="*/ 19717 w 344473"/>
              <a:gd name="connsiteY75" fmla="*/ 373812 h 422570"/>
              <a:gd name="connsiteX76" fmla="*/ 25292 w 344473"/>
              <a:gd name="connsiteY76" fmla="*/ 368394 h 422570"/>
              <a:gd name="connsiteX77" fmla="*/ 26686 w 344473"/>
              <a:gd name="connsiteY77" fmla="*/ 357559 h 422570"/>
              <a:gd name="connsiteX78" fmla="*/ 25292 w 344473"/>
              <a:gd name="connsiteY78" fmla="*/ 338597 h 422570"/>
              <a:gd name="connsiteX79" fmla="*/ 21111 w 344473"/>
              <a:gd name="connsiteY79" fmla="*/ 335888 h 422570"/>
              <a:gd name="connsiteX80" fmla="*/ 9960 w 344473"/>
              <a:gd name="connsiteY80" fmla="*/ 335888 h 4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4473" h="422570" extrusionOk="0">
                <a:moveTo>
                  <a:pt x="320778" y="127312"/>
                </a:moveTo>
                <a:cubicBezTo>
                  <a:pt x="314026" y="120518"/>
                  <a:pt x="302289" y="106272"/>
                  <a:pt x="291508" y="94807"/>
                </a:cubicBezTo>
                <a:cubicBezTo>
                  <a:pt x="288799" y="91302"/>
                  <a:pt x="284932" y="86497"/>
                  <a:pt x="281752" y="83972"/>
                </a:cubicBezTo>
                <a:cubicBezTo>
                  <a:pt x="249567" y="53628"/>
                  <a:pt x="280728" y="89461"/>
                  <a:pt x="263632" y="67719"/>
                </a:cubicBezTo>
                <a:cubicBezTo>
                  <a:pt x="261738" y="66440"/>
                  <a:pt x="259929" y="63616"/>
                  <a:pt x="258057" y="62301"/>
                </a:cubicBezTo>
                <a:cubicBezTo>
                  <a:pt x="253100" y="58034"/>
                  <a:pt x="246626" y="54570"/>
                  <a:pt x="242725" y="51466"/>
                </a:cubicBezTo>
                <a:cubicBezTo>
                  <a:pt x="223848" y="36105"/>
                  <a:pt x="208377" y="27449"/>
                  <a:pt x="191155" y="13543"/>
                </a:cubicBezTo>
                <a:cubicBezTo>
                  <a:pt x="180595" y="7548"/>
                  <a:pt x="167430" y="4513"/>
                  <a:pt x="156309" y="0"/>
                </a:cubicBezTo>
                <a:cubicBezTo>
                  <a:pt x="139673" y="-1689"/>
                  <a:pt x="127498" y="180"/>
                  <a:pt x="113102" y="2708"/>
                </a:cubicBezTo>
                <a:cubicBezTo>
                  <a:pt x="109255" y="3316"/>
                  <a:pt x="107617" y="8292"/>
                  <a:pt x="104739" y="10834"/>
                </a:cubicBezTo>
                <a:cubicBezTo>
                  <a:pt x="103521" y="12383"/>
                  <a:pt x="102186" y="12408"/>
                  <a:pt x="100558" y="13543"/>
                </a:cubicBezTo>
                <a:cubicBezTo>
                  <a:pt x="90516" y="31507"/>
                  <a:pt x="95912" y="23764"/>
                  <a:pt x="82438" y="32505"/>
                </a:cubicBezTo>
                <a:cubicBezTo>
                  <a:pt x="76834" y="35943"/>
                  <a:pt x="65713" y="43340"/>
                  <a:pt x="65713" y="43340"/>
                </a:cubicBezTo>
                <a:cubicBezTo>
                  <a:pt x="64639" y="44788"/>
                  <a:pt x="63303" y="46287"/>
                  <a:pt x="62925" y="48757"/>
                </a:cubicBezTo>
                <a:cubicBezTo>
                  <a:pt x="61900" y="50804"/>
                  <a:pt x="61988" y="55083"/>
                  <a:pt x="61531" y="56884"/>
                </a:cubicBezTo>
                <a:cubicBezTo>
                  <a:pt x="60573" y="59166"/>
                  <a:pt x="60245" y="62185"/>
                  <a:pt x="58743" y="65010"/>
                </a:cubicBezTo>
                <a:cubicBezTo>
                  <a:pt x="58813" y="67806"/>
                  <a:pt x="57746" y="70594"/>
                  <a:pt x="57350" y="73136"/>
                </a:cubicBezTo>
                <a:cubicBezTo>
                  <a:pt x="56140" y="78633"/>
                  <a:pt x="52325" y="85370"/>
                  <a:pt x="50381" y="89389"/>
                </a:cubicBezTo>
                <a:cubicBezTo>
                  <a:pt x="31045" y="124463"/>
                  <a:pt x="43453" y="103812"/>
                  <a:pt x="32261" y="116477"/>
                </a:cubicBezTo>
                <a:cubicBezTo>
                  <a:pt x="31049" y="118873"/>
                  <a:pt x="28307" y="120828"/>
                  <a:pt x="26686" y="124603"/>
                </a:cubicBezTo>
                <a:cubicBezTo>
                  <a:pt x="25676" y="129915"/>
                  <a:pt x="21936" y="137050"/>
                  <a:pt x="19717" y="140856"/>
                </a:cubicBezTo>
                <a:cubicBezTo>
                  <a:pt x="16879" y="145396"/>
                  <a:pt x="13649" y="148123"/>
                  <a:pt x="9960" y="151691"/>
                </a:cubicBezTo>
                <a:cubicBezTo>
                  <a:pt x="5653" y="158081"/>
                  <a:pt x="5455" y="163107"/>
                  <a:pt x="1598" y="170653"/>
                </a:cubicBezTo>
                <a:cubicBezTo>
                  <a:pt x="-212" y="182306"/>
                  <a:pt x="-683" y="179965"/>
                  <a:pt x="1598" y="195032"/>
                </a:cubicBezTo>
                <a:cubicBezTo>
                  <a:pt x="2435" y="198847"/>
                  <a:pt x="2947" y="203958"/>
                  <a:pt x="4385" y="205867"/>
                </a:cubicBezTo>
                <a:cubicBezTo>
                  <a:pt x="7920" y="210403"/>
                  <a:pt x="12369" y="211055"/>
                  <a:pt x="16929" y="213993"/>
                </a:cubicBezTo>
                <a:cubicBezTo>
                  <a:pt x="20630" y="219204"/>
                  <a:pt x="26353" y="221755"/>
                  <a:pt x="29474" y="227537"/>
                </a:cubicBezTo>
                <a:cubicBezTo>
                  <a:pt x="34188" y="244142"/>
                  <a:pt x="30168" y="231216"/>
                  <a:pt x="36443" y="249207"/>
                </a:cubicBezTo>
                <a:cubicBezTo>
                  <a:pt x="40748" y="260536"/>
                  <a:pt x="39731" y="262168"/>
                  <a:pt x="47593" y="273586"/>
                </a:cubicBezTo>
                <a:cubicBezTo>
                  <a:pt x="49997" y="277485"/>
                  <a:pt x="55158" y="279307"/>
                  <a:pt x="57350" y="281713"/>
                </a:cubicBezTo>
                <a:cubicBezTo>
                  <a:pt x="79092" y="273654"/>
                  <a:pt x="93849" y="273876"/>
                  <a:pt x="113102" y="260043"/>
                </a:cubicBezTo>
                <a:cubicBezTo>
                  <a:pt x="114924" y="259810"/>
                  <a:pt x="116845" y="257252"/>
                  <a:pt x="117283" y="254625"/>
                </a:cubicBezTo>
                <a:cubicBezTo>
                  <a:pt x="118429" y="251642"/>
                  <a:pt x="118571" y="246585"/>
                  <a:pt x="120071" y="243790"/>
                </a:cubicBezTo>
                <a:cubicBezTo>
                  <a:pt x="121766" y="235053"/>
                  <a:pt x="125264" y="228829"/>
                  <a:pt x="127040" y="219411"/>
                </a:cubicBezTo>
                <a:cubicBezTo>
                  <a:pt x="128047" y="214563"/>
                  <a:pt x="128645" y="208606"/>
                  <a:pt x="129827" y="203158"/>
                </a:cubicBezTo>
                <a:cubicBezTo>
                  <a:pt x="133470" y="192031"/>
                  <a:pt x="137328" y="188762"/>
                  <a:pt x="142372" y="181488"/>
                </a:cubicBezTo>
                <a:cubicBezTo>
                  <a:pt x="145717" y="178217"/>
                  <a:pt x="148943" y="173110"/>
                  <a:pt x="152128" y="170653"/>
                </a:cubicBezTo>
                <a:cubicBezTo>
                  <a:pt x="154963" y="168484"/>
                  <a:pt x="159408" y="169410"/>
                  <a:pt x="163279" y="167944"/>
                </a:cubicBezTo>
                <a:cubicBezTo>
                  <a:pt x="175182" y="169265"/>
                  <a:pt x="185291" y="172328"/>
                  <a:pt x="198124" y="173362"/>
                </a:cubicBezTo>
                <a:cubicBezTo>
                  <a:pt x="205197" y="176021"/>
                  <a:pt x="213631" y="176797"/>
                  <a:pt x="219031" y="181488"/>
                </a:cubicBezTo>
                <a:cubicBezTo>
                  <a:pt x="221322" y="183091"/>
                  <a:pt x="223838" y="186163"/>
                  <a:pt x="225999" y="186905"/>
                </a:cubicBezTo>
                <a:cubicBezTo>
                  <a:pt x="231152" y="188086"/>
                  <a:pt x="238170" y="188517"/>
                  <a:pt x="242725" y="189614"/>
                </a:cubicBezTo>
                <a:cubicBezTo>
                  <a:pt x="252046" y="192398"/>
                  <a:pt x="259982" y="192046"/>
                  <a:pt x="269207" y="203158"/>
                </a:cubicBezTo>
                <a:cubicBezTo>
                  <a:pt x="272489" y="206516"/>
                  <a:pt x="276448" y="210318"/>
                  <a:pt x="278964" y="213993"/>
                </a:cubicBezTo>
                <a:cubicBezTo>
                  <a:pt x="282641" y="222122"/>
                  <a:pt x="284217" y="232138"/>
                  <a:pt x="290114" y="235664"/>
                </a:cubicBezTo>
                <a:cubicBezTo>
                  <a:pt x="292173" y="238267"/>
                  <a:pt x="295098" y="240064"/>
                  <a:pt x="297083" y="241081"/>
                </a:cubicBezTo>
                <a:cubicBezTo>
                  <a:pt x="304618" y="246520"/>
                  <a:pt x="308407" y="247305"/>
                  <a:pt x="315203" y="251916"/>
                </a:cubicBezTo>
                <a:cubicBezTo>
                  <a:pt x="318962" y="255212"/>
                  <a:pt x="323656" y="257881"/>
                  <a:pt x="326353" y="265460"/>
                </a:cubicBezTo>
                <a:cubicBezTo>
                  <a:pt x="331708" y="280347"/>
                  <a:pt x="329324" y="270899"/>
                  <a:pt x="336110" y="287130"/>
                </a:cubicBezTo>
                <a:cubicBezTo>
                  <a:pt x="338656" y="295981"/>
                  <a:pt x="343076" y="305488"/>
                  <a:pt x="343079" y="316927"/>
                </a:cubicBezTo>
                <a:cubicBezTo>
                  <a:pt x="343687" y="321771"/>
                  <a:pt x="344788" y="325403"/>
                  <a:pt x="344472" y="330471"/>
                </a:cubicBezTo>
                <a:cubicBezTo>
                  <a:pt x="345211" y="343440"/>
                  <a:pt x="344758" y="358945"/>
                  <a:pt x="340291" y="368394"/>
                </a:cubicBezTo>
                <a:cubicBezTo>
                  <a:pt x="339072" y="375812"/>
                  <a:pt x="334257" y="378115"/>
                  <a:pt x="329141" y="381938"/>
                </a:cubicBezTo>
                <a:cubicBezTo>
                  <a:pt x="325333" y="385555"/>
                  <a:pt x="317732" y="386658"/>
                  <a:pt x="315203" y="387355"/>
                </a:cubicBezTo>
                <a:cubicBezTo>
                  <a:pt x="302264" y="384465"/>
                  <a:pt x="293689" y="385175"/>
                  <a:pt x="278964" y="379229"/>
                </a:cubicBezTo>
                <a:cubicBezTo>
                  <a:pt x="276029" y="378116"/>
                  <a:pt x="275243" y="371558"/>
                  <a:pt x="273389" y="368394"/>
                </a:cubicBezTo>
                <a:cubicBezTo>
                  <a:pt x="268454" y="360182"/>
                  <a:pt x="267667" y="360307"/>
                  <a:pt x="262238" y="354850"/>
                </a:cubicBezTo>
                <a:cubicBezTo>
                  <a:pt x="261382" y="352234"/>
                  <a:pt x="261681" y="348934"/>
                  <a:pt x="260845" y="346724"/>
                </a:cubicBezTo>
                <a:cubicBezTo>
                  <a:pt x="260171" y="344395"/>
                  <a:pt x="258371" y="345010"/>
                  <a:pt x="256663" y="344015"/>
                </a:cubicBezTo>
                <a:cubicBezTo>
                  <a:pt x="243823" y="334240"/>
                  <a:pt x="258606" y="341150"/>
                  <a:pt x="242725" y="335888"/>
                </a:cubicBezTo>
                <a:cubicBezTo>
                  <a:pt x="239465" y="333980"/>
                  <a:pt x="236364" y="331501"/>
                  <a:pt x="232969" y="330471"/>
                </a:cubicBezTo>
                <a:cubicBezTo>
                  <a:pt x="223129" y="326864"/>
                  <a:pt x="197643" y="325424"/>
                  <a:pt x="192548" y="325053"/>
                </a:cubicBezTo>
                <a:cubicBezTo>
                  <a:pt x="167200" y="327102"/>
                  <a:pt x="128950" y="329348"/>
                  <a:pt x="107526" y="330471"/>
                </a:cubicBezTo>
                <a:cubicBezTo>
                  <a:pt x="105249" y="330437"/>
                  <a:pt x="102426" y="334737"/>
                  <a:pt x="100558" y="335888"/>
                </a:cubicBezTo>
                <a:cubicBezTo>
                  <a:pt x="97759" y="337326"/>
                  <a:pt x="95527" y="337683"/>
                  <a:pt x="93589" y="338597"/>
                </a:cubicBezTo>
                <a:cubicBezTo>
                  <a:pt x="90104" y="343003"/>
                  <a:pt x="86655" y="348070"/>
                  <a:pt x="83832" y="352141"/>
                </a:cubicBezTo>
                <a:cubicBezTo>
                  <a:pt x="81062" y="355844"/>
                  <a:pt x="78134" y="357174"/>
                  <a:pt x="75469" y="360268"/>
                </a:cubicBezTo>
                <a:cubicBezTo>
                  <a:pt x="60305" y="378358"/>
                  <a:pt x="72873" y="370475"/>
                  <a:pt x="62925" y="376520"/>
                </a:cubicBezTo>
                <a:cubicBezTo>
                  <a:pt x="55934" y="389599"/>
                  <a:pt x="66263" y="375374"/>
                  <a:pt x="55956" y="384647"/>
                </a:cubicBezTo>
                <a:cubicBezTo>
                  <a:pt x="40138" y="403577"/>
                  <a:pt x="59634" y="381842"/>
                  <a:pt x="43412" y="398191"/>
                </a:cubicBezTo>
                <a:cubicBezTo>
                  <a:pt x="42238" y="400981"/>
                  <a:pt x="40328" y="403035"/>
                  <a:pt x="39230" y="406317"/>
                </a:cubicBezTo>
                <a:cubicBezTo>
                  <a:pt x="37692" y="409195"/>
                  <a:pt x="39119" y="413919"/>
                  <a:pt x="37836" y="417152"/>
                </a:cubicBezTo>
                <a:cubicBezTo>
                  <a:pt x="36443" y="420269"/>
                  <a:pt x="34407" y="421379"/>
                  <a:pt x="32261" y="422570"/>
                </a:cubicBezTo>
                <a:cubicBezTo>
                  <a:pt x="29344" y="422102"/>
                  <a:pt x="26234" y="422538"/>
                  <a:pt x="23899" y="419861"/>
                </a:cubicBezTo>
                <a:cubicBezTo>
                  <a:pt x="20068" y="416241"/>
                  <a:pt x="18014" y="404691"/>
                  <a:pt x="18323" y="395482"/>
                </a:cubicBezTo>
                <a:cubicBezTo>
                  <a:pt x="19268" y="389885"/>
                  <a:pt x="18296" y="380314"/>
                  <a:pt x="19717" y="373812"/>
                </a:cubicBezTo>
                <a:cubicBezTo>
                  <a:pt x="20370" y="370517"/>
                  <a:pt x="24189" y="371227"/>
                  <a:pt x="25292" y="368394"/>
                </a:cubicBezTo>
                <a:cubicBezTo>
                  <a:pt x="26511" y="366094"/>
                  <a:pt x="25970" y="361015"/>
                  <a:pt x="26686" y="357559"/>
                </a:cubicBezTo>
                <a:cubicBezTo>
                  <a:pt x="26406" y="350550"/>
                  <a:pt x="25830" y="343302"/>
                  <a:pt x="25292" y="338597"/>
                </a:cubicBezTo>
                <a:cubicBezTo>
                  <a:pt x="24591" y="335762"/>
                  <a:pt x="22329" y="336191"/>
                  <a:pt x="21111" y="335888"/>
                </a:cubicBezTo>
                <a:cubicBezTo>
                  <a:pt x="18309" y="334647"/>
                  <a:pt x="14258" y="335730"/>
                  <a:pt x="9960" y="335888"/>
                </a:cubicBezTo>
              </a:path>
            </a:pathLst>
          </a:custGeom>
          <a:noFill/>
          <a:ln w="41275" cap="rnd">
            <a:solidFill>
              <a:schemeClr val="tx1"/>
            </a:solidFill>
            <a:prstDash val="sysDash"/>
            <a:miter lim="800000"/>
            <a:extLst>
              <a:ext uri="{C807C97D-BFC1-408E-A445-0C87EB9F89A2}">
                <ask:lineSketchStyleProps xmlns:ask="http://schemas.microsoft.com/office/drawing/2018/sketchyshapes" sd="1219033472">
                  <a:custGeom>
                    <a:avLst/>
                    <a:gdLst>
                      <a:gd name="connsiteX0" fmla="*/ 2238788 w 2404158"/>
                      <a:gd name="connsiteY0" fmla="*/ 457200 h 1517514"/>
                      <a:gd name="connsiteX1" fmla="*/ 2034507 w 2404158"/>
                      <a:gd name="connsiteY1" fmla="*/ 340468 h 1517514"/>
                      <a:gd name="connsiteX2" fmla="*/ 1966414 w 2404158"/>
                      <a:gd name="connsiteY2" fmla="*/ 301557 h 1517514"/>
                      <a:gd name="connsiteX3" fmla="*/ 1839954 w 2404158"/>
                      <a:gd name="connsiteY3" fmla="*/ 243191 h 1517514"/>
                      <a:gd name="connsiteX4" fmla="*/ 1801044 w 2404158"/>
                      <a:gd name="connsiteY4" fmla="*/ 223736 h 1517514"/>
                      <a:gd name="connsiteX5" fmla="*/ 1694039 w 2404158"/>
                      <a:gd name="connsiteY5" fmla="*/ 184825 h 1517514"/>
                      <a:gd name="connsiteX6" fmla="*/ 1334116 w 2404158"/>
                      <a:gd name="connsiteY6" fmla="*/ 48638 h 1517514"/>
                      <a:gd name="connsiteX7" fmla="*/ 1090924 w 2404158"/>
                      <a:gd name="connsiteY7" fmla="*/ 0 h 1517514"/>
                      <a:gd name="connsiteX8" fmla="*/ 789367 w 2404158"/>
                      <a:gd name="connsiteY8" fmla="*/ 9727 h 1517514"/>
                      <a:gd name="connsiteX9" fmla="*/ 731001 w 2404158"/>
                      <a:gd name="connsiteY9" fmla="*/ 38910 h 1517514"/>
                      <a:gd name="connsiteX10" fmla="*/ 701818 w 2404158"/>
                      <a:gd name="connsiteY10" fmla="*/ 48638 h 1517514"/>
                      <a:gd name="connsiteX11" fmla="*/ 575358 w 2404158"/>
                      <a:gd name="connsiteY11" fmla="*/ 116731 h 1517514"/>
                      <a:gd name="connsiteX12" fmla="*/ 458627 w 2404158"/>
                      <a:gd name="connsiteY12" fmla="*/ 155642 h 1517514"/>
                      <a:gd name="connsiteX13" fmla="*/ 439171 w 2404158"/>
                      <a:gd name="connsiteY13" fmla="*/ 175097 h 1517514"/>
                      <a:gd name="connsiteX14" fmla="*/ 429444 w 2404158"/>
                      <a:gd name="connsiteY14" fmla="*/ 204280 h 1517514"/>
                      <a:gd name="connsiteX15" fmla="*/ 409988 w 2404158"/>
                      <a:gd name="connsiteY15" fmla="*/ 233463 h 1517514"/>
                      <a:gd name="connsiteX16" fmla="*/ 400261 w 2404158"/>
                      <a:gd name="connsiteY16" fmla="*/ 262646 h 1517514"/>
                      <a:gd name="connsiteX17" fmla="*/ 351622 w 2404158"/>
                      <a:gd name="connsiteY17" fmla="*/ 321012 h 1517514"/>
                      <a:gd name="connsiteX18" fmla="*/ 225163 w 2404158"/>
                      <a:gd name="connsiteY18" fmla="*/ 418289 h 1517514"/>
                      <a:gd name="connsiteX19" fmla="*/ 186252 w 2404158"/>
                      <a:gd name="connsiteY19" fmla="*/ 447472 h 1517514"/>
                      <a:gd name="connsiteX20" fmla="*/ 137614 w 2404158"/>
                      <a:gd name="connsiteY20" fmla="*/ 505838 h 1517514"/>
                      <a:gd name="connsiteX21" fmla="*/ 69520 w 2404158"/>
                      <a:gd name="connsiteY21" fmla="*/ 544749 h 1517514"/>
                      <a:gd name="connsiteX22" fmla="*/ 11154 w 2404158"/>
                      <a:gd name="connsiteY22" fmla="*/ 612842 h 1517514"/>
                      <a:gd name="connsiteX23" fmla="*/ 11154 w 2404158"/>
                      <a:gd name="connsiteY23" fmla="*/ 700391 h 1517514"/>
                      <a:gd name="connsiteX24" fmla="*/ 30610 w 2404158"/>
                      <a:gd name="connsiteY24" fmla="*/ 739302 h 1517514"/>
                      <a:gd name="connsiteX25" fmla="*/ 118158 w 2404158"/>
                      <a:gd name="connsiteY25" fmla="*/ 768485 h 1517514"/>
                      <a:gd name="connsiteX26" fmla="*/ 205707 w 2404158"/>
                      <a:gd name="connsiteY26" fmla="*/ 817123 h 1517514"/>
                      <a:gd name="connsiteX27" fmla="*/ 254346 w 2404158"/>
                      <a:gd name="connsiteY27" fmla="*/ 894944 h 1517514"/>
                      <a:gd name="connsiteX28" fmla="*/ 332167 w 2404158"/>
                      <a:gd name="connsiteY28" fmla="*/ 982493 h 1517514"/>
                      <a:gd name="connsiteX29" fmla="*/ 400261 w 2404158"/>
                      <a:gd name="connsiteY29" fmla="*/ 1011676 h 1517514"/>
                      <a:gd name="connsiteX30" fmla="*/ 789367 w 2404158"/>
                      <a:gd name="connsiteY30" fmla="*/ 933855 h 1517514"/>
                      <a:gd name="connsiteX31" fmla="*/ 818550 w 2404158"/>
                      <a:gd name="connsiteY31" fmla="*/ 914400 h 1517514"/>
                      <a:gd name="connsiteX32" fmla="*/ 838005 w 2404158"/>
                      <a:gd name="connsiteY32" fmla="*/ 875489 h 1517514"/>
                      <a:gd name="connsiteX33" fmla="*/ 886644 w 2404158"/>
                      <a:gd name="connsiteY33" fmla="*/ 787940 h 1517514"/>
                      <a:gd name="connsiteX34" fmla="*/ 906099 w 2404158"/>
                      <a:gd name="connsiteY34" fmla="*/ 729574 h 1517514"/>
                      <a:gd name="connsiteX35" fmla="*/ 993648 w 2404158"/>
                      <a:gd name="connsiteY35" fmla="*/ 651753 h 1517514"/>
                      <a:gd name="connsiteX36" fmla="*/ 1061741 w 2404158"/>
                      <a:gd name="connsiteY36" fmla="*/ 612842 h 1517514"/>
                      <a:gd name="connsiteX37" fmla="*/ 1139563 w 2404158"/>
                      <a:gd name="connsiteY37" fmla="*/ 603114 h 1517514"/>
                      <a:gd name="connsiteX38" fmla="*/ 1382754 w 2404158"/>
                      <a:gd name="connsiteY38" fmla="*/ 622570 h 1517514"/>
                      <a:gd name="connsiteX39" fmla="*/ 1528669 w 2404158"/>
                      <a:gd name="connsiteY39" fmla="*/ 651753 h 1517514"/>
                      <a:gd name="connsiteX40" fmla="*/ 1577307 w 2404158"/>
                      <a:gd name="connsiteY40" fmla="*/ 671208 h 1517514"/>
                      <a:gd name="connsiteX41" fmla="*/ 1694039 w 2404158"/>
                      <a:gd name="connsiteY41" fmla="*/ 680936 h 1517514"/>
                      <a:gd name="connsiteX42" fmla="*/ 1878865 w 2404158"/>
                      <a:gd name="connsiteY42" fmla="*/ 729574 h 1517514"/>
                      <a:gd name="connsiteX43" fmla="*/ 1946958 w 2404158"/>
                      <a:gd name="connsiteY43" fmla="*/ 768485 h 1517514"/>
                      <a:gd name="connsiteX44" fmla="*/ 2024780 w 2404158"/>
                      <a:gd name="connsiteY44" fmla="*/ 846306 h 1517514"/>
                      <a:gd name="connsiteX45" fmla="*/ 2073418 w 2404158"/>
                      <a:gd name="connsiteY45" fmla="*/ 865761 h 1517514"/>
                      <a:gd name="connsiteX46" fmla="*/ 2199878 w 2404158"/>
                      <a:gd name="connsiteY46" fmla="*/ 904672 h 1517514"/>
                      <a:gd name="connsiteX47" fmla="*/ 2277699 w 2404158"/>
                      <a:gd name="connsiteY47" fmla="*/ 953310 h 1517514"/>
                      <a:gd name="connsiteX48" fmla="*/ 2345793 w 2404158"/>
                      <a:gd name="connsiteY48" fmla="*/ 1031131 h 1517514"/>
                      <a:gd name="connsiteX49" fmla="*/ 2394431 w 2404158"/>
                      <a:gd name="connsiteY49" fmla="*/ 1138136 h 1517514"/>
                      <a:gd name="connsiteX50" fmla="*/ 2404158 w 2404158"/>
                      <a:gd name="connsiteY50" fmla="*/ 1186774 h 1517514"/>
                      <a:gd name="connsiteX51" fmla="*/ 2374976 w 2404158"/>
                      <a:gd name="connsiteY51" fmla="*/ 1322961 h 1517514"/>
                      <a:gd name="connsiteX52" fmla="*/ 2297154 w 2404158"/>
                      <a:gd name="connsiteY52" fmla="*/ 1371600 h 1517514"/>
                      <a:gd name="connsiteX53" fmla="*/ 2199878 w 2404158"/>
                      <a:gd name="connsiteY53" fmla="*/ 1391055 h 1517514"/>
                      <a:gd name="connsiteX54" fmla="*/ 1946958 w 2404158"/>
                      <a:gd name="connsiteY54" fmla="*/ 1361872 h 1517514"/>
                      <a:gd name="connsiteX55" fmla="*/ 1908048 w 2404158"/>
                      <a:gd name="connsiteY55" fmla="*/ 1322961 h 1517514"/>
                      <a:gd name="connsiteX56" fmla="*/ 1830227 w 2404158"/>
                      <a:gd name="connsiteY56" fmla="*/ 1274323 h 1517514"/>
                      <a:gd name="connsiteX57" fmla="*/ 1820499 w 2404158"/>
                      <a:gd name="connsiteY57" fmla="*/ 1245140 h 1517514"/>
                      <a:gd name="connsiteX58" fmla="*/ 1791316 w 2404158"/>
                      <a:gd name="connsiteY58" fmla="*/ 1235412 h 1517514"/>
                      <a:gd name="connsiteX59" fmla="*/ 1694039 w 2404158"/>
                      <a:gd name="connsiteY59" fmla="*/ 1206229 h 1517514"/>
                      <a:gd name="connsiteX60" fmla="*/ 1625946 w 2404158"/>
                      <a:gd name="connsiteY60" fmla="*/ 1186774 h 1517514"/>
                      <a:gd name="connsiteX61" fmla="*/ 1343844 w 2404158"/>
                      <a:gd name="connsiteY61" fmla="*/ 1167319 h 1517514"/>
                      <a:gd name="connsiteX62" fmla="*/ 750456 w 2404158"/>
                      <a:gd name="connsiteY62" fmla="*/ 1186774 h 1517514"/>
                      <a:gd name="connsiteX63" fmla="*/ 701818 w 2404158"/>
                      <a:gd name="connsiteY63" fmla="*/ 1206229 h 1517514"/>
                      <a:gd name="connsiteX64" fmla="*/ 653180 w 2404158"/>
                      <a:gd name="connsiteY64" fmla="*/ 1215957 h 1517514"/>
                      <a:gd name="connsiteX65" fmla="*/ 585086 w 2404158"/>
                      <a:gd name="connsiteY65" fmla="*/ 1264595 h 1517514"/>
                      <a:gd name="connsiteX66" fmla="*/ 526720 w 2404158"/>
                      <a:gd name="connsiteY66" fmla="*/ 1293778 h 1517514"/>
                      <a:gd name="connsiteX67" fmla="*/ 439171 w 2404158"/>
                      <a:gd name="connsiteY67" fmla="*/ 1352144 h 1517514"/>
                      <a:gd name="connsiteX68" fmla="*/ 390533 w 2404158"/>
                      <a:gd name="connsiteY68" fmla="*/ 1381327 h 1517514"/>
                      <a:gd name="connsiteX69" fmla="*/ 302984 w 2404158"/>
                      <a:gd name="connsiteY69" fmla="*/ 1429966 h 1517514"/>
                      <a:gd name="connsiteX70" fmla="*/ 273801 w 2404158"/>
                      <a:gd name="connsiteY70" fmla="*/ 1459149 h 1517514"/>
                      <a:gd name="connsiteX71" fmla="*/ 264073 w 2404158"/>
                      <a:gd name="connsiteY71" fmla="*/ 1498059 h 1517514"/>
                      <a:gd name="connsiteX72" fmla="*/ 225163 w 2404158"/>
                      <a:gd name="connsiteY72" fmla="*/ 1517514 h 1517514"/>
                      <a:gd name="connsiteX73" fmla="*/ 166797 w 2404158"/>
                      <a:gd name="connsiteY73" fmla="*/ 1507787 h 1517514"/>
                      <a:gd name="connsiteX74" fmla="*/ 127886 w 2404158"/>
                      <a:gd name="connsiteY74" fmla="*/ 1420238 h 1517514"/>
                      <a:gd name="connsiteX75" fmla="*/ 137614 w 2404158"/>
                      <a:gd name="connsiteY75" fmla="*/ 1342417 h 1517514"/>
                      <a:gd name="connsiteX76" fmla="*/ 176524 w 2404158"/>
                      <a:gd name="connsiteY76" fmla="*/ 1322961 h 1517514"/>
                      <a:gd name="connsiteX77" fmla="*/ 186252 w 2404158"/>
                      <a:gd name="connsiteY77" fmla="*/ 1284051 h 1517514"/>
                      <a:gd name="connsiteX78" fmla="*/ 176524 w 2404158"/>
                      <a:gd name="connsiteY78" fmla="*/ 1215957 h 1517514"/>
                      <a:gd name="connsiteX79" fmla="*/ 147341 w 2404158"/>
                      <a:gd name="connsiteY79" fmla="*/ 1206229 h 1517514"/>
                      <a:gd name="connsiteX80" fmla="*/ 69520 w 2404158"/>
                      <a:gd name="connsiteY80" fmla="*/ 1206229 h 151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04158" h="1517514">
                        <a:moveTo>
                          <a:pt x="2238788" y="457200"/>
                        </a:moveTo>
                        <a:lnTo>
                          <a:pt x="2034507" y="340468"/>
                        </a:lnTo>
                        <a:cubicBezTo>
                          <a:pt x="2011809" y="327498"/>
                          <a:pt x="1989796" y="313248"/>
                          <a:pt x="1966414" y="301557"/>
                        </a:cubicBezTo>
                        <a:cubicBezTo>
                          <a:pt x="1772583" y="204640"/>
                          <a:pt x="1975966" y="303640"/>
                          <a:pt x="1839954" y="243191"/>
                        </a:cubicBezTo>
                        <a:cubicBezTo>
                          <a:pt x="1826703" y="237302"/>
                          <a:pt x="1814508" y="229121"/>
                          <a:pt x="1801044" y="223736"/>
                        </a:cubicBezTo>
                        <a:cubicBezTo>
                          <a:pt x="1765805" y="209640"/>
                          <a:pt x="1729364" y="198703"/>
                          <a:pt x="1694039" y="184825"/>
                        </a:cubicBezTo>
                        <a:cubicBezTo>
                          <a:pt x="1559518" y="131977"/>
                          <a:pt x="1476155" y="88700"/>
                          <a:pt x="1334116" y="48638"/>
                        </a:cubicBezTo>
                        <a:cubicBezTo>
                          <a:pt x="1256508" y="26749"/>
                          <a:pt x="1171757" y="13471"/>
                          <a:pt x="1090924" y="0"/>
                        </a:cubicBezTo>
                        <a:cubicBezTo>
                          <a:pt x="990405" y="3242"/>
                          <a:pt x="889356" y="-1082"/>
                          <a:pt x="789367" y="9727"/>
                        </a:cubicBezTo>
                        <a:cubicBezTo>
                          <a:pt x="767741" y="12065"/>
                          <a:pt x="750878" y="30076"/>
                          <a:pt x="731001" y="38910"/>
                        </a:cubicBezTo>
                        <a:cubicBezTo>
                          <a:pt x="721631" y="43075"/>
                          <a:pt x="711546" y="45395"/>
                          <a:pt x="701818" y="48638"/>
                        </a:cubicBezTo>
                        <a:cubicBezTo>
                          <a:pt x="619552" y="117192"/>
                          <a:pt x="673176" y="85841"/>
                          <a:pt x="575358" y="116731"/>
                        </a:cubicBezTo>
                        <a:cubicBezTo>
                          <a:pt x="536247" y="129082"/>
                          <a:pt x="458627" y="155642"/>
                          <a:pt x="458627" y="155642"/>
                        </a:cubicBezTo>
                        <a:cubicBezTo>
                          <a:pt x="452142" y="162127"/>
                          <a:pt x="443890" y="167233"/>
                          <a:pt x="439171" y="175097"/>
                        </a:cubicBezTo>
                        <a:cubicBezTo>
                          <a:pt x="433895" y="183890"/>
                          <a:pt x="434030" y="195109"/>
                          <a:pt x="429444" y="204280"/>
                        </a:cubicBezTo>
                        <a:cubicBezTo>
                          <a:pt x="424215" y="214737"/>
                          <a:pt x="416473" y="223735"/>
                          <a:pt x="409988" y="233463"/>
                        </a:cubicBezTo>
                        <a:cubicBezTo>
                          <a:pt x="406746" y="243191"/>
                          <a:pt x="404847" y="253475"/>
                          <a:pt x="400261" y="262646"/>
                        </a:cubicBezTo>
                        <a:cubicBezTo>
                          <a:pt x="389156" y="284856"/>
                          <a:pt x="370266" y="305236"/>
                          <a:pt x="351622" y="321012"/>
                        </a:cubicBezTo>
                        <a:cubicBezTo>
                          <a:pt x="200712" y="448707"/>
                          <a:pt x="301427" y="363815"/>
                          <a:pt x="225163" y="418289"/>
                        </a:cubicBezTo>
                        <a:cubicBezTo>
                          <a:pt x="211970" y="427712"/>
                          <a:pt x="197716" y="436008"/>
                          <a:pt x="186252" y="447472"/>
                        </a:cubicBezTo>
                        <a:cubicBezTo>
                          <a:pt x="168344" y="465380"/>
                          <a:pt x="157069" y="489625"/>
                          <a:pt x="137614" y="505838"/>
                        </a:cubicBezTo>
                        <a:cubicBezTo>
                          <a:pt x="117531" y="522574"/>
                          <a:pt x="90662" y="529373"/>
                          <a:pt x="69520" y="544749"/>
                        </a:cubicBezTo>
                        <a:cubicBezTo>
                          <a:pt x="38995" y="566949"/>
                          <a:pt x="30171" y="584318"/>
                          <a:pt x="11154" y="612842"/>
                        </a:cubicBezTo>
                        <a:cubicBezTo>
                          <a:pt x="-2311" y="653241"/>
                          <a:pt x="-5064" y="646329"/>
                          <a:pt x="11154" y="700391"/>
                        </a:cubicBezTo>
                        <a:cubicBezTo>
                          <a:pt x="15321" y="714281"/>
                          <a:pt x="18376" y="731517"/>
                          <a:pt x="30610" y="739302"/>
                        </a:cubicBezTo>
                        <a:cubicBezTo>
                          <a:pt x="56562" y="755817"/>
                          <a:pt x="90048" y="755992"/>
                          <a:pt x="118158" y="768485"/>
                        </a:cubicBezTo>
                        <a:cubicBezTo>
                          <a:pt x="148665" y="782044"/>
                          <a:pt x="176524" y="800910"/>
                          <a:pt x="205707" y="817123"/>
                        </a:cubicBezTo>
                        <a:cubicBezTo>
                          <a:pt x="223120" y="869361"/>
                          <a:pt x="206763" y="831500"/>
                          <a:pt x="254346" y="894944"/>
                        </a:cubicBezTo>
                        <a:cubicBezTo>
                          <a:pt x="284500" y="935150"/>
                          <a:pt x="276271" y="943796"/>
                          <a:pt x="332167" y="982493"/>
                        </a:cubicBezTo>
                        <a:cubicBezTo>
                          <a:pt x="352471" y="996549"/>
                          <a:pt x="377563" y="1001948"/>
                          <a:pt x="400261" y="1011676"/>
                        </a:cubicBezTo>
                        <a:cubicBezTo>
                          <a:pt x="529963" y="985736"/>
                          <a:pt x="660534" y="963816"/>
                          <a:pt x="789367" y="933855"/>
                        </a:cubicBezTo>
                        <a:cubicBezTo>
                          <a:pt x="800754" y="931207"/>
                          <a:pt x="811066" y="923381"/>
                          <a:pt x="818550" y="914400"/>
                        </a:cubicBezTo>
                        <a:cubicBezTo>
                          <a:pt x="827833" y="903260"/>
                          <a:pt x="830963" y="888165"/>
                          <a:pt x="838005" y="875489"/>
                        </a:cubicBezTo>
                        <a:cubicBezTo>
                          <a:pt x="855633" y="843758"/>
                          <a:pt x="873317" y="821257"/>
                          <a:pt x="886644" y="787940"/>
                        </a:cubicBezTo>
                        <a:cubicBezTo>
                          <a:pt x="894260" y="768899"/>
                          <a:pt x="896928" y="747917"/>
                          <a:pt x="906099" y="729574"/>
                        </a:cubicBezTo>
                        <a:cubicBezTo>
                          <a:pt x="926661" y="688451"/>
                          <a:pt x="954459" y="675869"/>
                          <a:pt x="993648" y="651753"/>
                        </a:cubicBezTo>
                        <a:cubicBezTo>
                          <a:pt x="1015912" y="638052"/>
                          <a:pt x="1036940" y="621109"/>
                          <a:pt x="1061741" y="612842"/>
                        </a:cubicBezTo>
                        <a:cubicBezTo>
                          <a:pt x="1086542" y="604575"/>
                          <a:pt x="1113622" y="606357"/>
                          <a:pt x="1139563" y="603114"/>
                        </a:cubicBezTo>
                        <a:cubicBezTo>
                          <a:pt x="1220627" y="609599"/>
                          <a:pt x="1302059" y="612483"/>
                          <a:pt x="1382754" y="622570"/>
                        </a:cubicBezTo>
                        <a:cubicBezTo>
                          <a:pt x="1431973" y="628722"/>
                          <a:pt x="1480548" y="639723"/>
                          <a:pt x="1528669" y="651753"/>
                        </a:cubicBezTo>
                        <a:cubicBezTo>
                          <a:pt x="1545609" y="655988"/>
                          <a:pt x="1560111" y="668173"/>
                          <a:pt x="1577307" y="671208"/>
                        </a:cubicBezTo>
                        <a:cubicBezTo>
                          <a:pt x="1615758" y="677994"/>
                          <a:pt x="1655128" y="677693"/>
                          <a:pt x="1694039" y="680936"/>
                        </a:cubicBezTo>
                        <a:cubicBezTo>
                          <a:pt x="1755648" y="697149"/>
                          <a:pt x="1823553" y="697966"/>
                          <a:pt x="1878865" y="729574"/>
                        </a:cubicBezTo>
                        <a:cubicBezTo>
                          <a:pt x="1901563" y="742544"/>
                          <a:pt x="1926544" y="752154"/>
                          <a:pt x="1946958" y="768485"/>
                        </a:cubicBezTo>
                        <a:cubicBezTo>
                          <a:pt x="1975604" y="791402"/>
                          <a:pt x="1990718" y="832682"/>
                          <a:pt x="2024780" y="846306"/>
                        </a:cubicBezTo>
                        <a:cubicBezTo>
                          <a:pt x="2040993" y="852791"/>
                          <a:pt x="2057008" y="859794"/>
                          <a:pt x="2073418" y="865761"/>
                        </a:cubicBezTo>
                        <a:cubicBezTo>
                          <a:pt x="2122783" y="883712"/>
                          <a:pt x="2148204" y="889908"/>
                          <a:pt x="2199878" y="904672"/>
                        </a:cubicBezTo>
                        <a:cubicBezTo>
                          <a:pt x="2225818" y="920885"/>
                          <a:pt x="2260731" y="927857"/>
                          <a:pt x="2277699" y="953310"/>
                        </a:cubicBezTo>
                        <a:cubicBezTo>
                          <a:pt x="2309872" y="1001571"/>
                          <a:pt x="2288887" y="974226"/>
                          <a:pt x="2345793" y="1031131"/>
                        </a:cubicBezTo>
                        <a:cubicBezTo>
                          <a:pt x="2362630" y="1064806"/>
                          <a:pt x="2382801" y="1103244"/>
                          <a:pt x="2394431" y="1138136"/>
                        </a:cubicBezTo>
                        <a:cubicBezTo>
                          <a:pt x="2399659" y="1153821"/>
                          <a:pt x="2400916" y="1170561"/>
                          <a:pt x="2404158" y="1186774"/>
                        </a:cubicBezTo>
                        <a:cubicBezTo>
                          <a:pt x="2394431" y="1232170"/>
                          <a:pt x="2398237" y="1282783"/>
                          <a:pt x="2374976" y="1322961"/>
                        </a:cubicBezTo>
                        <a:cubicBezTo>
                          <a:pt x="2359649" y="1349435"/>
                          <a:pt x="2324009" y="1356952"/>
                          <a:pt x="2297154" y="1371600"/>
                        </a:cubicBezTo>
                        <a:cubicBezTo>
                          <a:pt x="2273059" y="1384743"/>
                          <a:pt x="2218107" y="1388451"/>
                          <a:pt x="2199878" y="1391055"/>
                        </a:cubicBezTo>
                        <a:cubicBezTo>
                          <a:pt x="2115571" y="1381327"/>
                          <a:pt x="2029604" y="1381156"/>
                          <a:pt x="1946958" y="1361872"/>
                        </a:cubicBezTo>
                        <a:cubicBezTo>
                          <a:pt x="1929095" y="1357704"/>
                          <a:pt x="1921852" y="1335040"/>
                          <a:pt x="1908048" y="1322961"/>
                        </a:cubicBezTo>
                        <a:cubicBezTo>
                          <a:pt x="1874375" y="1293497"/>
                          <a:pt x="1868577" y="1293498"/>
                          <a:pt x="1830227" y="1274323"/>
                        </a:cubicBezTo>
                        <a:cubicBezTo>
                          <a:pt x="1826984" y="1264595"/>
                          <a:pt x="1827750" y="1252391"/>
                          <a:pt x="1820499" y="1245140"/>
                        </a:cubicBezTo>
                        <a:cubicBezTo>
                          <a:pt x="1813248" y="1237889"/>
                          <a:pt x="1800741" y="1239451"/>
                          <a:pt x="1791316" y="1235412"/>
                        </a:cubicBezTo>
                        <a:cubicBezTo>
                          <a:pt x="1697031" y="1195004"/>
                          <a:pt x="1818031" y="1234843"/>
                          <a:pt x="1694039" y="1206229"/>
                        </a:cubicBezTo>
                        <a:cubicBezTo>
                          <a:pt x="1671038" y="1200921"/>
                          <a:pt x="1649148" y="1191124"/>
                          <a:pt x="1625946" y="1186774"/>
                        </a:cubicBezTo>
                        <a:cubicBezTo>
                          <a:pt x="1558347" y="1174099"/>
                          <a:pt x="1380894" y="1169171"/>
                          <a:pt x="1343844" y="1167319"/>
                        </a:cubicBezTo>
                        <a:cubicBezTo>
                          <a:pt x="1146048" y="1173804"/>
                          <a:pt x="947996" y="1174802"/>
                          <a:pt x="750456" y="1186774"/>
                        </a:cubicBezTo>
                        <a:cubicBezTo>
                          <a:pt x="733026" y="1187830"/>
                          <a:pt x="718543" y="1201211"/>
                          <a:pt x="701818" y="1206229"/>
                        </a:cubicBezTo>
                        <a:cubicBezTo>
                          <a:pt x="685982" y="1210980"/>
                          <a:pt x="669393" y="1212714"/>
                          <a:pt x="653180" y="1215957"/>
                        </a:cubicBezTo>
                        <a:cubicBezTo>
                          <a:pt x="630482" y="1232170"/>
                          <a:pt x="608842" y="1249976"/>
                          <a:pt x="585086" y="1264595"/>
                        </a:cubicBezTo>
                        <a:cubicBezTo>
                          <a:pt x="566561" y="1275995"/>
                          <a:pt x="544818" y="1281712"/>
                          <a:pt x="526720" y="1293778"/>
                        </a:cubicBezTo>
                        <a:cubicBezTo>
                          <a:pt x="427357" y="1360021"/>
                          <a:pt x="505790" y="1329939"/>
                          <a:pt x="439171" y="1352144"/>
                        </a:cubicBezTo>
                        <a:cubicBezTo>
                          <a:pt x="393643" y="1397675"/>
                          <a:pt x="449461" y="1347655"/>
                          <a:pt x="390533" y="1381327"/>
                        </a:cubicBezTo>
                        <a:cubicBezTo>
                          <a:pt x="282558" y="1443026"/>
                          <a:pt x="426014" y="1380752"/>
                          <a:pt x="302984" y="1429966"/>
                        </a:cubicBezTo>
                        <a:cubicBezTo>
                          <a:pt x="293256" y="1439694"/>
                          <a:pt x="280626" y="1447205"/>
                          <a:pt x="273801" y="1459149"/>
                        </a:cubicBezTo>
                        <a:cubicBezTo>
                          <a:pt x="267168" y="1470757"/>
                          <a:pt x="272632" y="1487789"/>
                          <a:pt x="264073" y="1498059"/>
                        </a:cubicBezTo>
                        <a:cubicBezTo>
                          <a:pt x="254790" y="1509199"/>
                          <a:pt x="238133" y="1511029"/>
                          <a:pt x="225163" y="1517514"/>
                        </a:cubicBezTo>
                        <a:cubicBezTo>
                          <a:pt x="205708" y="1514272"/>
                          <a:pt x="184039" y="1517366"/>
                          <a:pt x="166797" y="1507787"/>
                        </a:cubicBezTo>
                        <a:cubicBezTo>
                          <a:pt x="134537" y="1489865"/>
                          <a:pt x="133815" y="1449881"/>
                          <a:pt x="127886" y="1420238"/>
                        </a:cubicBezTo>
                        <a:cubicBezTo>
                          <a:pt x="131129" y="1394298"/>
                          <a:pt x="125923" y="1365799"/>
                          <a:pt x="137614" y="1342417"/>
                        </a:cubicBezTo>
                        <a:cubicBezTo>
                          <a:pt x="144099" y="1329447"/>
                          <a:pt x="167241" y="1334101"/>
                          <a:pt x="176524" y="1322961"/>
                        </a:cubicBezTo>
                        <a:cubicBezTo>
                          <a:pt x="185083" y="1312690"/>
                          <a:pt x="183009" y="1297021"/>
                          <a:pt x="186252" y="1284051"/>
                        </a:cubicBezTo>
                        <a:cubicBezTo>
                          <a:pt x="183009" y="1261353"/>
                          <a:pt x="186778" y="1236465"/>
                          <a:pt x="176524" y="1215957"/>
                        </a:cubicBezTo>
                        <a:cubicBezTo>
                          <a:pt x="171938" y="1206786"/>
                          <a:pt x="157553" y="1207157"/>
                          <a:pt x="147341" y="1206229"/>
                        </a:cubicBezTo>
                        <a:cubicBezTo>
                          <a:pt x="121507" y="1203880"/>
                          <a:pt x="95460" y="1206229"/>
                          <a:pt x="69520" y="12062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271A712-5D0A-477D-BA3D-31D0986E7696}"/>
              </a:ext>
            </a:extLst>
          </p:cNvPr>
          <p:cNvSpPr/>
          <p:nvPr/>
        </p:nvSpPr>
        <p:spPr>
          <a:xfrm>
            <a:off x="0" y="0"/>
            <a:ext cx="12192000" cy="1400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a:extLst>
              <a:ext uri="{FF2B5EF4-FFF2-40B4-BE49-F238E27FC236}">
                <a16:creationId xmlns:a16="http://schemas.microsoft.com/office/drawing/2014/main" id="{3568D0FB-BB66-4699-80F4-F28BFD700F45}"/>
              </a:ext>
            </a:extLst>
          </p:cNvPr>
          <p:cNvSpPr/>
          <p:nvPr/>
        </p:nvSpPr>
        <p:spPr>
          <a:xfrm rot="21003635">
            <a:off x="3651620" y="1707826"/>
            <a:ext cx="499011" cy="444790"/>
          </a:xfrm>
          <a:custGeom>
            <a:avLst/>
            <a:gdLst>
              <a:gd name="connsiteX0" fmla="*/ 0 w 499011"/>
              <a:gd name="connsiteY0" fmla="*/ 222395 h 444790"/>
              <a:gd name="connsiteX1" fmla="*/ 249506 w 499011"/>
              <a:gd name="connsiteY1" fmla="*/ 0 h 444790"/>
              <a:gd name="connsiteX2" fmla="*/ 499012 w 499011"/>
              <a:gd name="connsiteY2" fmla="*/ 222395 h 444790"/>
              <a:gd name="connsiteX3" fmla="*/ 249506 w 499011"/>
              <a:gd name="connsiteY3" fmla="*/ 444790 h 444790"/>
              <a:gd name="connsiteX4" fmla="*/ 0 w 499011"/>
              <a:gd name="connsiteY4" fmla="*/ 222395 h 44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1" h="444790" fill="none" extrusionOk="0">
                <a:moveTo>
                  <a:pt x="0" y="222395"/>
                </a:moveTo>
                <a:cubicBezTo>
                  <a:pt x="4501" y="103332"/>
                  <a:pt x="93656" y="-22639"/>
                  <a:pt x="249506" y="0"/>
                </a:cubicBezTo>
                <a:cubicBezTo>
                  <a:pt x="375659" y="731"/>
                  <a:pt x="492013" y="127852"/>
                  <a:pt x="499012" y="222395"/>
                </a:cubicBezTo>
                <a:cubicBezTo>
                  <a:pt x="499046" y="335006"/>
                  <a:pt x="383773" y="445999"/>
                  <a:pt x="249506" y="444790"/>
                </a:cubicBezTo>
                <a:cubicBezTo>
                  <a:pt x="97083" y="425867"/>
                  <a:pt x="16735" y="335834"/>
                  <a:pt x="0" y="222395"/>
                </a:cubicBezTo>
                <a:close/>
              </a:path>
              <a:path w="499011" h="444790" stroke="0" extrusionOk="0">
                <a:moveTo>
                  <a:pt x="0" y="222395"/>
                </a:moveTo>
                <a:cubicBezTo>
                  <a:pt x="-5709" y="89042"/>
                  <a:pt x="133982" y="-9933"/>
                  <a:pt x="249506" y="0"/>
                </a:cubicBezTo>
                <a:cubicBezTo>
                  <a:pt x="391392" y="8667"/>
                  <a:pt x="484647" y="106267"/>
                  <a:pt x="499012" y="222395"/>
                </a:cubicBezTo>
                <a:cubicBezTo>
                  <a:pt x="495652" y="342305"/>
                  <a:pt x="401950" y="439347"/>
                  <a:pt x="249506" y="444790"/>
                </a:cubicBezTo>
                <a:cubicBezTo>
                  <a:pt x="87120" y="419163"/>
                  <a:pt x="24107" y="363487"/>
                  <a:pt x="0" y="222395"/>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Flowchart: Connector 177">
            <a:extLst>
              <a:ext uri="{FF2B5EF4-FFF2-40B4-BE49-F238E27FC236}">
                <a16:creationId xmlns:a16="http://schemas.microsoft.com/office/drawing/2014/main" id="{BEF1C763-BB8D-4B3C-B251-30D6421F4CD2}"/>
              </a:ext>
            </a:extLst>
          </p:cNvPr>
          <p:cNvSpPr/>
          <p:nvPr/>
        </p:nvSpPr>
        <p:spPr>
          <a:xfrm rot="21003635">
            <a:off x="4185094" y="1790813"/>
            <a:ext cx="475561" cy="450872"/>
          </a:xfrm>
          <a:custGeom>
            <a:avLst/>
            <a:gdLst>
              <a:gd name="connsiteX0" fmla="*/ 0 w 475561"/>
              <a:gd name="connsiteY0" fmla="*/ 225436 h 450872"/>
              <a:gd name="connsiteX1" fmla="*/ 237781 w 475561"/>
              <a:gd name="connsiteY1" fmla="*/ 0 h 450872"/>
              <a:gd name="connsiteX2" fmla="*/ 475562 w 475561"/>
              <a:gd name="connsiteY2" fmla="*/ 225436 h 450872"/>
              <a:gd name="connsiteX3" fmla="*/ 237781 w 475561"/>
              <a:gd name="connsiteY3" fmla="*/ 450872 h 450872"/>
              <a:gd name="connsiteX4" fmla="*/ 0 w 475561"/>
              <a:gd name="connsiteY4" fmla="*/ 225436 h 45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61" h="450872" fill="none" extrusionOk="0">
                <a:moveTo>
                  <a:pt x="0" y="225436"/>
                </a:moveTo>
                <a:cubicBezTo>
                  <a:pt x="24629" y="121514"/>
                  <a:pt x="88583" y="-22416"/>
                  <a:pt x="237781" y="0"/>
                </a:cubicBezTo>
                <a:cubicBezTo>
                  <a:pt x="363365" y="360"/>
                  <a:pt x="470290" y="122234"/>
                  <a:pt x="475562" y="225436"/>
                </a:cubicBezTo>
                <a:cubicBezTo>
                  <a:pt x="475616" y="333883"/>
                  <a:pt x="360548" y="453800"/>
                  <a:pt x="237781" y="450872"/>
                </a:cubicBezTo>
                <a:cubicBezTo>
                  <a:pt x="91119" y="431025"/>
                  <a:pt x="30756" y="332691"/>
                  <a:pt x="0" y="225436"/>
                </a:cubicBezTo>
                <a:close/>
              </a:path>
              <a:path w="475561" h="450872" stroke="0" extrusionOk="0">
                <a:moveTo>
                  <a:pt x="0" y="225436"/>
                </a:moveTo>
                <a:cubicBezTo>
                  <a:pt x="-8184" y="85839"/>
                  <a:pt x="138001" y="-14067"/>
                  <a:pt x="237781" y="0"/>
                </a:cubicBezTo>
                <a:cubicBezTo>
                  <a:pt x="372099" y="6350"/>
                  <a:pt x="444093" y="115603"/>
                  <a:pt x="475562" y="225436"/>
                </a:cubicBezTo>
                <a:cubicBezTo>
                  <a:pt x="472740" y="347492"/>
                  <a:pt x="381084" y="446419"/>
                  <a:pt x="237781" y="450872"/>
                </a:cubicBezTo>
                <a:cubicBezTo>
                  <a:pt x="82159" y="425547"/>
                  <a:pt x="22254" y="366804"/>
                  <a:pt x="0" y="225436"/>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lowchart: Connector 216">
            <a:extLst>
              <a:ext uri="{FF2B5EF4-FFF2-40B4-BE49-F238E27FC236}">
                <a16:creationId xmlns:a16="http://schemas.microsoft.com/office/drawing/2014/main" id="{6B9C7A2B-1601-469E-889F-8B467E277D3B}"/>
              </a:ext>
            </a:extLst>
          </p:cNvPr>
          <p:cNvSpPr/>
          <p:nvPr/>
        </p:nvSpPr>
        <p:spPr>
          <a:xfrm rot="21003635">
            <a:off x="3830087" y="2193092"/>
            <a:ext cx="499011" cy="446705"/>
          </a:xfrm>
          <a:custGeom>
            <a:avLst/>
            <a:gdLst>
              <a:gd name="connsiteX0" fmla="*/ 0 w 499011"/>
              <a:gd name="connsiteY0" fmla="*/ 223353 h 446705"/>
              <a:gd name="connsiteX1" fmla="*/ 249506 w 499011"/>
              <a:gd name="connsiteY1" fmla="*/ 0 h 446705"/>
              <a:gd name="connsiteX2" fmla="*/ 499012 w 499011"/>
              <a:gd name="connsiteY2" fmla="*/ 223353 h 446705"/>
              <a:gd name="connsiteX3" fmla="*/ 249506 w 499011"/>
              <a:gd name="connsiteY3" fmla="*/ 446706 h 446705"/>
              <a:gd name="connsiteX4" fmla="*/ 0 w 499011"/>
              <a:gd name="connsiteY4" fmla="*/ 223353 h 4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1" h="446705" fill="none" extrusionOk="0">
                <a:moveTo>
                  <a:pt x="0" y="223353"/>
                </a:moveTo>
                <a:cubicBezTo>
                  <a:pt x="4501" y="103761"/>
                  <a:pt x="93656" y="-22639"/>
                  <a:pt x="249506" y="0"/>
                </a:cubicBezTo>
                <a:cubicBezTo>
                  <a:pt x="373174" y="887"/>
                  <a:pt x="494864" y="116762"/>
                  <a:pt x="499012" y="223353"/>
                </a:cubicBezTo>
                <a:cubicBezTo>
                  <a:pt x="499046" y="336493"/>
                  <a:pt x="383773" y="447915"/>
                  <a:pt x="249506" y="446706"/>
                </a:cubicBezTo>
                <a:cubicBezTo>
                  <a:pt x="92767" y="422198"/>
                  <a:pt x="28821" y="330542"/>
                  <a:pt x="0" y="223353"/>
                </a:cubicBezTo>
                <a:close/>
              </a:path>
              <a:path w="499011" h="446705" stroke="0" extrusionOk="0">
                <a:moveTo>
                  <a:pt x="0" y="223353"/>
                </a:moveTo>
                <a:cubicBezTo>
                  <a:pt x="-5709" y="89471"/>
                  <a:pt x="133982" y="-9933"/>
                  <a:pt x="249506" y="0"/>
                </a:cubicBezTo>
                <a:cubicBezTo>
                  <a:pt x="396634" y="19780"/>
                  <a:pt x="477434" y="110059"/>
                  <a:pt x="499012" y="223353"/>
                </a:cubicBezTo>
                <a:cubicBezTo>
                  <a:pt x="495652" y="343792"/>
                  <a:pt x="401950" y="441263"/>
                  <a:pt x="249506" y="446706"/>
                </a:cubicBezTo>
                <a:cubicBezTo>
                  <a:pt x="91709" y="425862"/>
                  <a:pt x="22250" y="363567"/>
                  <a:pt x="0" y="22335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lowchart: Connector 218">
            <a:extLst>
              <a:ext uri="{FF2B5EF4-FFF2-40B4-BE49-F238E27FC236}">
                <a16:creationId xmlns:a16="http://schemas.microsoft.com/office/drawing/2014/main" id="{01B87EBB-92A6-4983-A01D-4EA2CA49F287}"/>
              </a:ext>
            </a:extLst>
          </p:cNvPr>
          <p:cNvSpPr/>
          <p:nvPr/>
        </p:nvSpPr>
        <p:spPr>
          <a:xfrm rot="21003635">
            <a:off x="7321709" y="2472069"/>
            <a:ext cx="280908" cy="218287"/>
          </a:xfrm>
          <a:custGeom>
            <a:avLst/>
            <a:gdLst>
              <a:gd name="connsiteX0" fmla="*/ 0 w 280908"/>
              <a:gd name="connsiteY0" fmla="*/ 109144 h 218287"/>
              <a:gd name="connsiteX1" fmla="*/ 140454 w 280908"/>
              <a:gd name="connsiteY1" fmla="*/ 0 h 218287"/>
              <a:gd name="connsiteX2" fmla="*/ 280908 w 280908"/>
              <a:gd name="connsiteY2" fmla="*/ 109144 h 218287"/>
              <a:gd name="connsiteX3" fmla="*/ 140454 w 280908"/>
              <a:gd name="connsiteY3" fmla="*/ 218288 h 218287"/>
              <a:gd name="connsiteX4" fmla="*/ 0 w 280908"/>
              <a:gd name="connsiteY4" fmla="*/ 109144 h 21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8" h="218287" fill="none" extrusionOk="0">
                <a:moveTo>
                  <a:pt x="0" y="109144"/>
                </a:moveTo>
                <a:cubicBezTo>
                  <a:pt x="14519" y="60998"/>
                  <a:pt x="55976" y="-8662"/>
                  <a:pt x="140454" y="0"/>
                </a:cubicBezTo>
                <a:cubicBezTo>
                  <a:pt x="209511" y="535"/>
                  <a:pt x="277856" y="61197"/>
                  <a:pt x="280908" y="109144"/>
                </a:cubicBezTo>
                <a:cubicBezTo>
                  <a:pt x="280923" y="164837"/>
                  <a:pt x="205805" y="222470"/>
                  <a:pt x="140454" y="218288"/>
                </a:cubicBezTo>
                <a:cubicBezTo>
                  <a:pt x="57833" y="211754"/>
                  <a:pt x="11887" y="162756"/>
                  <a:pt x="0" y="109144"/>
                </a:cubicBezTo>
                <a:close/>
              </a:path>
              <a:path w="280908" h="218287" stroke="0" extrusionOk="0">
                <a:moveTo>
                  <a:pt x="0" y="109144"/>
                </a:moveTo>
                <a:cubicBezTo>
                  <a:pt x="-1221" y="46613"/>
                  <a:pt x="69493" y="-2948"/>
                  <a:pt x="140454" y="0"/>
                </a:cubicBezTo>
                <a:cubicBezTo>
                  <a:pt x="221795" y="7991"/>
                  <a:pt x="266474" y="55595"/>
                  <a:pt x="280908" y="109144"/>
                </a:cubicBezTo>
                <a:cubicBezTo>
                  <a:pt x="277026" y="166055"/>
                  <a:pt x="232583" y="212877"/>
                  <a:pt x="140454" y="218288"/>
                </a:cubicBezTo>
                <a:cubicBezTo>
                  <a:pt x="57402" y="212576"/>
                  <a:pt x="4939" y="173165"/>
                  <a:pt x="0" y="10914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lowchart: Connector 219">
            <a:extLst>
              <a:ext uri="{FF2B5EF4-FFF2-40B4-BE49-F238E27FC236}">
                <a16:creationId xmlns:a16="http://schemas.microsoft.com/office/drawing/2014/main" id="{D0CA1CF6-0982-429A-870A-429E8D2096A8}"/>
              </a:ext>
            </a:extLst>
          </p:cNvPr>
          <p:cNvSpPr/>
          <p:nvPr/>
        </p:nvSpPr>
        <p:spPr>
          <a:xfrm rot="21003635">
            <a:off x="7539940" y="2566876"/>
            <a:ext cx="280908" cy="218287"/>
          </a:xfrm>
          <a:custGeom>
            <a:avLst/>
            <a:gdLst>
              <a:gd name="connsiteX0" fmla="*/ 0 w 280908"/>
              <a:gd name="connsiteY0" fmla="*/ 109144 h 218287"/>
              <a:gd name="connsiteX1" fmla="*/ 140454 w 280908"/>
              <a:gd name="connsiteY1" fmla="*/ 0 h 218287"/>
              <a:gd name="connsiteX2" fmla="*/ 280908 w 280908"/>
              <a:gd name="connsiteY2" fmla="*/ 109144 h 218287"/>
              <a:gd name="connsiteX3" fmla="*/ 140454 w 280908"/>
              <a:gd name="connsiteY3" fmla="*/ 218288 h 218287"/>
              <a:gd name="connsiteX4" fmla="*/ 0 w 280908"/>
              <a:gd name="connsiteY4" fmla="*/ 109144 h 21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8" h="218287" fill="none" extrusionOk="0">
                <a:moveTo>
                  <a:pt x="0" y="109144"/>
                </a:moveTo>
                <a:cubicBezTo>
                  <a:pt x="14519" y="60998"/>
                  <a:pt x="55976" y="-8662"/>
                  <a:pt x="140454" y="0"/>
                </a:cubicBezTo>
                <a:cubicBezTo>
                  <a:pt x="209511" y="535"/>
                  <a:pt x="277856" y="61197"/>
                  <a:pt x="280908" y="109144"/>
                </a:cubicBezTo>
                <a:cubicBezTo>
                  <a:pt x="280923" y="164837"/>
                  <a:pt x="205805" y="222470"/>
                  <a:pt x="140454" y="218288"/>
                </a:cubicBezTo>
                <a:cubicBezTo>
                  <a:pt x="57833" y="211754"/>
                  <a:pt x="11887" y="162756"/>
                  <a:pt x="0" y="109144"/>
                </a:cubicBezTo>
                <a:close/>
              </a:path>
              <a:path w="280908" h="218287" stroke="0" extrusionOk="0">
                <a:moveTo>
                  <a:pt x="0" y="109144"/>
                </a:moveTo>
                <a:cubicBezTo>
                  <a:pt x="-1221" y="46613"/>
                  <a:pt x="69493" y="-2948"/>
                  <a:pt x="140454" y="0"/>
                </a:cubicBezTo>
                <a:cubicBezTo>
                  <a:pt x="221795" y="7991"/>
                  <a:pt x="266474" y="55595"/>
                  <a:pt x="280908" y="109144"/>
                </a:cubicBezTo>
                <a:cubicBezTo>
                  <a:pt x="277026" y="166055"/>
                  <a:pt x="232583" y="212877"/>
                  <a:pt x="140454" y="218288"/>
                </a:cubicBezTo>
                <a:cubicBezTo>
                  <a:pt x="57402" y="212576"/>
                  <a:pt x="4939" y="173165"/>
                  <a:pt x="0" y="10914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lowchart: Connector 220">
            <a:extLst>
              <a:ext uri="{FF2B5EF4-FFF2-40B4-BE49-F238E27FC236}">
                <a16:creationId xmlns:a16="http://schemas.microsoft.com/office/drawing/2014/main" id="{97BE1901-C1DC-48A3-A30C-800E9622E0EA}"/>
              </a:ext>
            </a:extLst>
          </p:cNvPr>
          <p:cNvSpPr/>
          <p:nvPr/>
        </p:nvSpPr>
        <p:spPr>
          <a:xfrm rot="21003635">
            <a:off x="7328508" y="2786628"/>
            <a:ext cx="280908" cy="218287"/>
          </a:xfrm>
          <a:custGeom>
            <a:avLst/>
            <a:gdLst>
              <a:gd name="connsiteX0" fmla="*/ 0 w 280908"/>
              <a:gd name="connsiteY0" fmla="*/ 109144 h 218287"/>
              <a:gd name="connsiteX1" fmla="*/ 140454 w 280908"/>
              <a:gd name="connsiteY1" fmla="*/ 0 h 218287"/>
              <a:gd name="connsiteX2" fmla="*/ 280908 w 280908"/>
              <a:gd name="connsiteY2" fmla="*/ 109144 h 218287"/>
              <a:gd name="connsiteX3" fmla="*/ 140454 w 280908"/>
              <a:gd name="connsiteY3" fmla="*/ 218288 h 218287"/>
              <a:gd name="connsiteX4" fmla="*/ 0 w 280908"/>
              <a:gd name="connsiteY4" fmla="*/ 109144 h 21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08" h="218287" fill="none" extrusionOk="0">
                <a:moveTo>
                  <a:pt x="0" y="109144"/>
                </a:moveTo>
                <a:cubicBezTo>
                  <a:pt x="14519" y="60998"/>
                  <a:pt x="55976" y="-8662"/>
                  <a:pt x="140454" y="0"/>
                </a:cubicBezTo>
                <a:cubicBezTo>
                  <a:pt x="209511" y="535"/>
                  <a:pt x="277856" y="61197"/>
                  <a:pt x="280908" y="109144"/>
                </a:cubicBezTo>
                <a:cubicBezTo>
                  <a:pt x="280923" y="164837"/>
                  <a:pt x="205805" y="222470"/>
                  <a:pt x="140454" y="218288"/>
                </a:cubicBezTo>
                <a:cubicBezTo>
                  <a:pt x="57833" y="211754"/>
                  <a:pt x="11887" y="162756"/>
                  <a:pt x="0" y="109144"/>
                </a:cubicBezTo>
                <a:close/>
              </a:path>
              <a:path w="280908" h="218287" stroke="0" extrusionOk="0">
                <a:moveTo>
                  <a:pt x="0" y="109144"/>
                </a:moveTo>
                <a:cubicBezTo>
                  <a:pt x="-1221" y="46613"/>
                  <a:pt x="69493" y="-2948"/>
                  <a:pt x="140454" y="0"/>
                </a:cubicBezTo>
                <a:cubicBezTo>
                  <a:pt x="221795" y="7991"/>
                  <a:pt x="266474" y="55595"/>
                  <a:pt x="280908" y="109144"/>
                </a:cubicBezTo>
                <a:cubicBezTo>
                  <a:pt x="277026" y="166055"/>
                  <a:pt x="232583" y="212877"/>
                  <a:pt x="140454" y="218288"/>
                </a:cubicBezTo>
                <a:cubicBezTo>
                  <a:pt x="57402" y="212576"/>
                  <a:pt x="4939" y="173165"/>
                  <a:pt x="0" y="10914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lowchart: Connector 221">
            <a:extLst>
              <a:ext uri="{FF2B5EF4-FFF2-40B4-BE49-F238E27FC236}">
                <a16:creationId xmlns:a16="http://schemas.microsoft.com/office/drawing/2014/main" id="{1CE333FF-DCEB-43A0-91FE-CD9F670FB3EB}"/>
              </a:ext>
            </a:extLst>
          </p:cNvPr>
          <p:cNvSpPr/>
          <p:nvPr/>
        </p:nvSpPr>
        <p:spPr>
          <a:xfrm rot="21003635">
            <a:off x="5885147" y="2647650"/>
            <a:ext cx="455313" cy="337225"/>
          </a:xfrm>
          <a:custGeom>
            <a:avLst/>
            <a:gdLst>
              <a:gd name="connsiteX0" fmla="*/ 0 w 455313"/>
              <a:gd name="connsiteY0" fmla="*/ 168613 h 337225"/>
              <a:gd name="connsiteX1" fmla="*/ 227657 w 455313"/>
              <a:gd name="connsiteY1" fmla="*/ 0 h 337225"/>
              <a:gd name="connsiteX2" fmla="*/ 455314 w 455313"/>
              <a:gd name="connsiteY2" fmla="*/ 168613 h 337225"/>
              <a:gd name="connsiteX3" fmla="*/ 227657 w 455313"/>
              <a:gd name="connsiteY3" fmla="*/ 337226 h 337225"/>
              <a:gd name="connsiteX4" fmla="*/ 0 w 455313"/>
              <a:gd name="connsiteY4" fmla="*/ 168613 h 33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3" h="337225" fill="none" extrusionOk="0">
                <a:moveTo>
                  <a:pt x="0" y="168613"/>
                </a:moveTo>
                <a:cubicBezTo>
                  <a:pt x="11231" y="84877"/>
                  <a:pt x="84632" y="-21688"/>
                  <a:pt x="227657" y="0"/>
                </a:cubicBezTo>
                <a:cubicBezTo>
                  <a:pt x="350710" y="168"/>
                  <a:pt x="449308" y="99762"/>
                  <a:pt x="455314" y="168613"/>
                </a:cubicBezTo>
                <a:cubicBezTo>
                  <a:pt x="455378" y="242617"/>
                  <a:pt x="350356" y="338264"/>
                  <a:pt x="227657" y="337226"/>
                </a:cubicBezTo>
                <a:cubicBezTo>
                  <a:pt x="97454" y="331439"/>
                  <a:pt x="13362" y="254240"/>
                  <a:pt x="0" y="168613"/>
                </a:cubicBezTo>
                <a:close/>
              </a:path>
              <a:path w="455313" h="337225" stroke="0" extrusionOk="0">
                <a:moveTo>
                  <a:pt x="0" y="168613"/>
                </a:moveTo>
                <a:cubicBezTo>
                  <a:pt x="-14325" y="49076"/>
                  <a:pt x="114414" y="-5569"/>
                  <a:pt x="227657" y="0"/>
                </a:cubicBezTo>
                <a:cubicBezTo>
                  <a:pt x="361249" y="16664"/>
                  <a:pt x="434867" y="85024"/>
                  <a:pt x="455314" y="168613"/>
                </a:cubicBezTo>
                <a:cubicBezTo>
                  <a:pt x="431686" y="241231"/>
                  <a:pt x="365688" y="332654"/>
                  <a:pt x="227657" y="337226"/>
                </a:cubicBezTo>
                <a:cubicBezTo>
                  <a:pt x="93784" y="328740"/>
                  <a:pt x="21779" y="278238"/>
                  <a:pt x="0" y="16861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Flowchart: Connector 222">
            <a:extLst>
              <a:ext uri="{FF2B5EF4-FFF2-40B4-BE49-F238E27FC236}">
                <a16:creationId xmlns:a16="http://schemas.microsoft.com/office/drawing/2014/main" id="{C2695C2E-CF05-4567-8FD4-84BA0BF16C37}"/>
              </a:ext>
            </a:extLst>
          </p:cNvPr>
          <p:cNvSpPr/>
          <p:nvPr/>
        </p:nvSpPr>
        <p:spPr>
          <a:xfrm rot="21003635">
            <a:off x="6232450" y="2899458"/>
            <a:ext cx="455313" cy="337225"/>
          </a:xfrm>
          <a:custGeom>
            <a:avLst/>
            <a:gdLst>
              <a:gd name="connsiteX0" fmla="*/ 0 w 455313"/>
              <a:gd name="connsiteY0" fmla="*/ 168613 h 337225"/>
              <a:gd name="connsiteX1" fmla="*/ 227657 w 455313"/>
              <a:gd name="connsiteY1" fmla="*/ 0 h 337225"/>
              <a:gd name="connsiteX2" fmla="*/ 455314 w 455313"/>
              <a:gd name="connsiteY2" fmla="*/ 168613 h 337225"/>
              <a:gd name="connsiteX3" fmla="*/ 227657 w 455313"/>
              <a:gd name="connsiteY3" fmla="*/ 337226 h 337225"/>
              <a:gd name="connsiteX4" fmla="*/ 0 w 455313"/>
              <a:gd name="connsiteY4" fmla="*/ 168613 h 33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3" h="337225" fill="none" extrusionOk="0">
                <a:moveTo>
                  <a:pt x="0" y="168613"/>
                </a:moveTo>
                <a:cubicBezTo>
                  <a:pt x="11231" y="84877"/>
                  <a:pt x="84632" y="-21688"/>
                  <a:pt x="227657" y="0"/>
                </a:cubicBezTo>
                <a:cubicBezTo>
                  <a:pt x="350710" y="168"/>
                  <a:pt x="449308" y="99762"/>
                  <a:pt x="455314" y="168613"/>
                </a:cubicBezTo>
                <a:cubicBezTo>
                  <a:pt x="455378" y="242617"/>
                  <a:pt x="350356" y="338264"/>
                  <a:pt x="227657" y="337226"/>
                </a:cubicBezTo>
                <a:cubicBezTo>
                  <a:pt x="97454" y="331439"/>
                  <a:pt x="13362" y="254240"/>
                  <a:pt x="0" y="168613"/>
                </a:cubicBezTo>
                <a:close/>
              </a:path>
              <a:path w="455313" h="337225" stroke="0" extrusionOk="0">
                <a:moveTo>
                  <a:pt x="0" y="168613"/>
                </a:moveTo>
                <a:cubicBezTo>
                  <a:pt x="-14325" y="49076"/>
                  <a:pt x="114414" y="-5569"/>
                  <a:pt x="227657" y="0"/>
                </a:cubicBezTo>
                <a:cubicBezTo>
                  <a:pt x="361249" y="16664"/>
                  <a:pt x="434867" y="85024"/>
                  <a:pt x="455314" y="168613"/>
                </a:cubicBezTo>
                <a:cubicBezTo>
                  <a:pt x="431686" y="241231"/>
                  <a:pt x="365688" y="332654"/>
                  <a:pt x="227657" y="337226"/>
                </a:cubicBezTo>
                <a:cubicBezTo>
                  <a:pt x="93784" y="328740"/>
                  <a:pt x="21779" y="278238"/>
                  <a:pt x="0" y="16861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Flowchart: Connector 223">
            <a:extLst>
              <a:ext uri="{FF2B5EF4-FFF2-40B4-BE49-F238E27FC236}">
                <a16:creationId xmlns:a16="http://schemas.microsoft.com/office/drawing/2014/main" id="{70FB63CA-E8D9-4DB6-8514-9B4A9BBD606A}"/>
              </a:ext>
            </a:extLst>
          </p:cNvPr>
          <p:cNvSpPr/>
          <p:nvPr/>
        </p:nvSpPr>
        <p:spPr>
          <a:xfrm rot="21003635">
            <a:off x="5872490" y="3178274"/>
            <a:ext cx="455313" cy="337225"/>
          </a:xfrm>
          <a:custGeom>
            <a:avLst/>
            <a:gdLst>
              <a:gd name="connsiteX0" fmla="*/ 0 w 455313"/>
              <a:gd name="connsiteY0" fmla="*/ 168613 h 337225"/>
              <a:gd name="connsiteX1" fmla="*/ 227657 w 455313"/>
              <a:gd name="connsiteY1" fmla="*/ 0 h 337225"/>
              <a:gd name="connsiteX2" fmla="*/ 455314 w 455313"/>
              <a:gd name="connsiteY2" fmla="*/ 168613 h 337225"/>
              <a:gd name="connsiteX3" fmla="*/ 227657 w 455313"/>
              <a:gd name="connsiteY3" fmla="*/ 337226 h 337225"/>
              <a:gd name="connsiteX4" fmla="*/ 0 w 455313"/>
              <a:gd name="connsiteY4" fmla="*/ 168613 h 33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3" h="337225" fill="none" extrusionOk="0">
                <a:moveTo>
                  <a:pt x="0" y="168613"/>
                </a:moveTo>
                <a:cubicBezTo>
                  <a:pt x="11231" y="84877"/>
                  <a:pt x="84632" y="-21688"/>
                  <a:pt x="227657" y="0"/>
                </a:cubicBezTo>
                <a:cubicBezTo>
                  <a:pt x="350710" y="168"/>
                  <a:pt x="449308" y="99762"/>
                  <a:pt x="455314" y="168613"/>
                </a:cubicBezTo>
                <a:cubicBezTo>
                  <a:pt x="455378" y="242617"/>
                  <a:pt x="350356" y="338264"/>
                  <a:pt x="227657" y="337226"/>
                </a:cubicBezTo>
                <a:cubicBezTo>
                  <a:pt x="97454" y="331439"/>
                  <a:pt x="13362" y="254240"/>
                  <a:pt x="0" y="168613"/>
                </a:cubicBezTo>
                <a:close/>
              </a:path>
              <a:path w="455313" h="337225" stroke="0" extrusionOk="0">
                <a:moveTo>
                  <a:pt x="0" y="168613"/>
                </a:moveTo>
                <a:cubicBezTo>
                  <a:pt x="-14325" y="49076"/>
                  <a:pt x="114414" y="-5569"/>
                  <a:pt x="227657" y="0"/>
                </a:cubicBezTo>
                <a:cubicBezTo>
                  <a:pt x="361249" y="16664"/>
                  <a:pt x="434867" y="85024"/>
                  <a:pt x="455314" y="168613"/>
                </a:cubicBezTo>
                <a:cubicBezTo>
                  <a:pt x="431686" y="241231"/>
                  <a:pt x="365688" y="332654"/>
                  <a:pt x="227657" y="337226"/>
                </a:cubicBezTo>
                <a:cubicBezTo>
                  <a:pt x="93784" y="328740"/>
                  <a:pt x="21779" y="278238"/>
                  <a:pt x="0" y="16861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D72B5326-4846-44E9-81B1-BB34C094DAB9}"/>
              </a:ext>
            </a:extLst>
          </p:cNvPr>
          <p:cNvSpPr/>
          <p:nvPr/>
        </p:nvSpPr>
        <p:spPr>
          <a:xfrm>
            <a:off x="5166896" y="3026739"/>
            <a:ext cx="550366" cy="242042"/>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lowchart: Connector 224">
            <a:extLst>
              <a:ext uri="{FF2B5EF4-FFF2-40B4-BE49-F238E27FC236}">
                <a16:creationId xmlns:a16="http://schemas.microsoft.com/office/drawing/2014/main" id="{F1AC9BEF-D6A0-4C93-819F-A424400ABCAC}"/>
              </a:ext>
            </a:extLst>
          </p:cNvPr>
          <p:cNvSpPr/>
          <p:nvPr/>
        </p:nvSpPr>
        <p:spPr>
          <a:xfrm rot="21003635">
            <a:off x="8502551" y="2966151"/>
            <a:ext cx="228465" cy="210415"/>
          </a:xfrm>
          <a:custGeom>
            <a:avLst/>
            <a:gdLst>
              <a:gd name="connsiteX0" fmla="*/ 0 w 228465"/>
              <a:gd name="connsiteY0" fmla="*/ 105208 h 210415"/>
              <a:gd name="connsiteX1" fmla="*/ 114233 w 228465"/>
              <a:gd name="connsiteY1" fmla="*/ 0 h 210415"/>
              <a:gd name="connsiteX2" fmla="*/ 228466 w 228465"/>
              <a:gd name="connsiteY2" fmla="*/ 105208 h 210415"/>
              <a:gd name="connsiteX3" fmla="*/ 114233 w 228465"/>
              <a:gd name="connsiteY3" fmla="*/ 210416 h 210415"/>
              <a:gd name="connsiteX4" fmla="*/ 0 w 228465"/>
              <a:gd name="connsiteY4" fmla="*/ 105208 h 210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65" h="210415" fill="none" extrusionOk="0">
                <a:moveTo>
                  <a:pt x="0" y="105208"/>
                </a:moveTo>
                <a:cubicBezTo>
                  <a:pt x="9775" y="55272"/>
                  <a:pt x="44878" y="-7858"/>
                  <a:pt x="114233" y="0"/>
                </a:cubicBezTo>
                <a:cubicBezTo>
                  <a:pt x="163261" y="883"/>
                  <a:pt x="227237" y="52071"/>
                  <a:pt x="228466" y="105208"/>
                </a:cubicBezTo>
                <a:cubicBezTo>
                  <a:pt x="228527" y="145178"/>
                  <a:pt x="167510" y="213774"/>
                  <a:pt x="114233" y="210416"/>
                </a:cubicBezTo>
                <a:cubicBezTo>
                  <a:pt x="46579" y="204509"/>
                  <a:pt x="1078" y="162709"/>
                  <a:pt x="0" y="105208"/>
                </a:cubicBezTo>
                <a:close/>
              </a:path>
              <a:path w="228465" h="210415" stroke="0" extrusionOk="0">
                <a:moveTo>
                  <a:pt x="0" y="105208"/>
                </a:moveTo>
                <a:cubicBezTo>
                  <a:pt x="-1169" y="44948"/>
                  <a:pt x="61810" y="-4756"/>
                  <a:pt x="114233" y="0"/>
                </a:cubicBezTo>
                <a:cubicBezTo>
                  <a:pt x="179779" y="5208"/>
                  <a:pt x="220328" y="50897"/>
                  <a:pt x="228466" y="105208"/>
                </a:cubicBezTo>
                <a:cubicBezTo>
                  <a:pt x="223205" y="158747"/>
                  <a:pt x="183767" y="208021"/>
                  <a:pt x="114233" y="210416"/>
                </a:cubicBezTo>
                <a:cubicBezTo>
                  <a:pt x="42934" y="201859"/>
                  <a:pt x="4840" y="166980"/>
                  <a:pt x="0" y="105208"/>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Flowchart: Connector 225">
            <a:extLst>
              <a:ext uri="{FF2B5EF4-FFF2-40B4-BE49-F238E27FC236}">
                <a16:creationId xmlns:a16="http://schemas.microsoft.com/office/drawing/2014/main" id="{A237A1CD-A7E0-4947-81DF-A4691E12F6CA}"/>
              </a:ext>
            </a:extLst>
          </p:cNvPr>
          <p:cNvSpPr/>
          <p:nvPr/>
        </p:nvSpPr>
        <p:spPr>
          <a:xfrm rot="21003635">
            <a:off x="8702390" y="3197618"/>
            <a:ext cx="228465" cy="210415"/>
          </a:xfrm>
          <a:custGeom>
            <a:avLst/>
            <a:gdLst>
              <a:gd name="connsiteX0" fmla="*/ 0 w 228465"/>
              <a:gd name="connsiteY0" fmla="*/ 105208 h 210415"/>
              <a:gd name="connsiteX1" fmla="*/ 114233 w 228465"/>
              <a:gd name="connsiteY1" fmla="*/ 0 h 210415"/>
              <a:gd name="connsiteX2" fmla="*/ 228466 w 228465"/>
              <a:gd name="connsiteY2" fmla="*/ 105208 h 210415"/>
              <a:gd name="connsiteX3" fmla="*/ 114233 w 228465"/>
              <a:gd name="connsiteY3" fmla="*/ 210416 h 210415"/>
              <a:gd name="connsiteX4" fmla="*/ 0 w 228465"/>
              <a:gd name="connsiteY4" fmla="*/ 105208 h 210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65" h="210415" fill="none" extrusionOk="0">
                <a:moveTo>
                  <a:pt x="0" y="105208"/>
                </a:moveTo>
                <a:cubicBezTo>
                  <a:pt x="9775" y="55272"/>
                  <a:pt x="44878" y="-7858"/>
                  <a:pt x="114233" y="0"/>
                </a:cubicBezTo>
                <a:cubicBezTo>
                  <a:pt x="163261" y="883"/>
                  <a:pt x="227237" y="52071"/>
                  <a:pt x="228466" y="105208"/>
                </a:cubicBezTo>
                <a:cubicBezTo>
                  <a:pt x="228527" y="145178"/>
                  <a:pt x="167510" y="213774"/>
                  <a:pt x="114233" y="210416"/>
                </a:cubicBezTo>
                <a:cubicBezTo>
                  <a:pt x="46579" y="204509"/>
                  <a:pt x="1078" y="162709"/>
                  <a:pt x="0" y="105208"/>
                </a:cubicBezTo>
                <a:close/>
              </a:path>
              <a:path w="228465" h="210415" stroke="0" extrusionOk="0">
                <a:moveTo>
                  <a:pt x="0" y="105208"/>
                </a:moveTo>
                <a:cubicBezTo>
                  <a:pt x="-1169" y="44948"/>
                  <a:pt x="61810" y="-4756"/>
                  <a:pt x="114233" y="0"/>
                </a:cubicBezTo>
                <a:cubicBezTo>
                  <a:pt x="179779" y="5208"/>
                  <a:pt x="220328" y="50897"/>
                  <a:pt x="228466" y="105208"/>
                </a:cubicBezTo>
                <a:cubicBezTo>
                  <a:pt x="223205" y="158747"/>
                  <a:pt x="183767" y="208021"/>
                  <a:pt x="114233" y="210416"/>
                </a:cubicBezTo>
                <a:cubicBezTo>
                  <a:pt x="42934" y="201859"/>
                  <a:pt x="4840" y="166980"/>
                  <a:pt x="0" y="105208"/>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lowchart: Connector 226">
            <a:extLst>
              <a:ext uri="{FF2B5EF4-FFF2-40B4-BE49-F238E27FC236}">
                <a16:creationId xmlns:a16="http://schemas.microsoft.com/office/drawing/2014/main" id="{6D1EB2D8-A6BF-45CE-BAF4-7DB71134380A}"/>
              </a:ext>
            </a:extLst>
          </p:cNvPr>
          <p:cNvSpPr/>
          <p:nvPr/>
        </p:nvSpPr>
        <p:spPr>
          <a:xfrm rot="21003635">
            <a:off x="8392656" y="3229589"/>
            <a:ext cx="228465" cy="210415"/>
          </a:xfrm>
          <a:custGeom>
            <a:avLst/>
            <a:gdLst>
              <a:gd name="connsiteX0" fmla="*/ 0 w 228465"/>
              <a:gd name="connsiteY0" fmla="*/ 105208 h 210415"/>
              <a:gd name="connsiteX1" fmla="*/ 114233 w 228465"/>
              <a:gd name="connsiteY1" fmla="*/ 0 h 210415"/>
              <a:gd name="connsiteX2" fmla="*/ 228466 w 228465"/>
              <a:gd name="connsiteY2" fmla="*/ 105208 h 210415"/>
              <a:gd name="connsiteX3" fmla="*/ 114233 w 228465"/>
              <a:gd name="connsiteY3" fmla="*/ 210416 h 210415"/>
              <a:gd name="connsiteX4" fmla="*/ 0 w 228465"/>
              <a:gd name="connsiteY4" fmla="*/ 105208 h 210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65" h="210415" fill="none" extrusionOk="0">
                <a:moveTo>
                  <a:pt x="0" y="105208"/>
                </a:moveTo>
                <a:cubicBezTo>
                  <a:pt x="9775" y="55272"/>
                  <a:pt x="44878" y="-7858"/>
                  <a:pt x="114233" y="0"/>
                </a:cubicBezTo>
                <a:cubicBezTo>
                  <a:pt x="163261" y="883"/>
                  <a:pt x="227237" y="52071"/>
                  <a:pt x="228466" y="105208"/>
                </a:cubicBezTo>
                <a:cubicBezTo>
                  <a:pt x="228527" y="145178"/>
                  <a:pt x="167510" y="213774"/>
                  <a:pt x="114233" y="210416"/>
                </a:cubicBezTo>
                <a:cubicBezTo>
                  <a:pt x="46579" y="204509"/>
                  <a:pt x="1078" y="162709"/>
                  <a:pt x="0" y="105208"/>
                </a:cubicBezTo>
                <a:close/>
              </a:path>
              <a:path w="228465" h="210415" stroke="0" extrusionOk="0">
                <a:moveTo>
                  <a:pt x="0" y="105208"/>
                </a:moveTo>
                <a:cubicBezTo>
                  <a:pt x="-1169" y="44948"/>
                  <a:pt x="61810" y="-4756"/>
                  <a:pt x="114233" y="0"/>
                </a:cubicBezTo>
                <a:cubicBezTo>
                  <a:pt x="179779" y="5208"/>
                  <a:pt x="220328" y="50897"/>
                  <a:pt x="228466" y="105208"/>
                </a:cubicBezTo>
                <a:cubicBezTo>
                  <a:pt x="223205" y="158747"/>
                  <a:pt x="183767" y="208021"/>
                  <a:pt x="114233" y="210416"/>
                </a:cubicBezTo>
                <a:cubicBezTo>
                  <a:pt x="42934" y="201859"/>
                  <a:pt x="4840" y="166980"/>
                  <a:pt x="0" y="105208"/>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Flowchart: Connector 227">
            <a:extLst>
              <a:ext uri="{FF2B5EF4-FFF2-40B4-BE49-F238E27FC236}">
                <a16:creationId xmlns:a16="http://schemas.microsoft.com/office/drawing/2014/main" id="{3B0C2F1A-38A6-4A7E-946D-B51A497E2FAD}"/>
              </a:ext>
            </a:extLst>
          </p:cNvPr>
          <p:cNvSpPr/>
          <p:nvPr/>
        </p:nvSpPr>
        <p:spPr>
          <a:xfrm rot="21003635">
            <a:off x="9102946" y="3562737"/>
            <a:ext cx="248320" cy="189247"/>
          </a:xfrm>
          <a:custGeom>
            <a:avLst/>
            <a:gdLst>
              <a:gd name="connsiteX0" fmla="*/ 0 w 248320"/>
              <a:gd name="connsiteY0" fmla="*/ 94624 h 189247"/>
              <a:gd name="connsiteX1" fmla="*/ 124160 w 248320"/>
              <a:gd name="connsiteY1" fmla="*/ 0 h 189247"/>
              <a:gd name="connsiteX2" fmla="*/ 248320 w 248320"/>
              <a:gd name="connsiteY2" fmla="*/ 94624 h 189247"/>
              <a:gd name="connsiteX3" fmla="*/ 124160 w 248320"/>
              <a:gd name="connsiteY3" fmla="*/ 189248 h 189247"/>
              <a:gd name="connsiteX4" fmla="*/ 0 w 248320"/>
              <a:gd name="connsiteY4" fmla="*/ 94624 h 18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20" h="189247" fill="none" extrusionOk="0">
                <a:moveTo>
                  <a:pt x="0" y="94624"/>
                </a:moveTo>
                <a:cubicBezTo>
                  <a:pt x="14927" y="54840"/>
                  <a:pt x="52228" y="-4213"/>
                  <a:pt x="124160" y="0"/>
                </a:cubicBezTo>
                <a:cubicBezTo>
                  <a:pt x="188576" y="261"/>
                  <a:pt x="244919" y="56110"/>
                  <a:pt x="248320" y="94624"/>
                </a:cubicBezTo>
                <a:cubicBezTo>
                  <a:pt x="248345" y="139570"/>
                  <a:pt x="180521" y="193427"/>
                  <a:pt x="124160" y="189248"/>
                </a:cubicBezTo>
                <a:cubicBezTo>
                  <a:pt x="54848" y="188291"/>
                  <a:pt x="2842" y="145289"/>
                  <a:pt x="0" y="94624"/>
                </a:cubicBezTo>
                <a:close/>
              </a:path>
              <a:path w="248320" h="189247" stroke="0" extrusionOk="0">
                <a:moveTo>
                  <a:pt x="0" y="94624"/>
                </a:moveTo>
                <a:cubicBezTo>
                  <a:pt x="-1548" y="39511"/>
                  <a:pt x="61928" y="-2827"/>
                  <a:pt x="124160" y="0"/>
                </a:cubicBezTo>
                <a:cubicBezTo>
                  <a:pt x="195324" y="5494"/>
                  <a:pt x="237753" y="47292"/>
                  <a:pt x="248320" y="94624"/>
                </a:cubicBezTo>
                <a:cubicBezTo>
                  <a:pt x="234307" y="134723"/>
                  <a:pt x="195138" y="188354"/>
                  <a:pt x="124160" y="189248"/>
                </a:cubicBezTo>
                <a:cubicBezTo>
                  <a:pt x="50703" y="184157"/>
                  <a:pt x="9416" y="154018"/>
                  <a:pt x="0" y="9462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lowchart: Connector 228">
            <a:extLst>
              <a:ext uri="{FF2B5EF4-FFF2-40B4-BE49-F238E27FC236}">
                <a16:creationId xmlns:a16="http://schemas.microsoft.com/office/drawing/2014/main" id="{B5C24C78-82AD-4B65-8BA4-3D900F9875B0}"/>
              </a:ext>
            </a:extLst>
          </p:cNvPr>
          <p:cNvSpPr/>
          <p:nvPr/>
        </p:nvSpPr>
        <p:spPr>
          <a:xfrm rot="21003635">
            <a:off x="9302785" y="3794204"/>
            <a:ext cx="248320" cy="189247"/>
          </a:xfrm>
          <a:custGeom>
            <a:avLst/>
            <a:gdLst>
              <a:gd name="connsiteX0" fmla="*/ 0 w 248320"/>
              <a:gd name="connsiteY0" fmla="*/ 94624 h 189247"/>
              <a:gd name="connsiteX1" fmla="*/ 124160 w 248320"/>
              <a:gd name="connsiteY1" fmla="*/ 0 h 189247"/>
              <a:gd name="connsiteX2" fmla="*/ 248320 w 248320"/>
              <a:gd name="connsiteY2" fmla="*/ 94624 h 189247"/>
              <a:gd name="connsiteX3" fmla="*/ 124160 w 248320"/>
              <a:gd name="connsiteY3" fmla="*/ 189248 h 189247"/>
              <a:gd name="connsiteX4" fmla="*/ 0 w 248320"/>
              <a:gd name="connsiteY4" fmla="*/ 94624 h 18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20" h="189247" fill="none" extrusionOk="0">
                <a:moveTo>
                  <a:pt x="0" y="94624"/>
                </a:moveTo>
                <a:cubicBezTo>
                  <a:pt x="14927" y="54840"/>
                  <a:pt x="52228" y="-4213"/>
                  <a:pt x="124160" y="0"/>
                </a:cubicBezTo>
                <a:cubicBezTo>
                  <a:pt x="188576" y="261"/>
                  <a:pt x="244919" y="56110"/>
                  <a:pt x="248320" y="94624"/>
                </a:cubicBezTo>
                <a:cubicBezTo>
                  <a:pt x="248345" y="139570"/>
                  <a:pt x="180521" y="193427"/>
                  <a:pt x="124160" y="189248"/>
                </a:cubicBezTo>
                <a:cubicBezTo>
                  <a:pt x="54848" y="188291"/>
                  <a:pt x="2842" y="145289"/>
                  <a:pt x="0" y="94624"/>
                </a:cubicBezTo>
                <a:close/>
              </a:path>
              <a:path w="248320" h="189247" stroke="0" extrusionOk="0">
                <a:moveTo>
                  <a:pt x="0" y="94624"/>
                </a:moveTo>
                <a:cubicBezTo>
                  <a:pt x="-1548" y="39511"/>
                  <a:pt x="61928" y="-2827"/>
                  <a:pt x="124160" y="0"/>
                </a:cubicBezTo>
                <a:cubicBezTo>
                  <a:pt x="195324" y="5494"/>
                  <a:pt x="237753" y="47292"/>
                  <a:pt x="248320" y="94624"/>
                </a:cubicBezTo>
                <a:cubicBezTo>
                  <a:pt x="234307" y="134723"/>
                  <a:pt x="195138" y="188354"/>
                  <a:pt x="124160" y="189248"/>
                </a:cubicBezTo>
                <a:cubicBezTo>
                  <a:pt x="50703" y="184157"/>
                  <a:pt x="9416" y="154018"/>
                  <a:pt x="0" y="9462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lowchart: Connector 231">
            <a:extLst>
              <a:ext uri="{FF2B5EF4-FFF2-40B4-BE49-F238E27FC236}">
                <a16:creationId xmlns:a16="http://schemas.microsoft.com/office/drawing/2014/main" id="{D69C42AE-AE02-4087-B327-471255458191}"/>
              </a:ext>
            </a:extLst>
          </p:cNvPr>
          <p:cNvSpPr/>
          <p:nvPr/>
        </p:nvSpPr>
        <p:spPr>
          <a:xfrm rot="21003635">
            <a:off x="8993051" y="3826175"/>
            <a:ext cx="248320" cy="189247"/>
          </a:xfrm>
          <a:custGeom>
            <a:avLst/>
            <a:gdLst>
              <a:gd name="connsiteX0" fmla="*/ 0 w 248320"/>
              <a:gd name="connsiteY0" fmla="*/ 94624 h 189247"/>
              <a:gd name="connsiteX1" fmla="*/ 124160 w 248320"/>
              <a:gd name="connsiteY1" fmla="*/ 0 h 189247"/>
              <a:gd name="connsiteX2" fmla="*/ 248320 w 248320"/>
              <a:gd name="connsiteY2" fmla="*/ 94624 h 189247"/>
              <a:gd name="connsiteX3" fmla="*/ 124160 w 248320"/>
              <a:gd name="connsiteY3" fmla="*/ 189248 h 189247"/>
              <a:gd name="connsiteX4" fmla="*/ 0 w 248320"/>
              <a:gd name="connsiteY4" fmla="*/ 94624 h 18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20" h="189247" fill="none" extrusionOk="0">
                <a:moveTo>
                  <a:pt x="0" y="94624"/>
                </a:moveTo>
                <a:cubicBezTo>
                  <a:pt x="14927" y="54840"/>
                  <a:pt x="52228" y="-4213"/>
                  <a:pt x="124160" y="0"/>
                </a:cubicBezTo>
                <a:cubicBezTo>
                  <a:pt x="188576" y="261"/>
                  <a:pt x="244919" y="56110"/>
                  <a:pt x="248320" y="94624"/>
                </a:cubicBezTo>
                <a:cubicBezTo>
                  <a:pt x="248345" y="139570"/>
                  <a:pt x="180521" y="193427"/>
                  <a:pt x="124160" y="189248"/>
                </a:cubicBezTo>
                <a:cubicBezTo>
                  <a:pt x="54848" y="188291"/>
                  <a:pt x="2842" y="145289"/>
                  <a:pt x="0" y="94624"/>
                </a:cubicBezTo>
                <a:close/>
              </a:path>
              <a:path w="248320" h="189247" stroke="0" extrusionOk="0">
                <a:moveTo>
                  <a:pt x="0" y="94624"/>
                </a:moveTo>
                <a:cubicBezTo>
                  <a:pt x="-1548" y="39511"/>
                  <a:pt x="61928" y="-2827"/>
                  <a:pt x="124160" y="0"/>
                </a:cubicBezTo>
                <a:cubicBezTo>
                  <a:pt x="195324" y="5494"/>
                  <a:pt x="237753" y="47292"/>
                  <a:pt x="248320" y="94624"/>
                </a:cubicBezTo>
                <a:cubicBezTo>
                  <a:pt x="234307" y="134723"/>
                  <a:pt x="195138" y="188354"/>
                  <a:pt x="124160" y="189248"/>
                </a:cubicBezTo>
                <a:cubicBezTo>
                  <a:pt x="50703" y="184157"/>
                  <a:pt x="9416" y="154018"/>
                  <a:pt x="0" y="94624"/>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Flowchart: Connector 232">
            <a:extLst>
              <a:ext uri="{FF2B5EF4-FFF2-40B4-BE49-F238E27FC236}">
                <a16:creationId xmlns:a16="http://schemas.microsoft.com/office/drawing/2014/main" id="{8FDA288B-1DAC-4FBF-9E0E-2FB4919C6BB5}"/>
              </a:ext>
            </a:extLst>
          </p:cNvPr>
          <p:cNvSpPr/>
          <p:nvPr/>
        </p:nvSpPr>
        <p:spPr>
          <a:xfrm rot="21003635">
            <a:off x="10461964" y="2975350"/>
            <a:ext cx="219291" cy="162231"/>
          </a:xfrm>
          <a:custGeom>
            <a:avLst/>
            <a:gdLst>
              <a:gd name="connsiteX0" fmla="*/ 0 w 219291"/>
              <a:gd name="connsiteY0" fmla="*/ 81116 h 162231"/>
              <a:gd name="connsiteX1" fmla="*/ 109646 w 219291"/>
              <a:gd name="connsiteY1" fmla="*/ 0 h 162231"/>
              <a:gd name="connsiteX2" fmla="*/ 219292 w 219291"/>
              <a:gd name="connsiteY2" fmla="*/ 81116 h 162231"/>
              <a:gd name="connsiteX3" fmla="*/ 109646 w 219291"/>
              <a:gd name="connsiteY3" fmla="*/ 162232 h 162231"/>
              <a:gd name="connsiteX4" fmla="*/ 0 w 219291"/>
              <a:gd name="connsiteY4" fmla="*/ 81116 h 16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91" h="162231" fill="none" extrusionOk="0">
                <a:moveTo>
                  <a:pt x="0" y="81116"/>
                </a:moveTo>
                <a:cubicBezTo>
                  <a:pt x="13496" y="47596"/>
                  <a:pt x="45206" y="-4871"/>
                  <a:pt x="109646" y="0"/>
                </a:cubicBezTo>
                <a:cubicBezTo>
                  <a:pt x="158916" y="709"/>
                  <a:pt x="218732" y="38579"/>
                  <a:pt x="219292" y="81116"/>
                </a:cubicBezTo>
                <a:cubicBezTo>
                  <a:pt x="219337" y="112469"/>
                  <a:pt x="158515" y="166232"/>
                  <a:pt x="109646" y="162232"/>
                </a:cubicBezTo>
                <a:cubicBezTo>
                  <a:pt x="46054" y="158304"/>
                  <a:pt x="8965" y="120887"/>
                  <a:pt x="0" y="81116"/>
                </a:cubicBezTo>
                <a:close/>
              </a:path>
              <a:path w="219291" h="162231" stroke="0" extrusionOk="0">
                <a:moveTo>
                  <a:pt x="0" y="81116"/>
                </a:moveTo>
                <a:cubicBezTo>
                  <a:pt x="-1395" y="33744"/>
                  <a:pt x="60726" y="-5189"/>
                  <a:pt x="109646" y="0"/>
                </a:cubicBezTo>
                <a:cubicBezTo>
                  <a:pt x="174195" y="8464"/>
                  <a:pt x="215888" y="37904"/>
                  <a:pt x="219292" y="81116"/>
                </a:cubicBezTo>
                <a:cubicBezTo>
                  <a:pt x="218114" y="124893"/>
                  <a:pt x="174352" y="160689"/>
                  <a:pt x="109646" y="162232"/>
                </a:cubicBezTo>
                <a:cubicBezTo>
                  <a:pt x="44793" y="157753"/>
                  <a:pt x="10480" y="133857"/>
                  <a:pt x="0" y="81116"/>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lowchart: Connector 233">
            <a:extLst>
              <a:ext uri="{FF2B5EF4-FFF2-40B4-BE49-F238E27FC236}">
                <a16:creationId xmlns:a16="http://schemas.microsoft.com/office/drawing/2014/main" id="{D2F5106F-D9E4-48C9-830A-7DD28BDAAEE0}"/>
              </a:ext>
            </a:extLst>
          </p:cNvPr>
          <p:cNvSpPr/>
          <p:nvPr/>
        </p:nvSpPr>
        <p:spPr>
          <a:xfrm rot="21003635">
            <a:off x="10661803" y="3206817"/>
            <a:ext cx="219291" cy="162231"/>
          </a:xfrm>
          <a:custGeom>
            <a:avLst/>
            <a:gdLst>
              <a:gd name="connsiteX0" fmla="*/ 0 w 219291"/>
              <a:gd name="connsiteY0" fmla="*/ 81116 h 162231"/>
              <a:gd name="connsiteX1" fmla="*/ 109646 w 219291"/>
              <a:gd name="connsiteY1" fmla="*/ 0 h 162231"/>
              <a:gd name="connsiteX2" fmla="*/ 219292 w 219291"/>
              <a:gd name="connsiteY2" fmla="*/ 81116 h 162231"/>
              <a:gd name="connsiteX3" fmla="*/ 109646 w 219291"/>
              <a:gd name="connsiteY3" fmla="*/ 162232 h 162231"/>
              <a:gd name="connsiteX4" fmla="*/ 0 w 219291"/>
              <a:gd name="connsiteY4" fmla="*/ 81116 h 16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91" h="162231" fill="none" extrusionOk="0">
                <a:moveTo>
                  <a:pt x="0" y="81116"/>
                </a:moveTo>
                <a:cubicBezTo>
                  <a:pt x="13496" y="47596"/>
                  <a:pt x="45206" y="-4871"/>
                  <a:pt x="109646" y="0"/>
                </a:cubicBezTo>
                <a:cubicBezTo>
                  <a:pt x="158916" y="709"/>
                  <a:pt x="218732" y="38579"/>
                  <a:pt x="219292" y="81116"/>
                </a:cubicBezTo>
                <a:cubicBezTo>
                  <a:pt x="219337" y="112469"/>
                  <a:pt x="158515" y="166232"/>
                  <a:pt x="109646" y="162232"/>
                </a:cubicBezTo>
                <a:cubicBezTo>
                  <a:pt x="46054" y="158304"/>
                  <a:pt x="8965" y="120887"/>
                  <a:pt x="0" y="81116"/>
                </a:cubicBezTo>
                <a:close/>
              </a:path>
              <a:path w="219291" h="162231" stroke="0" extrusionOk="0">
                <a:moveTo>
                  <a:pt x="0" y="81116"/>
                </a:moveTo>
                <a:cubicBezTo>
                  <a:pt x="-1395" y="33744"/>
                  <a:pt x="60726" y="-5189"/>
                  <a:pt x="109646" y="0"/>
                </a:cubicBezTo>
                <a:cubicBezTo>
                  <a:pt x="174195" y="8464"/>
                  <a:pt x="215888" y="37904"/>
                  <a:pt x="219292" y="81116"/>
                </a:cubicBezTo>
                <a:cubicBezTo>
                  <a:pt x="218114" y="124893"/>
                  <a:pt x="174352" y="160689"/>
                  <a:pt x="109646" y="162232"/>
                </a:cubicBezTo>
                <a:cubicBezTo>
                  <a:pt x="44793" y="157753"/>
                  <a:pt x="10480" y="133857"/>
                  <a:pt x="0" y="81116"/>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lowchart: Connector 234">
            <a:extLst>
              <a:ext uri="{FF2B5EF4-FFF2-40B4-BE49-F238E27FC236}">
                <a16:creationId xmlns:a16="http://schemas.microsoft.com/office/drawing/2014/main" id="{ADE88797-FA12-42D6-8AFD-38E36FFCEAD2}"/>
              </a:ext>
            </a:extLst>
          </p:cNvPr>
          <p:cNvSpPr/>
          <p:nvPr/>
        </p:nvSpPr>
        <p:spPr>
          <a:xfrm rot="21003635">
            <a:off x="10352069" y="3238788"/>
            <a:ext cx="219291" cy="162231"/>
          </a:xfrm>
          <a:custGeom>
            <a:avLst/>
            <a:gdLst>
              <a:gd name="connsiteX0" fmla="*/ 0 w 219291"/>
              <a:gd name="connsiteY0" fmla="*/ 81116 h 162231"/>
              <a:gd name="connsiteX1" fmla="*/ 109646 w 219291"/>
              <a:gd name="connsiteY1" fmla="*/ 0 h 162231"/>
              <a:gd name="connsiteX2" fmla="*/ 219292 w 219291"/>
              <a:gd name="connsiteY2" fmla="*/ 81116 h 162231"/>
              <a:gd name="connsiteX3" fmla="*/ 109646 w 219291"/>
              <a:gd name="connsiteY3" fmla="*/ 162232 h 162231"/>
              <a:gd name="connsiteX4" fmla="*/ 0 w 219291"/>
              <a:gd name="connsiteY4" fmla="*/ 81116 h 16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91" h="162231" fill="none" extrusionOk="0">
                <a:moveTo>
                  <a:pt x="0" y="81116"/>
                </a:moveTo>
                <a:cubicBezTo>
                  <a:pt x="13496" y="47596"/>
                  <a:pt x="45206" y="-4871"/>
                  <a:pt x="109646" y="0"/>
                </a:cubicBezTo>
                <a:cubicBezTo>
                  <a:pt x="158916" y="709"/>
                  <a:pt x="218732" y="38579"/>
                  <a:pt x="219292" y="81116"/>
                </a:cubicBezTo>
                <a:cubicBezTo>
                  <a:pt x="219337" y="112469"/>
                  <a:pt x="158515" y="166232"/>
                  <a:pt x="109646" y="162232"/>
                </a:cubicBezTo>
                <a:cubicBezTo>
                  <a:pt x="46054" y="158304"/>
                  <a:pt x="8965" y="120887"/>
                  <a:pt x="0" y="81116"/>
                </a:cubicBezTo>
                <a:close/>
              </a:path>
              <a:path w="219291" h="162231" stroke="0" extrusionOk="0">
                <a:moveTo>
                  <a:pt x="0" y="81116"/>
                </a:moveTo>
                <a:cubicBezTo>
                  <a:pt x="-1395" y="33744"/>
                  <a:pt x="60726" y="-5189"/>
                  <a:pt x="109646" y="0"/>
                </a:cubicBezTo>
                <a:cubicBezTo>
                  <a:pt x="174195" y="8464"/>
                  <a:pt x="215888" y="37904"/>
                  <a:pt x="219292" y="81116"/>
                </a:cubicBezTo>
                <a:cubicBezTo>
                  <a:pt x="218114" y="124893"/>
                  <a:pt x="174352" y="160689"/>
                  <a:pt x="109646" y="162232"/>
                </a:cubicBezTo>
                <a:cubicBezTo>
                  <a:pt x="44793" y="157753"/>
                  <a:pt x="10480" y="133857"/>
                  <a:pt x="0" y="81116"/>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Flowchart: Connector 235">
            <a:extLst>
              <a:ext uri="{FF2B5EF4-FFF2-40B4-BE49-F238E27FC236}">
                <a16:creationId xmlns:a16="http://schemas.microsoft.com/office/drawing/2014/main" id="{82D7BA0F-D463-43B3-8FBB-DEA07714F852}"/>
              </a:ext>
            </a:extLst>
          </p:cNvPr>
          <p:cNvSpPr/>
          <p:nvPr/>
        </p:nvSpPr>
        <p:spPr>
          <a:xfrm rot="21003635">
            <a:off x="11696430" y="3048584"/>
            <a:ext cx="219291" cy="162231"/>
          </a:xfrm>
          <a:custGeom>
            <a:avLst/>
            <a:gdLst>
              <a:gd name="connsiteX0" fmla="*/ 0 w 219291"/>
              <a:gd name="connsiteY0" fmla="*/ 81116 h 162231"/>
              <a:gd name="connsiteX1" fmla="*/ 109646 w 219291"/>
              <a:gd name="connsiteY1" fmla="*/ 0 h 162231"/>
              <a:gd name="connsiteX2" fmla="*/ 219292 w 219291"/>
              <a:gd name="connsiteY2" fmla="*/ 81116 h 162231"/>
              <a:gd name="connsiteX3" fmla="*/ 109646 w 219291"/>
              <a:gd name="connsiteY3" fmla="*/ 162232 h 162231"/>
              <a:gd name="connsiteX4" fmla="*/ 0 w 219291"/>
              <a:gd name="connsiteY4" fmla="*/ 81116 h 16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91" h="162231" fill="none" extrusionOk="0">
                <a:moveTo>
                  <a:pt x="0" y="81116"/>
                </a:moveTo>
                <a:cubicBezTo>
                  <a:pt x="13496" y="47596"/>
                  <a:pt x="45206" y="-4871"/>
                  <a:pt x="109646" y="0"/>
                </a:cubicBezTo>
                <a:cubicBezTo>
                  <a:pt x="158916" y="709"/>
                  <a:pt x="218732" y="38579"/>
                  <a:pt x="219292" y="81116"/>
                </a:cubicBezTo>
                <a:cubicBezTo>
                  <a:pt x="219337" y="112469"/>
                  <a:pt x="158515" y="166232"/>
                  <a:pt x="109646" y="162232"/>
                </a:cubicBezTo>
                <a:cubicBezTo>
                  <a:pt x="46054" y="158304"/>
                  <a:pt x="8965" y="120887"/>
                  <a:pt x="0" y="81116"/>
                </a:cubicBezTo>
                <a:close/>
              </a:path>
              <a:path w="219291" h="162231" stroke="0" extrusionOk="0">
                <a:moveTo>
                  <a:pt x="0" y="81116"/>
                </a:moveTo>
                <a:cubicBezTo>
                  <a:pt x="-1395" y="33744"/>
                  <a:pt x="60726" y="-5189"/>
                  <a:pt x="109646" y="0"/>
                </a:cubicBezTo>
                <a:cubicBezTo>
                  <a:pt x="174195" y="8464"/>
                  <a:pt x="215888" y="37904"/>
                  <a:pt x="219292" y="81116"/>
                </a:cubicBezTo>
                <a:cubicBezTo>
                  <a:pt x="218114" y="124893"/>
                  <a:pt x="174352" y="160689"/>
                  <a:pt x="109646" y="162232"/>
                </a:cubicBezTo>
                <a:cubicBezTo>
                  <a:pt x="44793" y="157753"/>
                  <a:pt x="10480" y="133857"/>
                  <a:pt x="0" y="81116"/>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Flowchart: Connector 236">
            <a:extLst>
              <a:ext uri="{FF2B5EF4-FFF2-40B4-BE49-F238E27FC236}">
                <a16:creationId xmlns:a16="http://schemas.microsoft.com/office/drawing/2014/main" id="{A8A365DF-D9D5-4B50-98C7-10E7385E0667}"/>
              </a:ext>
            </a:extLst>
          </p:cNvPr>
          <p:cNvSpPr/>
          <p:nvPr/>
        </p:nvSpPr>
        <p:spPr>
          <a:xfrm rot="21003635">
            <a:off x="11847886" y="3190310"/>
            <a:ext cx="117865" cy="161199"/>
          </a:xfrm>
          <a:custGeom>
            <a:avLst/>
            <a:gdLst>
              <a:gd name="connsiteX0" fmla="*/ 0 w 117865"/>
              <a:gd name="connsiteY0" fmla="*/ 80600 h 161199"/>
              <a:gd name="connsiteX1" fmla="*/ 58933 w 117865"/>
              <a:gd name="connsiteY1" fmla="*/ 0 h 161199"/>
              <a:gd name="connsiteX2" fmla="*/ 117866 w 117865"/>
              <a:gd name="connsiteY2" fmla="*/ 80600 h 161199"/>
              <a:gd name="connsiteX3" fmla="*/ 58933 w 117865"/>
              <a:gd name="connsiteY3" fmla="*/ 161200 h 161199"/>
              <a:gd name="connsiteX4" fmla="*/ 0 w 117865"/>
              <a:gd name="connsiteY4" fmla="*/ 80600 h 161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5" h="161199" fill="none" extrusionOk="0">
                <a:moveTo>
                  <a:pt x="0" y="80600"/>
                </a:moveTo>
                <a:cubicBezTo>
                  <a:pt x="6593" y="41596"/>
                  <a:pt x="25368" y="-1276"/>
                  <a:pt x="58933" y="0"/>
                </a:cubicBezTo>
                <a:cubicBezTo>
                  <a:pt x="86651" y="303"/>
                  <a:pt x="116598" y="41209"/>
                  <a:pt x="117866" y="80600"/>
                </a:cubicBezTo>
                <a:cubicBezTo>
                  <a:pt x="117877" y="121854"/>
                  <a:pt x="84265" y="163670"/>
                  <a:pt x="58933" y="161200"/>
                </a:cubicBezTo>
                <a:cubicBezTo>
                  <a:pt x="19090" y="151761"/>
                  <a:pt x="1746" y="124135"/>
                  <a:pt x="0" y="80600"/>
                </a:cubicBezTo>
                <a:close/>
              </a:path>
              <a:path w="117865" h="161199" stroke="0" extrusionOk="0">
                <a:moveTo>
                  <a:pt x="0" y="80600"/>
                </a:moveTo>
                <a:cubicBezTo>
                  <a:pt x="-4597" y="27608"/>
                  <a:pt x="31348" y="-2213"/>
                  <a:pt x="58933" y="0"/>
                </a:cubicBezTo>
                <a:cubicBezTo>
                  <a:pt x="96088" y="9767"/>
                  <a:pt x="111990" y="38825"/>
                  <a:pt x="117866" y="80600"/>
                </a:cubicBezTo>
                <a:cubicBezTo>
                  <a:pt x="112684" y="120617"/>
                  <a:pt x="92605" y="160782"/>
                  <a:pt x="58933" y="161200"/>
                </a:cubicBezTo>
                <a:cubicBezTo>
                  <a:pt x="22044" y="156676"/>
                  <a:pt x="4319" y="128387"/>
                  <a:pt x="0" y="80600"/>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Flowchart: Connector 237">
            <a:extLst>
              <a:ext uri="{FF2B5EF4-FFF2-40B4-BE49-F238E27FC236}">
                <a16:creationId xmlns:a16="http://schemas.microsoft.com/office/drawing/2014/main" id="{31A8217A-9D4C-4739-9151-943871B3E5C3}"/>
              </a:ext>
            </a:extLst>
          </p:cNvPr>
          <p:cNvSpPr/>
          <p:nvPr/>
        </p:nvSpPr>
        <p:spPr>
          <a:xfrm rot="21003635">
            <a:off x="11591624" y="3208812"/>
            <a:ext cx="166787" cy="185818"/>
          </a:xfrm>
          <a:custGeom>
            <a:avLst/>
            <a:gdLst>
              <a:gd name="connsiteX0" fmla="*/ 0 w 166787"/>
              <a:gd name="connsiteY0" fmla="*/ 92909 h 185818"/>
              <a:gd name="connsiteX1" fmla="*/ 83394 w 166787"/>
              <a:gd name="connsiteY1" fmla="*/ 0 h 185818"/>
              <a:gd name="connsiteX2" fmla="*/ 166788 w 166787"/>
              <a:gd name="connsiteY2" fmla="*/ 92909 h 185818"/>
              <a:gd name="connsiteX3" fmla="*/ 83394 w 166787"/>
              <a:gd name="connsiteY3" fmla="*/ 185818 h 185818"/>
              <a:gd name="connsiteX4" fmla="*/ 0 w 166787"/>
              <a:gd name="connsiteY4" fmla="*/ 92909 h 18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87" h="185818" fill="none" extrusionOk="0">
                <a:moveTo>
                  <a:pt x="0" y="92909"/>
                </a:moveTo>
                <a:cubicBezTo>
                  <a:pt x="8833" y="48979"/>
                  <a:pt x="34151" y="-3995"/>
                  <a:pt x="83394" y="0"/>
                </a:cubicBezTo>
                <a:cubicBezTo>
                  <a:pt x="116578" y="808"/>
                  <a:pt x="165785" y="45649"/>
                  <a:pt x="166788" y="92909"/>
                </a:cubicBezTo>
                <a:cubicBezTo>
                  <a:pt x="166829" y="131893"/>
                  <a:pt x="126252" y="186913"/>
                  <a:pt x="83394" y="185818"/>
                </a:cubicBezTo>
                <a:cubicBezTo>
                  <a:pt x="30569" y="177062"/>
                  <a:pt x="11814" y="137595"/>
                  <a:pt x="0" y="92909"/>
                </a:cubicBezTo>
                <a:close/>
              </a:path>
              <a:path w="166787" h="185818" stroke="0" extrusionOk="0">
                <a:moveTo>
                  <a:pt x="0" y="92909"/>
                </a:moveTo>
                <a:cubicBezTo>
                  <a:pt x="-4671" y="32983"/>
                  <a:pt x="42601" y="-2347"/>
                  <a:pt x="83394" y="0"/>
                </a:cubicBezTo>
                <a:cubicBezTo>
                  <a:pt x="134140" y="9941"/>
                  <a:pt x="161446" y="44088"/>
                  <a:pt x="166788" y="92909"/>
                </a:cubicBezTo>
                <a:cubicBezTo>
                  <a:pt x="160345" y="138630"/>
                  <a:pt x="137339" y="182886"/>
                  <a:pt x="83394" y="185818"/>
                </a:cubicBezTo>
                <a:cubicBezTo>
                  <a:pt x="28270" y="176368"/>
                  <a:pt x="7522" y="149921"/>
                  <a:pt x="0" y="92909"/>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D590D62-4C8F-42E9-893F-40074986E39B}"/>
              </a:ext>
            </a:extLst>
          </p:cNvPr>
          <p:cNvSpPr txBox="1"/>
          <p:nvPr/>
        </p:nvSpPr>
        <p:spPr>
          <a:xfrm>
            <a:off x="402997" y="5211811"/>
            <a:ext cx="30370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Nucleocapsid Protein is found in the cytosol and has been reported to shuttle in and out of the nucleus. </a:t>
            </a:r>
          </a:p>
          <a:p>
            <a:endParaRPr lang="en-US" dirty="0">
              <a:latin typeface="Times New Roman" panose="02020603050405020304" pitchFamily="18" charset="0"/>
              <a:cs typeface="Times New Roman" panose="02020603050405020304" pitchFamily="18" charset="0"/>
            </a:endParaRPr>
          </a:p>
        </p:txBody>
      </p:sp>
      <p:sp>
        <p:nvSpPr>
          <p:cNvPr id="256" name="TextBox 255">
            <a:extLst>
              <a:ext uri="{FF2B5EF4-FFF2-40B4-BE49-F238E27FC236}">
                <a16:creationId xmlns:a16="http://schemas.microsoft.com/office/drawing/2014/main" id="{20A8767C-E2B5-4FDF-851F-2345E1C09234}"/>
              </a:ext>
            </a:extLst>
          </p:cNvPr>
          <p:cNvSpPr txBox="1"/>
          <p:nvPr/>
        </p:nvSpPr>
        <p:spPr>
          <a:xfrm>
            <a:off x="3484206" y="5206811"/>
            <a:ext cx="451045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Inhibition of interferon anti-viral response by sequestering STAT 1 and 2 in the cytosol</a:t>
            </a:r>
          </a:p>
          <a:p>
            <a:endParaRPr lang="en-US"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F14DFF6-1217-46E4-8854-F851D7172CD0}"/>
              </a:ext>
            </a:extLst>
          </p:cNvPr>
          <p:cNvCxnSpPr/>
          <p:nvPr/>
        </p:nvCxnSpPr>
        <p:spPr>
          <a:xfrm>
            <a:off x="4164756" y="3841775"/>
            <a:ext cx="214537"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E135666B-5FF0-494D-80A9-53BBE74EB04D}"/>
              </a:ext>
            </a:extLst>
          </p:cNvPr>
          <p:cNvGrpSpPr/>
          <p:nvPr/>
        </p:nvGrpSpPr>
        <p:grpSpPr>
          <a:xfrm>
            <a:off x="2873280" y="2251375"/>
            <a:ext cx="510357" cy="604350"/>
            <a:chOff x="5324609" y="1758942"/>
            <a:chExt cx="510357" cy="600068"/>
          </a:xfrm>
        </p:grpSpPr>
        <p:sp>
          <p:nvSpPr>
            <p:cNvPr id="260" name="Oval 259">
              <a:extLst>
                <a:ext uri="{FF2B5EF4-FFF2-40B4-BE49-F238E27FC236}">
                  <a16:creationId xmlns:a16="http://schemas.microsoft.com/office/drawing/2014/main" id="{4543FD87-F6F8-4499-8A80-1021A3B2D854}"/>
                </a:ext>
              </a:extLst>
            </p:cNvPr>
            <p:cNvSpPr/>
            <p:nvPr/>
          </p:nvSpPr>
          <p:spPr>
            <a:xfrm>
              <a:off x="5324609" y="1758942"/>
              <a:ext cx="460055" cy="451244"/>
            </a:xfrm>
            <a:custGeom>
              <a:avLst/>
              <a:gdLst>
                <a:gd name="connsiteX0" fmla="*/ 0 w 460055"/>
                <a:gd name="connsiteY0" fmla="*/ 225622 h 451244"/>
                <a:gd name="connsiteX1" fmla="*/ 230028 w 460055"/>
                <a:gd name="connsiteY1" fmla="*/ 0 h 451244"/>
                <a:gd name="connsiteX2" fmla="*/ 460056 w 460055"/>
                <a:gd name="connsiteY2" fmla="*/ 225622 h 451244"/>
                <a:gd name="connsiteX3" fmla="*/ 230028 w 460055"/>
                <a:gd name="connsiteY3" fmla="*/ 451244 h 451244"/>
                <a:gd name="connsiteX4" fmla="*/ 0 w 460055"/>
                <a:gd name="connsiteY4" fmla="*/ 225622 h 45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055" h="451244" fill="none" extrusionOk="0">
                  <a:moveTo>
                    <a:pt x="0" y="225622"/>
                  </a:moveTo>
                  <a:cubicBezTo>
                    <a:pt x="10378" y="88419"/>
                    <a:pt x="102254" y="-6260"/>
                    <a:pt x="230028" y="0"/>
                  </a:cubicBezTo>
                  <a:cubicBezTo>
                    <a:pt x="354056" y="-5018"/>
                    <a:pt x="450494" y="105705"/>
                    <a:pt x="460056" y="225622"/>
                  </a:cubicBezTo>
                  <a:cubicBezTo>
                    <a:pt x="467893" y="352222"/>
                    <a:pt x="390760" y="446599"/>
                    <a:pt x="230028" y="451244"/>
                  </a:cubicBezTo>
                  <a:cubicBezTo>
                    <a:pt x="111291" y="458725"/>
                    <a:pt x="29172" y="371692"/>
                    <a:pt x="0" y="225622"/>
                  </a:cubicBezTo>
                  <a:close/>
                </a:path>
                <a:path w="460055" h="451244" stroke="0" extrusionOk="0">
                  <a:moveTo>
                    <a:pt x="0" y="225622"/>
                  </a:moveTo>
                  <a:cubicBezTo>
                    <a:pt x="31199" y="82635"/>
                    <a:pt x="133520" y="-7279"/>
                    <a:pt x="230028" y="0"/>
                  </a:cubicBezTo>
                  <a:cubicBezTo>
                    <a:pt x="362447" y="-14056"/>
                    <a:pt x="468166" y="112282"/>
                    <a:pt x="460056" y="225622"/>
                  </a:cubicBezTo>
                  <a:cubicBezTo>
                    <a:pt x="452194" y="339751"/>
                    <a:pt x="357393" y="458219"/>
                    <a:pt x="230028" y="451244"/>
                  </a:cubicBezTo>
                  <a:cubicBezTo>
                    <a:pt x="121331" y="448569"/>
                    <a:pt x="-31906" y="361062"/>
                    <a:pt x="0" y="225622"/>
                  </a:cubicBezTo>
                  <a:close/>
                </a:path>
              </a:pathLst>
            </a:custGeom>
            <a:solidFill>
              <a:schemeClr val="accent1">
                <a:lumMod val="40000"/>
                <a:lumOff val="60000"/>
              </a:schemeClr>
            </a:solidFill>
            <a:ln w="41275">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Top Corners Rounded 260">
              <a:extLst>
                <a:ext uri="{FF2B5EF4-FFF2-40B4-BE49-F238E27FC236}">
                  <a16:creationId xmlns:a16="http://schemas.microsoft.com/office/drawing/2014/main" id="{C45C3384-76E1-4CCA-86B5-1194949EEE4A}"/>
                </a:ext>
              </a:extLst>
            </p:cNvPr>
            <p:cNvSpPr/>
            <p:nvPr/>
          </p:nvSpPr>
          <p:spPr>
            <a:xfrm>
              <a:off x="5324609" y="2070697"/>
              <a:ext cx="510357" cy="288313"/>
            </a:xfrm>
            <a:custGeom>
              <a:avLst/>
              <a:gdLst>
                <a:gd name="connsiteX0" fmla="*/ 48053 w 510357"/>
                <a:gd name="connsiteY0" fmla="*/ 0 h 288313"/>
                <a:gd name="connsiteX1" fmla="*/ 462304 w 510357"/>
                <a:gd name="connsiteY1" fmla="*/ 0 h 288313"/>
                <a:gd name="connsiteX2" fmla="*/ 510357 w 510357"/>
                <a:gd name="connsiteY2" fmla="*/ 48053 h 288313"/>
                <a:gd name="connsiteX3" fmla="*/ 510357 w 510357"/>
                <a:gd name="connsiteY3" fmla="*/ 288313 h 288313"/>
                <a:gd name="connsiteX4" fmla="*/ 510357 w 510357"/>
                <a:gd name="connsiteY4" fmla="*/ 288313 h 288313"/>
                <a:gd name="connsiteX5" fmla="*/ 0 w 510357"/>
                <a:gd name="connsiteY5" fmla="*/ 288313 h 288313"/>
                <a:gd name="connsiteX6" fmla="*/ 0 w 510357"/>
                <a:gd name="connsiteY6" fmla="*/ 288313 h 288313"/>
                <a:gd name="connsiteX7" fmla="*/ 0 w 510357"/>
                <a:gd name="connsiteY7" fmla="*/ 48053 h 288313"/>
                <a:gd name="connsiteX8" fmla="*/ 48053 w 510357"/>
                <a:gd name="connsiteY8" fmla="*/ 0 h 2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357" h="288313" fill="none" extrusionOk="0">
                  <a:moveTo>
                    <a:pt x="48053" y="0"/>
                  </a:moveTo>
                  <a:cubicBezTo>
                    <a:pt x="218454" y="-14211"/>
                    <a:pt x="342898" y="40547"/>
                    <a:pt x="462304" y="0"/>
                  </a:cubicBezTo>
                  <a:cubicBezTo>
                    <a:pt x="482292" y="-375"/>
                    <a:pt x="513083" y="14039"/>
                    <a:pt x="510357" y="48053"/>
                  </a:cubicBezTo>
                  <a:cubicBezTo>
                    <a:pt x="529089" y="142979"/>
                    <a:pt x="482209" y="211975"/>
                    <a:pt x="510357" y="288313"/>
                  </a:cubicBezTo>
                  <a:lnTo>
                    <a:pt x="510357" y="288313"/>
                  </a:lnTo>
                  <a:cubicBezTo>
                    <a:pt x="370187" y="328094"/>
                    <a:pt x="242581" y="230588"/>
                    <a:pt x="0" y="288313"/>
                  </a:cubicBezTo>
                  <a:lnTo>
                    <a:pt x="0" y="288313"/>
                  </a:lnTo>
                  <a:cubicBezTo>
                    <a:pt x="-2633" y="174396"/>
                    <a:pt x="24346" y="166825"/>
                    <a:pt x="0" y="48053"/>
                  </a:cubicBezTo>
                  <a:cubicBezTo>
                    <a:pt x="-5126" y="21150"/>
                    <a:pt x="18661" y="-5817"/>
                    <a:pt x="48053" y="0"/>
                  </a:cubicBezTo>
                  <a:close/>
                </a:path>
                <a:path w="510357" h="288313" stroke="0" extrusionOk="0">
                  <a:moveTo>
                    <a:pt x="48053" y="0"/>
                  </a:moveTo>
                  <a:cubicBezTo>
                    <a:pt x="145496" y="-6883"/>
                    <a:pt x="275212" y="24989"/>
                    <a:pt x="462304" y="0"/>
                  </a:cubicBezTo>
                  <a:cubicBezTo>
                    <a:pt x="490680" y="363"/>
                    <a:pt x="508809" y="14876"/>
                    <a:pt x="510357" y="48053"/>
                  </a:cubicBezTo>
                  <a:cubicBezTo>
                    <a:pt x="524492" y="135626"/>
                    <a:pt x="488088" y="181662"/>
                    <a:pt x="510357" y="288313"/>
                  </a:cubicBezTo>
                  <a:lnTo>
                    <a:pt x="510357" y="288313"/>
                  </a:lnTo>
                  <a:cubicBezTo>
                    <a:pt x="261793" y="293978"/>
                    <a:pt x="194924" y="236155"/>
                    <a:pt x="0" y="288313"/>
                  </a:cubicBezTo>
                  <a:lnTo>
                    <a:pt x="0" y="288313"/>
                  </a:lnTo>
                  <a:cubicBezTo>
                    <a:pt x="-19877" y="205768"/>
                    <a:pt x="8577" y="165093"/>
                    <a:pt x="0" y="48053"/>
                  </a:cubicBezTo>
                  <a:cubicBezTo>
                    <a:pt x="-78" y="20772"/>
                    <a:pt x="17267" y="5902"/>
                    <a:pt x="48053" y="0"/>
                  </a:cubicBezTo>
                  <a:close/>
                </a:path>
              </a:pathLst>
            </a:custGeom>
            <a:solidFill>
              <a:schemeClr val="accent1">
                <a:lumMod val="40000"/>
                <a:lumOff val="60000"/>
              </a:schemeClr>
            </a:solidFill>
            <a:ln w="41275">
              <a:extLst>
                <a:ext uri="{C807C97D-BFC1-408E-A445-0C87EB9F89A2}">
                  <ask:lineSketchStyleProps xmlns:ask="http://schemas.microsoft.com/office/drawing/2018/sketchyshapes" sd="1219033472">
                    <a:prstGeom prst="round2Same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176">
            <a:extLst>
              <a:ext uri="{FF2B5EF4-FFF2-40B4-BE49-F238E27FC236}">
                <a16:creationId xmlns:a16="http://schemas.microsoft.com/office/drawing/2014/main" id="{338D30BE-4151-4E3C-9F04-DFB8CD3CEA29}"/>
              </a:ext>
            </a:extLst>
          </p:cNvPr>
          <p:cNvCxnSpPr/>
          <p:nvPr/>
        </p:nvCxnSpPr>
        <p:spPr>
          <a:xfrm>
            <a:off x="4175171" y="4227404"/>
            <a:ext cx="214537"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8" name="Flowchart: Connector 257">
            <a:extLst>
              <a:ext uri="{FF2B5EF4-FFF2-40B4-BE49-F238E27FC236}">
                <a16:creationId xmlns:a16="http://schemas.microsoft.com/office/drawing/2014/main" id="{2B9AB55B-AC1C-4154-B5FD-21503296755C}"/>
              </a:ext>
            </a:extLst>
          </p:cNvPr>
          <p:cNvSpPr/>
          <p:nvPr/>
        </p:nvSpPr>
        <p:spPr>
          <a:xfrm rot="21003635">
            <a:off x="4504719" y="3487977"/>
            <a:ext cx="499011" cy="446705"/>
          </a:xfrm>
          <a:custGeom>
            <a:avLst/>
            <a:gdLst>
              <a:gd name="connsiteX0" fmla="*/ 0 w 499011"/>
              <a:gd name="connsiteY0" fmla="*/ 223353 h 446705"/>
              <a:gd name="connsiteX1" fmla="*/ 249506 w 499011"/>
              <a:gd name="connsiteY1" fmla="*/ 0 h 446705"/>
              <a:gd name="connsiteX2" fmla="*/ 499012 w 499011"/>
              <a:gd name="connsiteY2" fmla="*/ 223353 h 446705"/>
              <a:gd name="connsiteX3" fmla="*/ 249506 w 499011"/>
              <a:gd name="connsiteY3" fmla="*/ 446706 h 446705"/>
              <a:gd name="connsiteX4" fmla="*/ 0 w 499011"/>
              <a:gd name="connsiteY4" fmla="*/ 223353 h 4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1" h="446705" fill="none" extrusionOk="0">
                <a:moveTo>
                  <a:pt x="0" y="223353"/>
                </a:moveTo>
                <a:cubicBezTo>
                  <a:pt x="4501" y="103761"/>
                  <a:pt x="93656" y="-22639"/>
                  <a:pt x="249506" y="0"/>
                </a:cubicBezTo>
                <a:cubicBezTo>
                  <a:pt x="373174" y="887"/>
                  <a:pt x="494864" y="116762"/>
                  <a:pt x="499012" y="223353"/>
                </a:cubicBezTo>
                <a:cubicBezTo>
                  <a:pt x="499046" y="336493"/>
                  <a:pt x="383773" y="447915"/>
                  <a:pt x="249506" y="446706"/>
                </a:cubicBezTo>
                <a:cubicBezTo>
                  <a:pt x="92767" y="422198"/>
                  <a:pt x="28821" y="330542"/>
                  <a:pt x="0" y="223353"/>
                </a:cubicBezTo>
                <a:close/>
              </a:path>
              <a:path w="499011" h="446705" stroke="0" extrusionOk="0">
                <a:moveTo>
                  <a:pt x="0" y="223353"/>
                </a:moveTo>
                <a:cubicBezTo>
                  <a:pt x="-5709" y="89471"/>
                  <a:pt x="133982" y="-9933"/>
                  <a:pt x="249506" y="0"/>
                </a:cubicBezTo>
                <a:cubicBezTo>
                  <a:pt x="396634" y="19780"/>
                  <a:pt x="477434" y="110059"/>
                  <a:pt x="499012" y="223353"/>
                </a:cubicBezTo>
                <a:cubicBezTo>
                  <a:pt x="495652" y="343792"/>
                  <a:pt x="401950" y="441263"/>
                  <a:pt x="249506" y="446706"/>
                </a:cubicBezTo>
                <a:cubicBezTo>
                  <a:pt x="91709" y="425862"/>
                  <a:pt x="22250" y="363567"/>
                  <a:pt x="0" y="22335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EA5B7B3-A2B2-496D-A637-8E0239382DFB}"/>
              </a:ext>
            </a:extLst>
          </p:cNvPr>
          <p:cNvSpPr/>
          <p:nvPr/>
        </p:nvSpPr>
        <p:spPr>
          <a:xfrm>
            <a:off x="3396033" y="3638738"/>
            <a:ext cx="743323" cy="344875"/>
          </a:xfrm>
          <a:prstGeom prst="roundRect">
            <a:avLst/>
          </a:prstGeom>
          <a:solidFill>
            <a:schemeClr val="accent6">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STAT</a:t>
            </a:r>
          </a:p>
        </p:txBody>
      </p:sp>
      <p:sp>
        <p:nvSpPr>
          <p:cNvPr id="147" name="Rectangle: Rounded Corners 146">
            <a:extLst>
              <a:ext uri="{FF2B5EF4-FFF2-40B4-BE49-F238E27FC236}">
                <a16:creationId xmlns:a16="http://schemas.microsoft.com/office/drawing/2014/main" id="{D50E302C-83CB-4499-A7CC-E069E61CAC89}"/>
              </a:ext>
            </a:extLst>
          </p:cNvPr>
          <p:cNvSpPr/>
          <p:nvPr/>
        </p:nvSpPr>
        <p:spPr>
          <a:xfrm>
            <a:off x="3393474" y="4054967"/>
            <a:ext cx="743323" cy="344875"/>
          </a:xfrm>
          <a:prstGeom prst="roundRect">
            <a:avLst/>
          </a:prstGeom>
          <a:solidFill>
            <a:schemeClr val="accent6">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STAT</a:t>
            </a:r>
          </a:p>
        </p:txBody>
      </p:sp>
      <p:sp>
        <p:nvSpPr>
          <p:cNvPr id="153" name="Flowchart: Connector 152">
            <a:extLst>
              <a:ext uri="{FF2B5EF4-FFF2-40B4-BE49-F238E27FC236}">
                <a16:creationId xmlns:a16="http://schemas.microsoft.com/office/drawing/2014/main" id="{38D31BD8-4421-4E52-931B-6DBF41CB0FAA}"/>
              </a:ext>
            </a:extLst>
          </p:cNvPr>
          <p:cNvSpPr/>
          <p:nvPr/>
        </p:nvSpPr>
        <p:spPr>
          <a:xfrm rot="21003635">
            <a:off x="4333309" y="3564542"/>
            <a:ext cx="499011" cy="444790"/>
          </a:xfrm>
          <a:custGeom>
            <a:avLst/>
            <a:gdLst>
              <a:gd name="connsiteX0" fmla="*/ 0 w 499011"/>
              <a:gd name="connsiteY0" fmla="*/ 222395 h 444790"/>
              <a:gd name="connsiteX1" fmla="*/ 249506 w 499011"/>
              <a:gd name="connsiteY1" fmla="*/ 0 h 444790"/>
              <a:gd name="connsiteX2" fmla="*/ 499012 w 499011"/>
              <a:gd name="connsiteY2" fmla="*/ 222395 h 444790"/>
              <a:gd name="connsiteX3" fmla="*/ 249506 w 499011"/>
              <a:gd name="connsiteY3" fmla="*/ 444790 h 444790"/>
              <a:gd name="connsiteX4" fmla="*/ 0 w 499011"/>
              <a:gd name="connsiteY4" fmla="*/ 222395 h 444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1" h="444790" fill="none" extrusionOk="0">
                <a:moveTo>
                  <a:pt x="0" y="222395"/>
                </a:moveTo>
                <a:cubicBezTo>
                  <a:pt x="4501" y="103332"/>
                  <a:pt x="93656" y="-22639"/>
                  <a:pt x="249506" y="0"/>
                </a:cubicBezTo>
                <a:cubicBezTo>
                  <a:pt x="375659" y="731"/>
                  <a:pt x="492013" y="127852"/>
                  <a:pt x="499012" y="222395"/>
                </a:cubicBezTo>
                <a:cubicBezTo>
                  <a:pt x="499046" y="335006"/>
                  <a:pt x="383773" y="445999"/>
                  <a:pt x="249506" y="444790"/>
                </a:cubicBezTo>
                <a:cubicBezTo>
                  <a:pt x="97083" y="425867"/>
                  <a:pt x="16735" y="335834"/>
                  <a:pt x="0" y="222395"/>
                </a:cubicBezTo>
                <a:close/>
              </a:path>
              <a:path w="499011" h="444790" stroke="0" extrusionOk="0">
                <a:moveTo>
                  <a:pt x="0" y="222395"/>
                </a:moveTo>
                <a:cubicBezTo>
                  <a:pt x="-5709" y="89042"/>
                  <a:pt x="133982" y="-9933"/>
                  <a:pt x="249506" y="0"/>
                </a:cubicBezTo>
                <a:cubicBezTo>
                  <a:pt x="391392" y="8667"/>
                  <a:pt x="484647" y="106267"/>
                  <a:pt x="499012" y="222395"/>
                </a:cubicBezTo>
                <a:cubicBezTo>
                  <a:pt x="495652" y="342305"/>
                  <a:pt x="401950" y="439347"/>
                  <a:pt x="249506" y="444790"/>
                </a:cubicBezTo>
                <a:cubicBezTo>
                  <a:pt x="87120" y="419163"/>
                  <a:pt x="24107" y="363487"/>
                  <a:pt x="0" y="222395"/>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Flowchart: Connector 175">
            <a:extLst>
              <a:ext uri="{FF2B5EF4-FFF2-40B4-BE49-F238E27FC236}">
                <a16:creationId xmlns:a16="http://schemas.microsoft.com/office/drawing/2014/main" id="{1FDC5F4D-48C9-4BD5-AA05-D61DE8FB95A7}"/>
              </a:ext>
            </a:extLst>
          </p:cNvPr>
          <p:cNvSpPr/>
          <p:nvPr/>
        </p:nvSpPr>
        <p:spPr>
          <a:xfrm rot="21003635">
            <a:off x="4473725" y="3971540"/>
            <a:ext cx="499011" cy="446705"/>
          </a:xfrm>
          <a:custGeom>
            <a:avLst/>
            <a:gdLst>
              <a:gd name="connsiteX0" fmla="*/ 0 w 499011"/>
              <a:gd name="connsiteY0" fmla="*/ 223353 h 446705"/>
              <a:gd name="connsiteX1" fmla="*/ 249506 w 499011"/>
              <a:gd name="connsiteY1" fmla="*/ 0 h 446705"/>
              <a:gd name="connsiteX2" fmla="*/ 499012 w 499011"/>
              <a:gd name="connsiteY2" fmla="*/ 223353 h 446705"/>
              <a:gd name="connsiteX3" fmla="*/ 249506 w 499011"/>
              <a:gd name="connsiteY3" fmla="*/ 446706 h 446705"/>
              <a:gd name="connsiteX4" fmla="*/ 0 w 499011"/>
              <a:gd name="connsiteY4" fmla="*/ 223353 h 4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1" h="446705" fill="none" extrusionOk="0">
                <a:moveTo>
                  <a:pt x="0" y="223353"/>
                </a:moveTo>
                <a:cubicBezTo>
                  <a:pt x="4501" y="103761"/>
                  <a:pt x="93656" y="-22639"/>
                  <a:pt x="249506" y="0"/>
                </a:cubicBezTo>
                <a:cubicBezTo>
                  <a:pt x="373174" y="887"/>
                  <a:pt x="494864" y="116762"/>
                  <a:pt x="499012" y="223353"/>
                </a:cubicBezTo>
                <a:cubicBezTo>
                  <a:pt x="499046" y="336493"/>
                  <a:pt x="383773" y="447915"/>
                  <a:pt x="249506" y="446706"/>
                </a:cubicBezTo>
                <a:cubicBezTo>
                  <a:pt x="92767" y="422198"/>
                  <a:pt x="28821" y="330542"/>
                  <a:pt x="0" y="223353"/>
                </a:cubicBezTo>
                <a:close/>
              </a:path>
              <a:path w="499011" h="446705" stroke="0" extrusionOk="0">
                <a:moveTo>
                  <a:pt x="0" y="223353"/>
                </a:moveTo>
                <a:cubicBezTo>
                  <a:pt x="-5709" y="89471"/>
                  <a:pt x="133982" y="-9933"/>
                  <a:pt x="249506" y="0"/>
                </a:cubicBezTo>
                <a:cubicBezTo>
                  <a:pt x="396634" y="19780"/>
                  <a:pt x="477434" y="110059"/>
                  <a:pt x="499012" y="223353"/>
                </a:cubicBezTo>
                <a:cubicBezTo>
                  <a:pt x="495652" y="343792"/>
                  <a:pt x="401950" y="441263"/>
                  <a:pt x="249506" y="446706"/>
                </a:cubicBezTo>
                <a:cubicBezTo>
                  <a:pt x="91709" y="425862"/>
                  <a:pt x="22250" y="363567"/>
                  <a:pt x="0" y="223353"/>
                </a:cubicBezTo>
                <a:close/>
              </a:path>
            </a:pathLst>
          </a:custGeom>
          <a:solidFill>
            <a:schemeClr val="bg2">
              <a:lumMod val="50000"/>
              <a:alpha val="47000"/>
            </a:schemeClr>
          </a:solidFill>
          <a:ln w="50800">
            <a:solidFill>
              <a:schemeClr val="bg2">
                <a:lumMod val="50000"/>
              </a:schemeClr>
            </a:solidFill>
            <a:prstDash val="sysDash"/>
            <a:extLst>
              <a:ext uri="{C807C97D-BFC1-408E-A445-0C87EB9F89A2}">
                <ask:lineSketchStyleProps xmlns:ask="http://schemas.microsoft.com/office/drawing/2018/sketchyshapes" sd="397824804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Rounded Corners 178">
            <a:extLst>
              <a:ext uri="{FF2B5EF4-FFF2-40B4-BE49-F238E27FC236}">
                <a16:creationId xmlns:a16="http://schemas.microsoft.com/office/drawing/2014/main" id="{973C99B6-78F7-4225-BC25-3A357B7ED1D5}"/>
              </a:ext>
            </a:extLst>
          </p:cNvPr>
          <p:cNvSpPr/>
          <p:nvPr/>
        </p:nvSpPr>
        <p:spPr>
          <a:xfrm rot="16200000">
            <a:off x="2794985" y="3879372"/>
            <a:ext cx="743323" cy="344875"/>
          </a:xfrm>
          <a:prstGeom prst="roundRect">
            <a:avLst/>
          </a:prstGeom>
          <a:solidFill>
            <a:schemeClr val="accent6">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IFN</a:t>
            </a:r>
          </a:p>
        </p:txBody>
      </p:sp>
      <p:sp>
        <p:nvSpPr>
          <p:cNvPr id="182" name="Title 10">
            <a:extLst>
              <a:ext uri="{FF2B5EF4-FFF2-40B4-BE49-F238E27FC236}">
                <a16:creationId xmlns:a16="http://schemas.microsoft.com/office/drawing/2014/main" id="{F020EB46-4550-4932-A7E3-91A79EC4FA8A}"/>
              </a:ext>
            </a:extLst>
          </p:cNvPr>
          <p:cNvSpPr>
            <a:spLocks noGrp="1"/>
          </p:cNvSpPr>
          <p:nvPr>
            <p:ph type="title"/>
          </p:nvPr>
        </p:nvSpPr>
        <p:spPr>
          <a:xfrm>
            <a:off x="838200" y="365125"/>
            <a:ext cx="10515600" cy="1325563"/>
          </a:xfrm>
        </p:spPr>
        <p:txBody>
          <a:bodyPr anchor="t">
            <a:normAutofit/>
          </a:bodyPr>
          <a:lstStyle/>
          <a:p>
            <a:r>
              <a:rPr lang="en-US" sz="3200" b="1" dirty="0">
                <a:effectLst/>
                <a:ea typeface="Times" panose="02020603050405020304" pitchFamily="18" charset="0"/>
                <a:cs typeface="Times New Roman" panose="02020603050405020304" pitchFamily="18" charset="0"/>
              </a:rPr>
              <a:t>4.1 SARS-CoV-2 Life Cycle</a:t>
            </a:r>
            <a:br>
              <a:rPr lang="en-US" sz="3200" dirty="0">
                <a:effectLst/>
                <a:ea typeface="Times" panose="02020603050405020304" pitchFamily="18" charset="0"/>
                <a:cs typeface="Times New Roman" panose="02020603050405020304" pitchFamily="18" charset="0"/>
              </a:rPr>
            </a:br>
            <a:r>
              <a:rPr lang="en-US" sz="3200" b="0" i="0" dirty="0">
                <a:solidFill>
                  <a:srgbClr val="333333"/>
                </a:solidFill>
                <a:effectLst/>
              </a:rPr>
              <a:t>Severe acute respiratory syndrome coronavirus 2 (SARS-CoV-2)</a:t>
            </a:r>
            <a:endParaRPr lang="en-US" sz="3200" dirty="0"/>
          </a:p>
        </p:txBody>
      </p:sp>
      <p:sp>
        <p:nvSpPr>
          <p:cNvPr id="183" name="TextBox 182">
            <a:extLst>
              <a:ext uri="{FF2B5EF4-FFF2-40B4-BE49-F238E27FC236}">
                <a16:creationId xmlns:a16="http://schemas.microsoft.com/office/drawing/2014/main" id="{E6DCEC34-B9F3-4DDA-8162-838388DED087}"/>
              </a:ext>
            </a:extLst>
          </p:cNvPr>
          <p:cNvSpPr txBox="1"/>
          <p:nvPr/>
        </p:nvSpPr>
        <p:spPr>
          <a:xfrm>
            <a:off x="7825528" y="5273046"/>
            <a:ext cx="6103256"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Phosphorylation at linker region</a:t>
            </a:r>
          </a:p>
        </p:txBody>
      </p:sp>
      <p:sp>
        <p:nvSpPr>
          <p:cNvPr id="13" name="Slide Number Placeholder 12">
            <a:extLst>
              <a:ext uri="{FF2B5EF4-FFF2-40B4-BE49-F238E27FC236}">
                <a16:creationId xmlns:a16="http://schemas.microsoft.com/office/drawing/2014/main" id="{CC63BE76-F748-4305-B060-940B1492BE47}"/>
              </a:ext>
            </a:extLst>
          </p:cNvPr>
          <p:cNvSpPr>
            <a:spLocks noGrp="1"/>
          </p:cNvSpPr>
          <p:nvPr>
            <p:ph type="sldNum" sz="quarter" idx="12"/>
          </p:nvPr>
        </p:nvSpPr>
        <p:spPr/>
        <p:txBody>
          <a:bodyPr/>
          <a:lstStyle/>
          <a:p>
            <a:fld id="{8F5CE88E-89A4-4243-AB1D-44322647EED2}" type="slidenum">
              <a:rPr lang="en-US" smtClean="0"/>
              <a:t>63</a:t>
            </a:fld>
            <a:endParaRPr lang="en-US"/>
          </a:p>
        </p:txBody>
      </p:sp>
    </p:spTree>
    <p:extLst>
      <p:ext uri="{BB962C8B-B14F-4D97-AF65-F5344CB8AC3E}">
        <p14:creationId xmlns:p14="http://schemas.microsoft.com/office/powerpoint/2010/main" val="1964605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low confidence">
            <a:extLst>
              <a:ext uri="{FF2B5EF4-FFF2-40B4-BE49-F238E27FC236}">
                <a16:creationId xmlns:a16="http://schemas.microsoft.com/office/drawing/2014/main" id="{3B321D42-CCA0-446B-BD55-82A338F11856}"/>
              </a:ext>
            </a:extLst>
          </p:cNvPr>
          <p:cNvPicPr/>
          <p:nvPr/>
        </p:nvPicPr>
        <p:blipFill rotWithShape="1">
          <a:blip r:embed="rId2">
            <a:extLst>
              <a:ext uri="{28A0092B-C50C-407E-A947-70E740481C1C}">
                <a14:useLocalDpi xmlns:a14="http://schemas.microsoft.com/office/drawing/2010/main" val="0"/>
              </a:ext>
            </a:extLst>
          </a:blip>
          <a:srcRect t="-1" r="44637" b="44877"/>
          <a:stretch/>
        </p:blipFill>
        <p:spPr>
          <a:xfrm>
            <a:off x="6506800" y="4585125"/>
            <a:ext cx="3586934" cy="1907750"/>
          </a:xfrm>
          <a:prstGeom prst="rect">
            <a:avLst/>
          </a:prstGeom>
        </p:spPr>
      </p:pic>
      <p:sp>
        <p:nvSpPr>
          <p:cNvPr id="2" name="Title 1">
            <a:extLst>
              <a:ext uri="{FF2B5EF4-FFF2-40B4-BE49-F238E27FC236}">
                <a16:creationId xmlns:a16="http://schemas.microsoft.com/office/drawing/2014/main" id="{9907B9FC-A9FF-40E7-B913-2CEFB211315B}"/>
              </a:ext>
            </a:extLst>
          </p:cNvPr>
          <p:cNvSpPr>
            <a:spLocks noGrp="1"/>
          </p:cNvSpPr>
          <p:nvPr>
            <p:ph type="title"/>
          </p:nvPr>
        </p:nvSpPr>
        <p:spPr/>
        <p:txBody>
          <a:bodyPr anchor="t">
            <a:normAutofit/>
          </a:bodyPr>
          <a:lstStyle/>
          <a:p>
            <a:r>
              <a:rPr lang="en-US" sz="3200" b="1" dirty="0">
                <a:effectLst/>
                <a:ea typeface="Times" panose="02020603050405020304" pitchFamily="18" charset="0"/>
              </a:rPr>
              <a:t>5.5  Z’ Qualification Assay</a:t>
            </a:r>
            <a:br>
              <a:rPr lang="en-US" sz="3200" b="1" dirty="0">
                <a:effectLst/>
                <a:ea typeface="Times" panose="02020603050405020304" pitchFamily="18" charset="0"/>
              </a:rPr>
            </a:br>
            <a:r>
              <a:rPr lang="en-US" sz="3200" dirty="0">
                <a:effectLst/>
                <a:ea typeface="Times" panose="02020603050405020304" pitchFamily="18" charset="0"/>
              </a:rPr>
              <a:t>Overview</a:t>
            </a:r>
            <a:endParaRPr lang="en-US" sz="3200" dirty="0"/>
          </a:p>
        </p:txBody>
      </p:sp>
      <p:sp>
        <p:nvSpPr>
          <p:cNvPr id="4" name="Content Placeholder 3">
            <a:extLst>
              <a:ext uri="{FF2B5EF4-FFF2-40B4-BE49-F238E27FC236}">
                <a16:creationId xmlns:a16="http://schemas.microsoft.com/office/drawing/2014/main" id="{C9309BB6-AE2A-4950-9409-02EF21B97198}"/>
              </a:ext>
            </a:extLst>
          </p:cNvPr>
          <p:cNvSpPr>
            <a:spLocks noGrp="1"/>
          </p:cNvSpPr>
          <p:nvPr>
            <p:ph sz="half" idx="1"/>
          </p:nvPr>
        </p:nvSpPr>
        <p:spPr/>
        <p:txBody>
          <a:bodyPr>
            <a:normAutofit lnSpcReduction="10000"/>
          </a:bodyPr>
          <a:lstStyle/>
          <a:p>
            <a:r>
              <a:rPr lang="en-US" dirty="0"/>
              <a:t>The Z’ qualification is completed over 3 days</a:t>
            </a:r>
          </a:p>
          <a:p>
            <a:endParaRPr lang="en-US" dirty="0"/>
          </a:p>
          <a:p>
            <a:r>
              <a:rPr lang="en-US" dirty="0"/>
              <a:t>The purpose is to run a mock screening with preparation of buffers and proteins </a:t>
            </a:r>
          </a:p>
          <a:p>
            <a:endParaRPr lang="en-US" dirty="0"/>
          </a:p>
          <a:p>
            <a:r>
              <a:rPr lang="en-US" dirty="0"/>
              <a:t>Reactions in an inter-weave patters to test the instrument variation</a:t>
            </a:r>
          </a:p>
        </p:txBody>
      </p:sp>
      <p:pic>
        <p:nvPicPr>
          <p:cNvPr id="7" name="Picture 6" descr="Table&#10;&#10;Description automatically generated">
            <a:extLst>
              <a:ext uri="{FF2B5EF4-FFF2-40B4-BE49-F238E27FC236}">
                <a16:creationId xmlns:a16="http://schemas.microsoft.com/office/drawing/2014/main" id="{088A1DFA-6DE8-427D-B0E2-CEA70327A855}"/>
              </a:ext>
            </a:extLst>
          </p:cNvPr>
          <p:cNvPicPr/>
          <p:nvPr/>
        </p:nvPicPr>
        <p:blipFill rotWithShape="1">
          <a:blip r:embed="rId3">
            <a:extLst>
              <a:ext uri="{28A0092B-C50C-407E-A947-70E740481C1C}">
                <a14:useLocalDpi xmlns:a14="http://schemas.microsoft.com/office/drawing/2010/main" val="0"/>
              </a:ext>
            </a:extLst>
          </a:blip>
          <a:srcRect t="-782" r="44637" b="44214"/>
          <a:stretch/>
        </p:blipFill>
        <p:spPr>
          <a:xfrm>
            <a:off x="8300267" y="2674300"/>
            <a:ext cx="3717562" cy="1976078"/>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948524B2-8B43-4D69-B143-6AF5E0610DE3}"/>
              </a:ext>
            </a:extLst>
          </p:cNvPr>
          <p:cNvPicPr/>
          <p:nvPr/>
        </p:nvPicPr>
        <p:blipFill rotWithShape="1">
          <a:blip r:embed="rId4">
            <a:extLst>
              <a:ext uri="{28A0092B-C50C-407E-A947-70E740481C1C}">
                <a14:useLocalDpi xmlns:a14="http://schemas.microsoft.com/office/drawing/2010/main" val="0"/>
              </a:ext>
            </a:extLst>
          </a:blip>
          <a:srcRect r="46781" b="45104"/>
          <a:stretch/>
        </p:blipFill>
        <p:spPr>
          <a:xfrm>
            <a:off x="6587581" y="470071"/>
            <a:ext cx="3819163" cy="2090454"/>
          </a:xfrm>
          <a:prstGeom prst="rect">
            <a:avLst/>
          </a:prstGeom>
        </p:spPr>
      </p:pic>
      <p:sp>
        <p:nvSpPr>
          <p:cNvPr id="9" name="TextBox 8">
            <a:extLst>
              <a:ext uri="{FF2B5EF4-FFF2-40B4-BE49-F238E27FC236}">
                <a16:creationId xmlns:a16="http://schemas.microsoft.com/office/drawing/2014/main" id="{FEB9FEA2-394B-4F62-A702-3EDDE4FD3807}"/>
              </a:ext>
            </a:extLst>
          </p:cNvPr>
          <p:cNvSpPr txBox="1"/>
          <p:nvPr/>
        </p:nvSpPr>
        <p:spPr>
          <a:xfrm>
            <a:off x="10428603" y="911497"/>
            <a:ext cx="1145087" cy="369332"/>
          </a:xfrm>
          <a:prstGeom prst="rect">
            <a:avLst/>
          </a:prstGeom>
          <a:noFill/>
        </p:spPr>
        <p:txBody>
          <a:bodyPr wrap="square" rtlCol="0">
            <a:spAutoFit/>
          </a:bodyPr>
          <a:lstStyle/>
          <a:p>
            <a:r>
              <a:rPr lang="en-US" dirty="0"/>
              <a:t>12/24/64</a:t>
            </a:r>
          </a:p>
        </p:txBody>
      </p:sp>
      <p:sp>
        <p:nvSpPr>
          <p:cNvPr id="10" name="TextBox 9">
            <a:extLst>
              <a:ext uri="{FF2B5EF4-FFF2-40B4-BE49-F238E27FC236}">
                <a16:creationId xmlns:a16="http://schemas.microsoft.com/office/drawing/2014/main" id="{5F8D901B-52C4-48C8-9B45-E80F1C5B86EC}"/>
              </a:ext>
            </a:extLst>
          </p:cNvPr>
          <p:cNvSpPr txBox="1"/>
          <p:nvPr/>
        </p:nvSpPr>
        <p:spPr>
          <a:xfrm>
            <a:off x="6506800" y="2518322"/>
            <a:ext cx="1328510" cy="369332"/>
          </a:xfrm>
          <a:prstGeom prst="rect">
            <a:avLst/>
          </a:prstGeom>
          <a:noFill/>
        </p:spPr>
        <p:txBody>
          <a:bodyPr wrap="square" rtlCol="0">
            <a:spAutoFit/>
          </a:bodyPr>
          <a:lstStyle/>
          <a:p>
            <a:r>
              <a:rPr lang="en-US" dirty="0"/>
              <a:t>8/16/24</a:t>
            </a:r>
          </a:p>
        </p:txBody>
      </p:sp>
      <p:sp>
        <p:nvSpPr>
          <p:cNvPr id="12" name="Slide Number Placeholder 11">
            <a:extLst>
              <a:ext uri="{FF2B5EF4-FFF2-40B4-BE49-F238E27FC236}">
                <a16:creationId xmlns:a16="http://schemas.microsoft.com/office/drawing/2014/main" id="{5C4E853D-F6A9-41AE-BE4B-A216174C0C8D}"/>
              </a:ext>
            </a:extLst>
          </p:cNvPr>
          <p:cNvSpPr>
            <a:spLocks noGrp="1"/>
          </p:cNvSpPr>
          <p:nvPr>
            <p:ph type="sldNum" sz="quarter" idx="12"/>
          </p:nvPr>
        </p:nvSpPr>
        <p:spPr/>
        <p:txBody>
          <a:bodyPr/>
          <a:lstStyle/>
          <a:p>
            <a:fld id="{8F5CE88E-89A4-4243-AB1D-44322647EED2}" type="slidenum">
              <a:rPr lang="en-US" smtClean="0"/>
              <a:t>64</a:t>
            </a:fld>
            <a:endParaRPr lang="en-US"/>
          </a:p>
        </p:txBody>
      </p:sp>
    </p:spTree>
    <p:extLst>
      <p:ext uri="{BB962C8B-B14F-4D97-AF65-F5344CB8AC3E}">
        <p14:creationId xmlns:p14="http://schemas.microsoft.com/office/powerpoint/2010/main" val="602829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7FA0-D5B4-4916-8DD0-D5498A31D227}"/>
              </a:ext>
            </a:extLst>
          </p:cNvPr>
          <p:cNvSpPr>
            <a:spLocks noGrp="1"/>
          </p:cNvSpPr>
          <p:nvPr>
            <p:ph type="title"/>
          </p:nvPr>
        </p:nvSpPr>
        <p:spPr/>
        <p:txBody>
          <a:bodyPr anchor="t">
            <a:normAutofit/>
          </a:bodyPr>
          <a:lstStyle/>
          <a:p>
            <a:r>
              <a:rPr lang="en-US" sz="3200" b="1" dirty="0">
                <a:effectLst/>
                <a:ea typeface="Times" panose="02020603050405020304" pitchFamily="18" charset="0"/>
              </a:rPr>
              <a:t>5.5  Z’ Qualification Assay</a:t>
            </a:r>
            <a:br>
              <a:rPr lang="en-US" sz="3200" b="1" dirty="0">
                <a:effectLst/>
                <a:ea typeface="Times" panose="02020603050405020304" pitchFamily="18" charset="0"/>
              </a:rPr>
            </a:br>
            <a:r>
              <a:rPr lang="en-US" sz="3200" dirty="0">
                <a:effectLst/>
                <a:ea typeface="Times" panose="02020603050405020304" pitchFamily="18" charset="0"/>
              </a:rPr>
              <a:t>Overview</a:t>
            </a:r>
            <a:endParaRPr lang="en-US" sz="3200" dirty="0"/>
          </a:p>
        </p:txBody>
      </p:sp>
      <p:sp>
        <p:nvSpPr>
          <p:cNvPr id="3" name="Content Placeholder 2">
            <a:extLst>
              <a:ext uri="{FF2B5EF4-FFF2-40B4-BE49-F238E27FC236}">
                <a16:creationId xmlns:a16="http://schemas.microsoft.com/office/drawing/2014/main" id="{07DAE828-BA34-4611-B0EC-7E0B830BDDDC}"/>
              </a:ext>
            </a:extLst>
          </p:cNvPr>
          <p:cNvSpPr>
            <a:spLocks noGrp="1"/>
          </p:cNvSpPr>
          <p:nvPr>
            <p:ph sz="half" idx="1"/>
          </p:nvPr>
        </p:nvSpPr>
        <p:spPr>
          <a:xfrm>
            <a:off x="838200" y="1825625"/>
            <a:ext cx="5548086" cy="4351338"/>
          </a:xfrm>
        </p:spPr>
        <p:txBody>
          <a:bodyPr/>
          <a:lstStyle/>
          <a:p>
            <a:r>
              <a:rPr lang="en-US" dirty="0"/>
              <a:t>The Z’ is evaluated for each day over 3 plates </a:t>
            </a:r>
          </a:p>
          <a:p>
            <a:endParaRPr lang="en-US" dirty="0"/>
          </a:p>
          <a:p>
            <a:r>
              <a:rPr lang="en-US" dirty="0"/>
              <a:t>The criteria used is Z’ must be &gt; 0.4</a:t>
            </a:r>
          </a:p>
          <a:p>
            <a:endParaRPr lang="en-US" dirty="0"/>
          </a:p>
          <a:p>
            <a:r>
              <a:rPr lang="en-US" dirty="0"/>
              <a:t>Coefficient of variance must be below 20%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E44ED6-7D64-47CB-857E-28A89617A906}"/>
                  </a:ext>
                </a:extLst>
              </p:cNvPr>
              <p:cNvSpPr txBox="1"/>
              <p:nvPr/>
            </p:nvSpPr>
            <p:spPr>
              <a:xfrm>
                <a:off x="6096000" y="2074430"/>
                <a:ext cx="6096000" cy="2709140"/>
              </a:xfrm>
              <a:prstGeom prst="rect">
                <a:avLst/>
              </a:prstGeom>
              <a:noFill/>
            </p:spPr>
            <p:txBody>
              <a:bodyPr wrap="square">
                <a:spAutoFit/>
              </a:bodyPr>
              <a:lstStyle/>
              <a:p>
                <a:pPr marL="0" marR="0" algn="ctr">
                  <a:spcBef>
                    <a:spcPts val="0"/>
                  </a:spcBef>
                  <a:spcAft>
                    <a:spcPts val="0"/>
                  </a:spcAft>
                </a:pPr>
                <a14:m>
                  <m:oMath xmlns:m="http://schemas.openxmlformats.org/officeDocument/2006/math">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𝒁</m:t>
                    </m:r>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m:t>
                    </m:r>
                    <m:f>
                      <m:f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fPr>
                      <m:num>
                        <m:d>
                          <m:d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dPr>
                          <m:e>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𝑨𝑽𝑮</m:t>
                                </m:r>
                              </m:e>
                              <m:sub>
                                <m:r>
                                  <a:rPr lang="en-US" sz="2800" b="1" i="1">
                                    <a:effectLst/>
                                    <a:latin typeface="Cambria Math" panose="02040503050406030204" pitchFamily="18" charset="0"/>
                                    <a:ea typeface="Times" panose="02020603050405020304" pitchFamily="18" charset="0"/>
                                    <a:cs typeface="Times New Roman" panose="02020603050405020304" pitchFamily="18" charset="0"/>
                                  </a:rPr>
                                  <m:t>𝑴</m:t>
                                </m:r>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𝒂𝒙</m:t>
                                </m:r>
                              </m:sub>
                            </m:sSub>
                            <m:r>
                              <a:rPr lang="en-US" sz="2800" b="1" i="1">
                                <a:effectLst/>
                                <a:latin typeface="Cambria Math" panose="02040503050406030204" pitchFamily="18" charset="0"/>
                                <a:ea typeface="Times" panose="02020603050405020304" pitchFamily="18" charset="0"/>
                                <a:cs typeface="Times New Roman" panose="02020603050405020304" pitchFamily="18" charset="0"/>
                              </a:rPr>
                              <m:t>−</m:t>
                            </m:r>
                            <m:f>
                              <m:fPr>
                                <m:ctrlP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ctrlPr>
                              </m:fPr>
                              <m:num>
                                <m:r>
                                  <a:rPr lang="en-US" sz="2800" b="1" i="1">
                                    <a:effectLst/>
                                    <a:latin typeface="Cambria Math" panose="02040503050406030204" pitchFamily="18" charset="0"/>
                                    <a:ea typeface="Times" panose="02020603050405020304" pitchFamily="18" charset="0"/>
                                    <a:cs typeface="Times New Roman" panose="02020603050405020304" pitchFamily="18" charset="0"/>
                                  </a:rPr>
                                  <m:t>𝟑</m:t>
                                </m:r>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𝑺𝑫</m:t>
                                    </m:r>
                                  </m:e>
                                  <m:sub>
                                    <m:r>
                                      <a:rPr lang="en-US" sz="2800" b="1" i="1">
                                        <a:effectLst/>
                                        <a:latin typeface="Cambria Math" panose="02040503050406030204" pitchFamily="18" charset="0"/>
                                        <a:ea typeface="Times" panose="02020603050405020304" pitchFamily="18" charset="0"/>
                                        <a:cs typeface="Times New Roman" panose="02020603050405020304" pitchFamily="18" charset="0"/>
                                      </a:rPr>
                                      <m:t>𝑴</m:t>
                                    </m:r>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𝒂𝒙</m:t>
                                    </m:r>
                                  </m:sub>
                                </m:sSub>
                              </m:num>
                              <m:den>
                                <m:rad>
                                  <m:radPr>
                                    <m:degHide m:val="on"/>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radPr>
                                  <m:deg/>
                                  <m:e>
                                    <m:r>
                                      <a:rPr lang="en-US" sz="2800" b="1" i="1">
                                        <a:effectLst/>
                                        <a:latin typeface="Cambria Math" panose="02040503050406030204" pitchFamily="18" charset="0"/>
                                        <a:ea typeface="Times" panose="02020603050405020304" pitchFamily="18" charset="0"/>
                                        <a:cs typeface="Times New Roman" panose="02020603050405020304" pitchFamily="18" charset="0"/>
                                      </a:rPr>
                                      <m:t>𝒏</m:t>
                                    </m:r>
                                  </m:e>
                                </m:rad>
                              </m:den>
                            </m:f>
                          </m:e>
                        </m:d>
                        <m:r>
                          <a:rPr lang="en-US" sz="2800" b="1" i="1">
                            <a:effectLst/>
                            <a:latin typeface="Cambria Math" panose="02040503050406030204" pitchFamily="18" charset="0"/>
                            <a:ea typeface="Times" panose="02020603050405020304" pitchFamily="18" charset="0"/>
                            <a:cs typeface="Times New Roman" panose="02020603050405020304" pitchFamily="18" charset="0"/>
                          </a:rPr>
                          <m:t>−</m:t>
                        </m:r>
                        <m:d>
                          <m:d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dPr>
                          <m:e>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𝑨𝑽𝑮</m:t>
                                </m:r>
                              </m:e>
                              <m:sub>
                                <m:r>
                                  <a:rPr lang="en-US" sz="2800" b="1" i="1">
                                    <a:effectLst/>
                                    <a:latin typeface="Cambria Math" panose="02040503050406030204" pitchFamily="18" charset="0"/>
                                    <a:ea typeface="Times" panose="02020603050405020304" pitchFamily="18" charset="0"/>
                                    <a:cs typeface="Times New Roman" panose="02020603050405020304" pitchFamily="18" charset="0"/>
                                  </a:rPr>
                                  <m:t>𝑴𝒊𝒏</m:t>
                                </m:r>
                              </m:sub>
                            </m:sSub>
                            <m:r>
                              <a:rPr lang="en-US" sz="2800" b="1" i="1">
                                <a:effectLst/>
                                <a:latin typeface="Cambria Math" panose="02040503050406030204" pitchFamily="18" charset="0"/>
                                <a:ea typeface="Times" panose="02020603050405020304" pitchFamily="18" charset="0"/>
                                <a:cs typeface="Times New Roman" panose="02020603050405020304" pitchFamily="18" charset="0"/>
                              </a:rPr>
                              <m:t>−</m:t>
                            </m:r>
                            <m:f>
                              <m:f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fPr>
                              <m:num>
                                <m:r>
                                  <a:rPr lang="en-US" sz="2800" b="1" i="1">
                                    <a:effectLst/>
                                    <a:latin typeface="Cambria Math" panose="02040503050406030204" pitchFamily="18" charset="0"/>
                                    <a:ea typeface="Times" panose="02020603050405020304" pitchFamily="18" charset="0"/>
                                    <a:cs typeface="Times New Roman" panose="02020603050405020304" pitchFamily="18" charset="0"/>
                                  </a:rPr>
                                  <m:t>𝟑</m:t>
                                </m:r>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𝑺𝑫</m:t>
                                    </m:r>
                                  </m:e>
                                  <m:sub>
                                    <m:r>
                                      <a:rPr lang="en-US" sz="2800" b="1" i="1">
                                        <a:effectLst/>
                                        <a:latin typeface="Cambria Math" panose="02040503050406030204" pitchFamily="18" charset="0"/>
                                        <a:ea typeface="Times" panose="02020603050405020304" pitchFamily="18" charset="0"/>
                                        <a:cs typeface="Times New Roman" panose="02020603050405020304" pitchFamily="18" charset="0"/>
                                      </a:rPr>
                                      <m:t>𝑴</m:t>
                                    </m:r>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𝒊𝒏</m:t>
                                    </m:r>
                                  </m:sub>
                                </m:sSub>
                              </m:num>
                              <m:den>
                                <m:rad>
                                  <m:radPr>
                                    <m:degHide m:val="on"/>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radPr>
                                  <m:deg/>
                                  <m:e>
                                    <m:r>
                                      <a:rPr lang="en-US" sz="2800" b="1" i="1">
                                        <a:effectLst/>
                                        <a:latin typeface="Cambria Math" panose="02040503050406030204" pitchFamily="18" charset="0"/>
                                        <a:ea typeface="Times" panose="02020603050405020304" pitchFamily="18" charset="0"/>
                                        <a:cs typeface="Times New Roman" panose="02020603050405020304" pitchFamily="18" charset="0"/>
                                      </a:rPr>
                                      <m:t>𝒏</m:t>
                                    </m:r>
                                  </m:e>
                                </m:rad>
                              </m:den>
                            </m:f>
                          </m:e>
                        </m:d>
                      </m:num>
                      <m:den>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𝑨𝑽𝑮</m:t>
                            </m:r>
                          </m:e>
                          <m:sub>
                            <m:r>
                              <a:rPr lang="en-US" sz="2800" b="1" i="1">
                                <a:effectLst/>
                                <a:latin typeface="Cambria Math" panose="02040503050406030204" pitchFamily="18" charset="0"/>
                                <a:ea typeface="Times" panose="02020603050405020304" pitchFamily="18" charset="0"/>
                                <a:cs typeface="Times New Roman" panose="02020603050405020304" pitchFamily="18" charset="0"/>
                              </a:rPr>
                              <m:t>𝑴</m:t>
                            </m:r>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𝒂𝒙</m:t>
                            </m:r>
                          </m:sub>
                        </m:sSub>
                        <m:r>
                          <a:rPr lang="en-US" sz="2800" b="1" i="1">
                            <a:effectLst/>
                            <a:latin typeface="Cambria Math" panose="02040503050406030204" pitchFamily="18" charset="0"/>
                            <a:ea typeface="Times" panose="02020603050405020304" pitchFamily="18" charset="0"/>
                            <a:cs typeface="Times New Roman" panose="02020603050405020304" pitchFamily="18" charset="0"/>
                          </a:rPr>
                          <m:t>−</m:t>
                        </m:r>
                        <m:sSub>
                          <m:sSub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2800" b="1" i="1">
                                <a:effectLst/>
                                <a:latin typeface="Cambria Math" panose="02040503050406030204" pitchFamily="18" charset="0"/>
                                <a:ea typeface="Times" panose="02020603050405020304" pitchFamily="18" charset="0"/>
                                <a:cs typeface="Times New Roman" panose="02020603050405020304" pitchFamily="18" charset="0"/>
                              </a:rPr>
                              <m:t>𝑨𝑽𝑮</m:t>
                            </m:r>
                          </m:e>
                          <m:sub>
                            <m:r>
                              <a:rPr lang="en-US" sz="2800" b="1" i="1" smtClean="0">
                                <a:effectLst/>
                                <a:latin typeface="Cambria Math" panose="02040503050406030204" pitchFamily="18" charset="0"/>
                                <a:ea typeface="Times" panose="02020603050405020304" pitchFamily="18" charset="0"/>
                                <a:cs typeface="Times New Roman" panose="02020603050405020304" pitchFamily="18" charset="0"/>
                              </a:rPr>
                              <m:t>𝑴𝒊𝒏</m:t>
                            </m:r>
                          </m:sub>
                        </m:sSub>
                      </m:den>
                    </m:f>
                  </m:oMath>
                </a14:m>
                <a:r>
                  <a:rPr lang="en-US" sz="2800" b="1"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panose="02020603050405020304" pitchFamily="18" charset="0"/>
                  <a:ea typeface="Times" panose="02020603050405020304" pitchFamily="18" charset="0"/>
                  <a:cs typeface="Times New Roman" panose="02020603050405020304" pitchFamily="18" charset="0"/>
                </a:endParaRPr>
              </a:p>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panose="02020603050405020304" pitchFamily="18" charset="0"/>
                  <a:ea typeface="Times" panose="02020603050405020304" pitchFamily="18" charset="0"/>
                  <a:cs typeface="Times New Roman" panose="02020603050405020304" pitchFamily="18" charset="0"/>
                </a:endParaRPr>
              </a:p>
              <a:p>
                <a:pPr marL="0" marR="0" algn="ctr">
                  <a:spcBef>
                    <a:spcPts val="0"/>
                  </a:spcBef>
                  <a:spcAft>
                    <a:spcPts val="0"/>
                  </a:spcAft>
                </a:pPr>
                <a14:m>
                  <m:oMath xmlns:m="http://schemas.openxmlformats.org/officeDocument/2006/math">
                    <m:r>
                      <a:rPr lang="en-US" sz="2800" b="1" i="1">
                        <a:effectLst/>
                        <a:latin typeface="Cambria Math" panose="02040503050406030204" pitchFamily="18" charset="0"/>
                        <a:ea typeface="Times" panose="02020603050405020304" pitchFamily="18" charset="0"/>
                        <a:cs typeface="Times New Roman" panose="02020603050405020304" pitchFamily="18" charset="0"/>
                      </a:rPr>
                      <m:t>𝑪𝑽</m:t>
                    </m:r>
                    <m:r>
                      <a:rPr lang="en-US" sz="2800" b="1" i="1">
                        <a:effectLst/>
                        <a:latin typeface="Cambria Math" panose="02040503050406030204" pitchFamily="18" charset="0"/>
                        <a:ea typeface="Times" panose="02020603050405020304" pitchFamily="18" charset="0"/>
                        <a:cs typeface="Times New Roman" panose="02020603050405020304" pitchFamily="18" charset="0"/>
                      </a:rPr>
                      <m:t>=</m:t>
                    </m:r>
                    <m:f>
                      <m:f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fPr>
                      <m:num>
                        <m:d>
                          <m:d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dPr>
                          <m:e>
                            <m:f>
                              <m:fPr>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fPr>
                              <m:num>
                                <m:r>
                                  <a:rPr lang="en-US" sz="2800" b="1" i="1">
                                    <a:effectLst/>
                                    <a:latin typeface="Cambria Math" panose="02040503050406030204" pitchFamily="18" charset="0"/>
                                    <a:ea typeface="Times" panose="02020603050405020304" pitchFamily="18" charset="0"/>
                                    <a:cs typeface="Times New Roman" panose="02020603050405020304" pitchFamily="18" charset="0"/>
                                  </a:rPr>
                                  <m:t>𝑺𝑫</m:t>
                                </m:r>
                              </m:num>
                              <m:den>
                                <m:rad>
                                  <m:radPr>
                                    <m:degHide m:val="on"/>
                                    <m:ctrlPr>
                                      <a:rPr lang="en-US" sz="2800" b="1" i="1">
                                        <a:effectLst/>
                                        <a:latin typeface="Cambria Math" panose="02040503050406030204" pitchFamily="18" charset="0"/>
                                        <a:ea typeface="Times" panose="02020603050405020304" pitchFamily="18" charset="0"/>
                                        <a:cs typeface="Times New Roman" panose="02020603050405020304" pitchFamily="18" charset="0"/>
                                      </a:rPr>
                                    </m:ctrlPr>
                                  </m:radPr>
                                  <m:deg/>
                                  <m:e>
                                    <m:r>
                                      <a:rPr lang="en-US" sz="2800" b="1" i="1">
                                        <a:effectLst/>
                                        <a:latin typeface="Cambria Math" panose="02040503050406030204" pitchFamily="18" charset="0"/>
                                        <a:ea typeface="Times" panose="02020603050405020304" pitchFamily="18" charset="0"/>
                                        <a:cs typeface="Times New Roman" panose="02020603050405020304" pitchFamily="18" charset="0"/>
                                      </a:rPr>
                                      <m:t>𝒏</m:t>
                                    </m:r>
                                  </m:e>
                                </m:rad>
                              </m:den>
                            </m:f>
                          </m:e>
                        </m:d>
                      </m:num>
                      <m:den>
                        <m:r>
                          <a:rPr lang="en-US" sz="2800" b="1" i="1">
                            <a:effectLst/>
                            <a:latin typeface="Cambria Math" panose="02040503050406030204" pitchFamily="18" charset="0"/>
                            <a:ea typeface="Times" panose="02020603050405020304" pitchFamily="18" charset="0"/>
                            <a:cs typeface="Times New Roman" panose="02020603050405020304" pitchFamily="18" charset="0"/>
                          </a:rPr>
                          <m:t>𝑨𝑽𝑮</m:t>
                        </m:r>
                      </m:den>
                    </m:f>
                  </m:oMath>
                </a14:m>
                <a:r>
                  <a:rPr lang="en-US" sz="2800" b="1"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panose="02020603050405020304" pitchFamily="18" charset="0"/>
                  <a:ea typeface="Times"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77E44ED6-7D64-47CB-857E-28A89617A906}"/>
                  </a:ext>
                </a:extLst>
              </p:cNvPr>
              <p:cNvSpPr txBox="1">
                <a:spLocks noRot="1" noChangeAspect="1" noMove="1" noResize="1" noEditPoints="1" noAdjustHandles="1" noChangeArrowheads="1" noChangeShapeType="1" noTextEdit="1"/>
              </p:cNvSpPr>
              <p:nvPr/>
            </p:nvSpPr>
            <p:spPr>
              <a:xfrm>
                <a:off x="6096000" y="2074430"/>
                <a:ext cx="6096000" cy="2709140"/>
              </a:xfrm>
              <a:prstGeom prst="rect">
                <a:avLst/>
              </a:prstGeom>
              <a:blipFill>
                <a:blip r:embed="rId2"/>
                <a:stretch>
                  <a:fillRect/>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7F6B0921-1160-4015-A047-F4DD0BA88270}"/>
              </a:ext>
            </a:extLst>
          </p:cNvPr>
          <p:cNvSpPr>
            <a:spLocks noGrp="1"/>
          </p:cNvSpPr>
          <p:nvPr>
            <p:ph type="sldNum" sz="quarter" idx="12"/>
          </p:nvPr>
        </p:nvSpPr>
        <p:spPr/>
        <p:txBody>
          <a:bodyPr/>
          <a:lstStyle/>
          <a:p>
            <a:fld id="{8F5CE88E-89A4-4243-AB1D-44322647EED2}" type="slidenum">
              <a:rPr lang="en-US" smtClean="0"/>
              <a:t>65</a:t>
            </a:fld>
            <a:endParaRPr lang="en-US"/>
          </a:p>
        </p:txBody>
      </p:sp>
    </p:spTree>
    <p:extLst>
      <p:ext uri="{BB962C8B-B14F-4D97-AF65-F5344CB8AC3E}">
        <p14:creationId xmlns:p14="http://schemas.microsoft.com/office/powerpoint/2010/main" val="1898009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4E8F89-7C2F-45B0-8437-AA2444BC7135}"/>
              </a:ext>
            </a:extLst>
          </p:cNvPr>
          <p:cNvPicPr>
            <a:picLocks noChangeAspect="1"/>
          </p:cNvPicPr>
          <p:nvPr/>
        </p:nvPicPr>
        <p:blipFill>
          <a:blip r:embed="rId3"/>
          <a:stretch>
            <a:fillRect/>
          </a:stretch>
        </p:blipFill>
        <p:spPr>
          <a:xfrm>
            <a:off x="6351229" y="2244448"/>
            <a:ext cx="3536541" cy="2194263"/>
          </a:xfrm>
          <a:prstGeom prst="rect">
            <a:avLst/>
          </a:prstGeom>
          <a:ln w="12700" cmpd="sng">
            <a:solidFill>
              <a:schemeClr val="tx1"/>
            </a:solidFill>
          </a:ln>
        </p:spPr>
      </p:pic>
      <p:sp>
        <p:nvSpPr>
          <p:cNvPr id="6" name="TextBox 5">
            <a:extLst>
              <a:ext uri="{FF2B5EF4-FFF2-40B4-BE49-F238E27FC236}">
                <a16:creationId xmlns:a16="http://schemas.microsoft.com/office/drawing/2014/main" id="{358FBB85-D919-45C9-925F-4352CE2DA986}"/>
              </a:ext>
            </a:extLst>
          </p:cNvPr>
          <p:cNvSpPr txBox="1"/>
          <p:nvPr/>
        </p:nvSpPr>
        <p:spPr>
          <a:xfrm>
            <a:off x="5915905" y="4396284"/>
            <a:ext cx="2495423" cy="369332"/>
          </a:xfrm>
          <a:prstGeom prst="rect">
            <a:avLst/>
          </a:prstGeom>
          <a:noFill/>
        </p:spPr>
        <p:txBody>
          <a:bodyPr wrap="square" rtlCol="0">
            <a:spAutoFit/>
          </a:bodyPr>
          <a:lstStyle/>
          <a:p>
            <a:pPr algn="ctr"/>
            <a:r>
              <a:rPr lang="en-US" b="1" dirty="0"/>
              <a:t>YPet-Ext.PD1</a:t>
            </a:r>
          </a:p>
        </p:txBody>
      </p:sp>
      <p:sp>
        <p:nvSpPr>
          <p:cNvPr id="11" name="TextBox 10">
            <a:extLst>
              <a:ext uri="{FF2B5EF4-FFF2-40B4-BE49-F238E27FC236}">
                <a16:creationId xmlns:a16="http://schemas.microsoft.com/office/drawing/2014/main" id="{098F47A9-20D9-4364-995B-B90998D07567}"/>
              </a:ext>
            </a:extLst>
          </p:cNvPr>
          <p:cNvSpPr txBox="1"/>
          <p:nvPr/>
        </p:nvSpPr>
        <p:spPr>
          <a:xfrm>
            <a:off x="7625848" y="4361314"/>
            <a:ext cx="2495423" cy="369332"/>
          </a:xfrm>
          <a:prstGeom prst="rect">
            <a:avLst/>
          </a:prstGeom>
          <a:noFill/>
        </p:spPr>
        <p:txBody>
          <a:bodyPr wrap="square" rtlCol="0">
            <a:spAutoFit/>
          </a:bodyPr>
          <a:lstStyle/>
          <a:p>
            <a:pPr algn="ctr"/>
            <a:r>
              <a:rPr lang="en-US" b="1" dirty="0"/>
              <a:t>CyPet-Ext.PDL1</a:t>
            </a:r>
          </a:p>
        </p:txBody>
      </p:sp>
      <p:graphicFrame>
        <p:nvGraphicFramePr>
          <p:cNvPr id="13" name="Table 3">
            <a:extLst>
              <a:ext uri="{FF2B5EF4-FFF2-40B4-BE49-F238E27FC236}">
                <a16:creationId xmlns:a16="http://schemas.microsoft.com/office/drawing/2014/main" id="{3D709B90-D098-4BA6-B566-12319C1CF254}"/>
              </a:ext>
            </a:extLst>
          </p:cNvPr>
          <p:cNvGraphicFramePr>
            <a:graphicFrameLocks noGrp="1"/>
          </p:cNvGraphicFramePr>
          <p:nvPr/>
        </p:nvGraphicFramePr>
        <p:xfrm>
          <a:off x="5221628" y="4829136"/>
          <a:ext cx="5703414" cy="1188720"/>
        </p:xfrm>
        <a:graphic>
          <a:graphicData uri="http://schemas.openxmlformats.org/drawingml/2006/table">
            <a:tbl>
              <a:tblPr firstRow="1" bandRow="1">
                <a:tableStyleId>{5C22544A-7EE6-4342-B048-85BDC9FD1C3A}</a:tableStyleId>
              </a:tblPr>
              <a:tblGrid>
                <a:gridCol w="2700759">
                  <a:extLst>
                    <a:ext uri="{9D8B030D-6E8A-4147-A177-3AD203B41FA5}">
                      <a16:colId xmlns:a16="http://schemas.microsoft.com/office/drawing/2014/main" val="3389875673"/>
                    </a:ext>
                  </a:extLst>
                </a:gridCol>
                <a:gridCol w="2323205">
                  <a:extLst>
                    <a:ext uri="{9D8B030D-6E8A-4147-A177-3AD203B41FA5}">
                      <a16:colId xmlns:a16="http://schemas.microsoft.com/office/drawing/2014/main" val="2197404894"/>
                    </a:ext>
                  </a:extLst>
                </a:gridCol>
                <a:gridCol w="679450">
                  <a:extLst>
                    <a:ext uri="{9D8B030D-6E8A-4147-A177-3AD203B41FA5}">
                      <a16:colId xmlns:a16="http://schemas.microsoft.com/office/drawing/2014/main" val="2408930273"/>
                    </a:ext>
                  </a:extLst>
                </a:gridCol>
              </a:tblGrid>
              <a:tr h="287037">
                <a:tc>
                  <a:txBody>
                    <a:bodyPr/>
                    <a:lstStyle/>
                    <a:p>
                      <a:pPr algn="ctr"/>
                      <a:r>
                        <a:rPr lang="en-US" sz="2000" dirty="0">
                          <a:solidFill>
                            <a:schemeClr val="tx1"/>
                          </a:solidFill>
                        </a:rPr>
                        <a:t>Refolded protein yield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a:t>
                      </a:r>
                      <a:r>
                        <a:rPr lang="en-US" sz="1800" b="1" dirty="0">
                          <a:solidFill>
                            <a:schemeClr val="tx1"/>
                          </a:solidFill>
                        </a:rPr>
                        <a:t>ug for a Liter of 2xYT</a:t>
                      </a:r>
                      <a:r>
                        <a:rPr lang="en-US" sz="18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uM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909647"/>
                  </a:ext>
                </a:extLst>
              </a:tr>
              <a:tr h="369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YPet-extPD1</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9828743"/>
                  </a:ext>
                </a:extLst>
              </a:tr>
              <a:tr h="377706">
                <a:tc>
                  <a:txBody>
                    <a:bodyPr/>
                    <a:lstStyle/>
                    <a:p>
                      <a:pPr algn="ctr"/>
                      <a:r>
                        <a:rPr lang="en-US" sz="2000" dirty="0">
                          <a:solidFill>
                            <a:schemeClr val="tx1"/>
                          </a:solidFill>
                        </a:rPr>
                        <a:t>CyPet-extPDL1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FF0000"/>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FF0000"/>
                          </a:solidFil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9642221"/>
                  </a:ext>
                </a:extLst>
              </a:tr>
            </a:tbl>
          </a:graphicData>
        </a:graphic>
      </p:graphicFrame>
      <p:cxnSp>
        <p:nvCxnSpPr>
          <p:cNvPr id="3" name="Straight Arrow Connector 2">
            <a:extLst>
              <a:ext uri="{FF2B5EF4-FFF2-40B4-BE49-F238E27FC236}">
                <a16:creationId xmlns:a16="http://schemas.microsoft.com/office/drawing/2014/main" id="{45B07E92-3CE9-4B91-A128-A62EB64B79E4}"/>
              </a:ext>
            </a:extLst>
          </p:cNvPr>
          <p:cNvCxnSpPr>
            <a:cxnSpLocks/>
          </p:cNvCxnSpPr>
          <p:nvPr/>
        </p:nvCxnSpPr>
        <p:spPr>
          <a:xfrm flipH="1">
            <a:off x="9909812" y="3091841"/>
            <a:ext cx="276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B606A93-E414-4269-8319-F50DA095FC7F}"/>
              </a:ext>
            </a:extLst>
          </p:cNvPr>
          <p:cNvSpPr txBox="1"/>
          <p:nvPr/>
        </p:nvSpPr>
        <p:spPr>
          <a:xfrm>
            <a:off x="10107769" y="3045521"/>
            <a:ext cx="208483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YPet-extPD1 (</a:t>
            </a:r>
            <a:r>
              <a:rPr lang="en-US" dirty="0"/>
              <a:t>48kD</a:t>
            </a:r>
            <a:r>
              <a:rPr lang="en-US" dirty="0">
                <a:solidFill>
                  <a:schemeClr val="tx1"/>
                </a:solidFill>
              </a:rPr>
              <a:t>)</a:t>
            </a:r>
            <a:endParaRPr lang="en-US" dirty="0"/>
          </a:p>
        </p:txBody>
      </p:sp>
      <p:sp>
        <p:nvSpPr>
          <p:cNvPr id="20" name="TextBox 19">
            <a:extLst>
              <a:ext uri="{FF2B5EF4-FFF2-40B4-BE49-F238E27FC236}">
                <a16:creationId xmlns:a16="http://schemas.microsoft.com/office/drawing/2014/main" id="{00417E9A-F8A0-4D5D-84BB-CC3F9454395B}"/>
              </a:ext>
            </a:extLst>
          </p:cNvPr>
          <p:cNvSpPr txBox="1"/>
          <p:nvPr/>
        </p:nvSpPr>
        <p:spPr>
          <a:xfrm>
            <a:off x="9916287" y="2700684"/>
            <a:ext cx="2218944" cy="369332"/>
          </a:xfrm>
          <a:prstGeom prst="rect">
            <a:avLst/>
          </a:prstGeom>
          <a:noFill/>
        </p:spPr>
        <p:txBody>
          <a:bodyPr wrap="square">
            <a:spAutoFit/>
          </a:bodyPr>
          <a:lstStyle/>
          <a:p>
            <a:pPr algn="ctr"/>
            <a:r>
              <a:rPr lang="en-US" dirty="0">
                <a:solidFill>
                  <a:schemeClr val="tx1"/>
                </a:solidFill>
              </a:rPr>
              <a:t>CyPet-extPDL1 (58kD)</a:t>
            </a:r>
          </a:p>
        </p:txBody>
      </p:sp>
      <p:grpSp>
        <p:nvGrpSpPr>
          <p:cNvPr id="2" name="Group 1">
            <a:extLst>
              <a:ext uri="{FF2B5EF4-FFF2-40B4-BE49-F238E27FC236}">
                <a16:creationId xmlns:a16="http://schemas.microsoft.com/office/drawing/2014/main" id="{0352DAE5-26AC-4F87-8121-9F533FC4A1E4}"/>
              </a:ext>
            </a:extLst>
          </p:cNvPr>
          <p:cNvGrpSpPr/>
          <p:nvPr/>
        </p:nvGrpSpPr>
        <p:grpSpPr>
          <a:xfrm>
            <a:off x="6368482" y="47756"/>
            <a:ext cx="2072947" cy="2423219"/>
            <a:chOff x="3924608" y="84934"/>
            <a:chExt cx="2279937" cy="2419891"/>
          </a:xfrm>
        </p:grpSpPr>
        <p:grpSp>
          <p:nvGrpSpPr>
            <p:cNvPr id="27" name="Group 26">
              <a:extLst>
                <a:ext uri="{FF2B5EF4-FFF2-40B4-BE49-F238E27FC236}">
                  <a16:creationId xmlns:a16="http://schemas.microsoft.com/office/drawing/2014/main" id="{6AFFC4F5-5F02-4B07-9263-9E7F95443859}"/>
                </a:ext>
              </a:extLst>
            </p:cNvPr>
            <p:cNvGrpSpPr/>
            <p:nvPr/>
          </p:nvGrpSpPr>
          <p:grpSpPr>
            <a:xfrm>
              <a:off x="3924608" y="84934"/>
              <a:ext cx="2279937" cy="2419891"/>
              <a:chOff x="2678810" y="134677"/>
              <a:chExt cx="1891946" cy="2419891"/>
            </a:xfrm>
          </p:grpSpPr>
          <p:sp>
            <p:nvSpPr>
              <p:cNvPr id="28" name="TextBox 27">
                <a:extLst>
                  <a:ext uri="{FF2B5EF4-FFF2-40B4-BE49-F238E27FC236}">
                    <a16:creationId xmlns:a16="http://schemas.microsoft.com/office/drawing/2014/main" id="{8401E7C3-9100-4EA4-86FE-F43C9870A9B9}"/>
                  </a:ext>
                </a:extLst>
              </p:cNvPr>
              <p:cNvSpPr txBox="1"/>
              <p:nvPr/>
            </p:nvSpPr>
            <p:spPr>
              <a:xfrm rot="18203272">
                <a:off x="3143200" y="1404656"/>
                <a:ext cx="1979330" cy="276999"/>
              </a:xfrm>
              <a:prstGeom prst="rect">
                <a:avLst/>
              </a:prstGeom>
              <a:noFill/>
            </p:spPr>
            <p:txBody>
              <a:bodyPr wrap="square" rtlCol="0">
                <a:spAutoFit/>
              </a:bodyPr>
              <a:lstStyle/>
              <a:p>
                <a:r>
                  <a:rPr lang="en-US" sz="1200" b="1" dirty="0"/>
                  <a:t>Soluble Fraction</a:t>
                </a:r>
              </a:p>
            </p:txBody>
          </p:sp>
          <p:sp>
            <p:nvSpPr>
              <p:cNvPr id="29" name="TextBox 28">
                <a:extLst>
                  <a:ext uri="{FF2B5EF4-FFF2-40B4-BE49-F238E27FC236}">
                    <a16:creationId xmlns:a16="http://schemas.microsoft.com/office/drawing/2014/main" id="{26E51BCE-8D2A-4509-BD68-65F5CCB1D588}"/>
                  </a:ext>
                </a:extLst>
              </p:cNvPr>
              <p:cNvSpPr txBox="1"/>
              <p:nvPr/>
            </p:nvSpPr>
            <p:spPr>
              <a:xfrm rot="18203272">
                <a:off x="2986953" y="1573847"/>
                <a:ext cx="1580333" cy="276999"/>
              </a:xfrm>
              <a:prstGeom prst="rect">
                <a:avLst/>
              </a:prstGeom>
              <a:noFill/>
            </p:spPr>
            <p:txBody>
              <a:bodyPr wrap="square" rtlCol="0">
                <a:spAutoFit/>
              </a:bodyPr>
              <a:lstStyle/>
              <a:p>
                <a:r>
                  <a:rPr lang="en-US" sz="1200" b="1" dirty="0"/>
                  <a:t>Insoluble Fraction</a:t>
                </a:r>
              </a:p>
            </p:txBody>
          </p:sp>
          <p:sp>
            <p:nvSpPr>
              <p:cNvPr id="30" name="TextBox 29">
                <a:extLst>
                  <a:ext uri="{FF2B5EF4-FFF2-40B4-BE49-F238E27FC236}">
                    <a16:creationId xmlns:a16="http://schemas.microsoft.com/office/drawing/2014/main" id="{6B90C9E5-3C9E-4B47-B0AD-D0E04C5C9421}"/>
                  </a:ext>
                </a:extLst>
              </p:cNvPr>
              <p:cNvSpPr txBox="1"/>
              <p:nvPr/>
            </p:nvSpPr>
            <p:spPr>
              <a:xfrm rot="18106454">
                <a:off x="2889856" y="1820369"/>
                <a:ext cx="974485" cy="276999"/>
              </a:xfrm>
              <a:prstGeom prst="rect">
                <a:avLst/>
              </a:prstGeom>
              <a:noFill/>
            </p:spPr>
            <p:txBody>
              <a:bodyPr wrap="square" rtlCol="0">
                <a:spAutoFit/>
              </a:bodyPr>
              <a:lstStyle/>
              <a:p>
                <a:r>
                  <a:rPr lang="en-US" sz="1200" b="1" dirty="0"/>
                  <a:t>Induced </a:t>
                </a:r>
              </a:p>
            </p:txBody>
          </p:sp>
          <p:sp>
            <p:nvSpPr>
              <p:cNvPr id="31" name="TextBox 30">
                <a:extLst>
                  <a:ext uri="{FF2B5EF4-FFF2-40B4-BE49-F238E27FC236}">
                    <a16:creationId xmlns:a16="http://schemas.microsoft.com/office/drawing/2014/main" id="{489CA7E2-B317-4C29-B776-D0B13B16C767}"/>
                  </a:ext>
                </a:extLst>
              </p:cNvPr>
              <p:cNvSpPr txBox="1"/>
              <p:nvPr/>
            </p:nvSpPr>
            <p:spPr>
              <a:xfrm rot="18203272">
                <a:off x="2214242" y="1332816"/>
                <a:ext cx="2166505" cy="276999"/>
              </a:xfrm>
              <a:prstGeom prst="rect">
                <a:avLst/>
              </a:prstGeom>
              <a:noFill/>
            </p:spPr>
            <p:txBody>
              <a:bodyPr wrap="square" rtlCol="0">
                <a:spAutoFit/>
              </a:bodyPr>
              <a:lstStyle/>
              <a:p>
                <a:r>
                  <a:rPr lang="en-US" sz="1200" b="1" dirty="0"/>
                  <a:t>Un-Induced </a:t>
                </a:r>
              </a:p>
            </p:txBody>
          </p:sp>
          <p:sp>
            <p:nvSpPr>
              <p:cNvPr id="32" name="TextBox 31">
                <a:extLst>
                  <a:ext uri="{FF2B5EF4-FFF2-40B4-BE49-F238E27FC236}">
                    <a16:creationId xmlns:a16="http://schemas.microsoft.com/office/drawing/2014/main" id="{6397446B-0CA1-42D0-A1BB-CA796541F37F}"/>
                  </a:ext>
                </a:extLst>
              </p:cNvPr>
              <p:cNvSpPr txBox="1"/>
              <p:nvPr/>
            </p:nvSpPr>
            <p:spPr>
              <a:xfrm rot="18203272">
                <a:off x="3249030" y="1226543"/>
                <a:ext cx="2413591" cy="229860"/>
              </a:xfrm>
              <a:prstGeom prst="rect">
                <a:avLst/>
              </a:prstGeom>
              <a:noFill/>
            </p:spPr>
            <p:txBody>
              <a:bodyPr wrap="square" rtlCol="0">
                <a:spAutoFit/>
              </a:bodyPr>
              <a:lstStyle/>
              <a:p>
                <a:r>
                  <a:rPr lang="en-US" sz="1200" b="1" dirty="0"/>
                  <a:t>Rescued from IB</a:t>
                </a:r>
              </a:p>
            </p:txBody>
          </p:sp>
          <p:cxnSp>
            <p:nvCxnSpPr>
              <p:cNvPr id="33" name="Straight Connector 32">
                <a:extLst>
                  <a:ext uri="{FF2B5EF4-FFF2-40B4-BE49-F238E27FC236}">
                    <a16:creationId xmlns:a16="http://schemas.microsoft.com/office/drawing/2014/main" id="{9AF67F58-C6C8-4F4F-A9F2-157956DCC089}"/>
                  </a:ext>
                </a:extLst>
              </p:cNvPr>
              <p:cNvCxnSpPr/>
              <p:nvPr/>
            </p:nvCxnSpPr>
            <p:spPr>
              <a:xfrm flipV="1">
                <a:off x="3024867" y="219323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FF0A9AA-E1A0-4E8D-9232-3685577D03A9}"/>
                  </a:ext>
                </a:extLst>
              </p:cNvPr>
              <p:cNvCxnSpPr>
                <a:cxnSpLocks/>
              </p:cNvCxnSpPr>
              <p:nvPr/>
            </p:nvCxnSpPr>
            <p:spPr>
              <a:xfrm flipV="1">
                <a:off x="2678810" y="2203526"/>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BD2432-61C7-45EA-A5C3-BEDBFF077B02}"/>
                  </a:ext>
                </a:extLst>
              </p:cNvPr>
              <p:cNvCxnSpPr>
                <a:cxnSpLocks/>
              </p:cNvCxnSpPr>
              <p:nvPr/>
            </p:nvCxnSpPr>
            <p:spPr>
              <a:xfrm flipV="1">
                <a:off x="4046663" y="219323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cxnSp>
          <p:nvCxnSpPr>
            <p:cNvPr id="36" name="Straight Connector 35">
              <a:extLst>
                <a:ext uri="{FF2B5EF4-FFF2-40B4-BE49-F238E27FC236}">
                  <a16:creationId xmlns:a16="http://schemas.microsoft.com/office/drawing/2014/main" id="{4E9E535E-DE38-48CB-965F-F9201ED8E229}"/>
                </a:ext>
              </a:extLst>
            </p:cNvPr>
            <p:cNvCxnSpPr/>
            <p:nvPr/>
          </p:nvCxnSpPr>
          <p:spPr>
            <a:xfrm flipV="1">
              <a:off x="4721746" y="214349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DCD1ED3-5D11-4567-BC8D-1CF81AAC2C19}"/>
                </a:ext>
              </a:extLst>
            </p:cNvPr>
            <p:cNvCxnSpPr>
              <a:cxnSpLocks/>
            </p:cNvCxnSpPr>
            <p:nvPr/>
          </p:nvCxnSpPr>
          <p:spPr>
            <a:xfrm flipV="1">
              <a:off x="5009128" y="2136066"/>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328E970-8FF7-481F-A03C-3D19C68A9BA3}"/>
                </a:ext>
              </a:extLst>
            </p:cNvPr>
            <p:cNvCxnSpPr>
              <a:cxnSpLocks/>
            </p:cNvCxnSpPr>
            <p:nvPr/>
          </p:nvCxnSpPr>
          <p:spPr>
            <a:xfrm flipV="1">
              <a:off x="5307526" y="214349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8EDDB1C3-9361-49E4-AD19-8E16252D7E69}"/>
              </a:ext>
            </a:extLst>
          </p:cNvPr>
          <p:cNvGrpSpPr/>
          <p:nvPr/>
        </p:nvGrpSpPr>
        <p:grpSpPr>
          <a:xfrm>
            <a:off x="8134002" y="49415"/>
            <a:ext cx="1975076" cy="2413591"/>
            <a:chOff x="3562477" y="92114"/>
            <a:chExt cx="2610406" cy="2413591"/>
          </a:xfrm>
        </p:grpSpPr>
        <p:grpSp>
          <p:nvGrpSpPr>
            <p:cNvPr id="40" name="Group 39">
              <a:extLst>
                <a:ext uri="{FF2B5EF4-FFF2-40B4-BE49-F238E27FC236}">
                  <a16:creationId xmlns:a16="http://schemas.microsoft.com/office/drawing/2014/main" id="{F73F5A0B-64C4-4E5B-A7AD-556DCDB4F2E6}"/>
                </a:ext>
              </a:extLst>
            </p:cNvPr>
            <p:cNvGrpSpPr/>
            <p:nvPr/>
          </p:nvGrpSpPr>
          <p:grpSpPr>
            <a:xfrm>
              <a:off x="3562477" y="92114"/>
              <a:ext cx="2610406" cy="2413591"/>
              <a:chOff x="2378305" y="141857"/>
              <a:chExt cx="2166177" cy="2413591"/>
            </a:xfrm>
          </p:grpSpPr>
          <p:sp>
            <p:nvSpPr>
              <p:cNvPr id="44" name="TextBox 43">
                <a:extLst>
                  <a:ext uri="{FF2B5EF4-FFF2-40B4-BE49-F238E27FC236}">
                    <a16:creationId xmlns:a16="http://schemas.microsoft.com/office/drawing/2014/main" id="{18B9223B-90EA-47EA-94C6-2D8510F28C1C}"/>
                  </a:ext>
                </a:extLst>
              </p:cNvPr>
              <p:cNvSpPr txBox="1"/>
              <p:nvPr/>
            </p:nvSpPr>
            <p:spPr>
              <a:xfrm rot="18203272">
                <a:off x="3044904" y="1382253"/>
                <a:ext cx="1979330" cy="276999"/>
              </a:xfrm>
              <a:prstGeom prst="rect">
                <a:avLst/>
              </a:prstGeom>
              <a:noFill/>
            </p:spPr>
            <p:txBody>
              <a:bodyPr wrap="square" rtlCol="0">
                <a:spAutoFit/>
              </a:bodyPr>
              <a:lstStyle/>
              <a:p>
                <a:r>
                  <a:rPr lang="en-US" sz="1200" b="1" dirty="0"/>
                  <a:t>Soluble Fraction</a:t>
                </a:r>
              </a:p>
            </p:txBody>
          </p:sp>
          <p:sp>
            <p:nvSpPr>
              <p:cNvPr id="45" name="TextBox 44">
                <a:extLst>
                  <a:ext uri="{FF2B5EF4-FFF2-40B4-BE49-F238E27FC236}">
                    <a16:creationId xmlns:a16="http://schemas.microsoft.com/office/drawing/2014/main" id="{5F991B18-2C04-4182-818B-F4E9E38D8D3E}"/>
                  </a:ext>
                </a:extLst>
              </p:cNvPr>
              <p:cNvSpPr txBox="1"/>
              <p:nvPr/>
            </p:nvSpPr>
            <p:spPr>
              <a:xfrm rot="18203272">
                <a:off x="2792805" y="1557079"/>
                <a:ext cx="1580333" cy="276999"/>
              </a:xfrm>
              <a:prstGeom prst="rect">
                <a:avLst/>
              </a:prstGeom>
              <a:noFill/>
            </p:spPr>
            <p:txBody>
              <a:bodyPr wrap="square" rtlCol="0">
                <a:spAutoFit/>
              </a:bodyPr>
              <a:lstStyle/>
              <a:p>
                <a:r>
                  <a:rPr lang="en-US" sz="1200" b="1" dirty="0"/>
                  <a:t>Insoluble Fraction</a:t>
                </a:r>
              </a:p>
            </p:txBody>
          </p:sp>
          <p:sp>
            <p:nvSpPr>
              <p:cNvPr id="46" name="TextBox 45">
                <a:extLst>
                  <a:ext uri="{FF2B5EF4-FFF2-40B4-BE49-F238E27FC236}">
                    <a16:creationId xmlns:a16="http://schemas.microsoft.com/office/drawing/2014/main" id="{7658DEEE-9384-421A-A521-A0F1D6CDEF2B}"/>
                  </a:ext>
                </a:extLst>
              </p:cNvPr>
              <p:cNvSpPr txBox="1"/>
              <p:nvPr/>
            </p:nvSpPr>
            <p:spPr>
              <a:xfrm rot="18106454">
                <a:off x="2593663" y="1781903"/>
                <a:ext cx="974485" cy="276999"/>
              </a:xfrm>
              <a:prstGeom prst="rect">
                <a:avLst/>
              </a:prstGeom>
              <a:noFill/>
            </p:spPr>
            <p:txBody>
              <a:bodyPr wrap="square" rtlCol="0">
                <a:spAutoFit/>
              </a:bodyPr>
              <a:lstStyle/>
              <a:p>
                <a:r>
                  <a:rPr lang="en-US" sz="1200" b="1" dirty="0"/>
                  <a:t>Induced </a:t>
                </a:r>
              </a:p>
            </p:txBody>
          </p:sp>
          <p:sp>
            <p:nvSpPr>
              <p:cNvPr id="47" name="TextBox 46">
                <a:extLst>
                  <a:ext uri="{FF2B5EF4-FFF2-40B4-BE49-F238E27FC236}">
                    <a16:creationId xmlns:a16="http://schemas.microsoft.com/office/drawing/2014/main" id="{62193451-3002-4196-BC52-118CECFE9950}"/>
                  </a:ext>
                </a:extLst>
              </p:cNvPr>
              <p:cNvSpPr txBox="1"/>
              <p:nvPr/>
            </p:nvSpPr>
            <p:spPr>
              <a:xfrm rot="18203272">
                <a:off x="1997954" y="1321849"/>
                <a:ext cx="2166505" cy="276999"/>
              </a:xfrm>
              <a:prstGeom prst="rect">
                <a:avLst/>
              </a:prstGeom>
              <a:noFill/>
            </p:spPr>
            <p:txBody>
              <a:bodyPr wrap="square" rtlCol="0">
                <a:spAutoFit/>
              </a:bodyPr>
              <a:lstStyle/>
              <a:p>
                <a:r>
                  <a:rPr lang="en-US" sz="1200" b="1" dirty="0"/>
                  <a:t>Un-Induced </a:t>
                </a:r>
              </a:p>
            </p:txBody>
          </p:sp>
          <p:sp>
            <p:nvSpPr>
              <p:cNvPr id="48" name="TextBox 47">
                <a:extLst>
                  <a:ext uri="{FF2B5EF4-FFF2-40B4-BE49-F238E27FC236}">
                    <a16:creationId xmlns:a16="http://schemas.microsoft.com/office/drawing/2014/main" id="{1E1BEF71-D528-4282-B3BA-328044A409C5}"/>
                  </a:ext>
                </a:extLst>
              </p:cNvPr>
              <p:cNvSpPr txBox="1"/>
              <p:nvPr/>
            </p:nvSpPr>
            <p:spPr>
              <a:xfrm rot="18203272">
                <a:off x="3222756" y="1233723"/>
                <a:ext cx="2413591" cy="229860"/>
              </a:xfrm>
              <a:prstGeom prst="rect">
                <a:avLst/>
              </a:prstGeom>
              <a:noFill/>
            </p:spPr>
            <p:txBody>
              <a:bodyPr wrap="square" rtlCol="0">
                <a:spAutoFit/>
              </a:bodyPr>
              <a:lstStyle/>
              <a:p>
                <a:r>
                  <a:rPr lang="en-US" sz="1200" b="1" dirty="0"/>
                  <a:t>Rescued from IB</a:t>
                </a:r>
              </a:p>
            </p:txBody>
          </p:sp>
          <p:cxnSp>
            <p:nvCxnSpPr>
              <p:cNvPr id="49" name="Straight Connector 48">
                <a:extLst>
                  <a:ext uri="{FF2B5EF4-FFF2-40B4-BE49-F238E27FC236}">
                    <a16:creationId xmlns:a16="http://schemas.microsoft.com/office/drawing/2014/main" id="{377A8948-B169-4AC0-993A-5D39178D0DC9}"/>
                  </a:ext>
                </a:extLst>
              </p:cNvPr>
              <p:cNvCxnSpPr/>
              <p:nvPr/>
            </p:nvCxnSpPr>
            <p:spPr>
              <a:xfrm flipV="1">
                <a:off x="2378305" y="2203526"/>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2BE0ED0-048E-4678-AE9D-ED98B051311E}"/>
                  </a:ext>
                </a:extLst>
              </p:cNvPr>
              <p:cNvCxnSpPr>
                <a:cxnSpLocks/>
              </p:cNvCxnSpPr>
              <p:nvPr/>
            </p:nvCxnSpPr>
            <p:spPr>
              <a:xfrm flipV="1">
                <a:off x="2678810" y="2203526"/>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994FE79-2594-4EFB-8155-CDFD3D7053FD}"/>
                  </a:ext>
                </a:extLst>
              </p:cNvPr>
              <p:cNvCxnSpPr>
                <a:cxnSpLocks/>
              </p:cNvCxnSpPr>
              <p:nvPr/>
            </p:nvCxnSpPr>
            <p:spPr>
              <a:xfrm flipV="1">
                <a:off x="3971054" y="2201502"/>
                <a:ext cx="0" cy="115054"/>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cxnSp>
          <p:nvCxnSpPr>
            <p:cNvPr id="41" name="Straight Connector 40">
              <a:extLst>
                <a:ext uri="{FF2B5EF4-FFF2-40B4-BE49-F238E27FC236}">
                  <a16:creationId xmlns:a16="http://schemas.microsoft.com/office/drawing/2014/main" id="{3D2BD292-B034-4650-8AE1-B55900335DB3}"/>
                </a:ext>
              </a:extLst>
            </p:cNvPr>
            <p:cNvCxnSpPr/>
            <p:nvPr/>
          </p:nvCxnSpPr>
          <p:spPr>
            <a:xfrm flipV="1">
              <a:off x="4349520" y="214349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3F84E8A-3EDA-4CE5-A0C7-0899B9D7B7BE}"/>
                </a:ext>
              </a:extLst>
            </p:cNvPr>
            <p:cNvCxnSpPr>
              <a:cxnSpLocks/>
            </p:cNvCxnSpPr>
            <p:nvPr/>
          </p:nvCxnSpPr>
          <p:spPr>
            <a:xfrm flipV="1">
              <a:off x="4740241" y="2148526"/>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DC1FD81-3A86-4AA9-8FA8-8AF942D5A5B4}"/>
                </a:ext>
              </a:extLst>
            </p:cNvPr>
            <p:cNvCxnSpPr>
              <a:cxnSpLocks/>
            </p:cNvCxnSpPr>
            <p:nvPr/>
          </p:nvCxnSpPr>
          <p:spPr>
            <a:xfrm flipV="1">
              <a:off x="5164352" y="2146815"/>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26DB565A-5B5E-4C04-9B0B-611D2EFEFFF6}"/>
              </a:ext>
            </a:extLst>
          </p:cNvPr>
          <p:cNvPicPr>
            <a:picLocks noChangeAspect="1"/>
          </p:cNvPicPr>
          <p:nvPr/>
        </p:nvPicPr>
        <p:blipFill rotWithShape="1">
          <a:blip r:embed="rId4"/>
          <a:srcRect r="6026"/>
          <a:stretch/>
        </p:blipFill>
        <p:spPr>
          <a:xfrm>
            <a:off x="10253297" y="23596"/>
            <a:ext cx="940648" cy="1678618"/>
          </a:xfrm>
          <a:prstGeom prst="rect">
            <a:avLst/>
          </a:prstGeom>
        </p:spPr>
      </p:pic>
      <p:sp>
        <p:nvSpPr>
          <p:cNvPr id="53" name="TextBox 52">
            <a:extLst>
              <a:ext uri="{FF2B5EF4-FFF2-40B4-BE49-F238E27FC236}">
                <a16:creationId xmlns:a16="http://schemas.microsoft.com/office/drawing/2014/main" id="{CE8DFB62-2D46-4D15-B205-32D8A34B6075}"/>
              </a:ext>
            </a:extLst>
          </p:cNvPr>
          <p:cNvSpPr txBox="1"/>
          <p:nvPr/>
        </p:nvSpPr>
        <p:spPr>
          <a:xfrm>
            <a:off x="100881" y="6404520"/>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cxnSp>
        <p:nvCxnSpPr>
          <p:cNvPr id="54" name="Straight Arrow Connector 53">
            <a:extLst>
              <a:ext uri="{FF2B5EF4-FFF2-40B4-BE49-F238E27FC236}">
                <a16:creationId xmlns:a16="http://schemas.microsoft.com/office/drawing/2014/main" id="{CCEFE0B3-6695-43D7-9BCD-3CEBAC46E687}"/>
              </a:ext>
            </a:extLst>
          </p:cNvPr>
          <p:cNvCxnSpPr>
            <a:cxnSpLocks/>
          </p:cNvCxnSpPr>
          <p:nvPr/>
        </p:nvCxnSpPr>
        <p:spPr>
          <a:xfrm flipH="1">
            <a:off x="9969613" y="3313691"/>
            <a:ext cx="276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8F8BCFBF-EC60-4D8F-893E-CE60E047EE89}"/>
              </a:ext>
            </a:extLst>
          </p:cNvPr>
          <p:cNvSpPr>
            <a:spLocks noGrp="1"/>
          </p:cNvSpPr>
          <p:nvPr>
            <p:ph sz="half" idx="1"/>
          </p:nvPr>
        </p:nvSpPr>
        <p:spPr/>
        <p:txBody>
          <a:bodyPr/>
          <a:lstStyle/>
          <a:p>
            <a:r>
              <a:rPr lang="en-US" sz="2400" dirty="0"/>
              <a:t>The resulting proteins are ran on SDS-PAGE gel and coomassie stained</a:t>
            </a:r>
          </a:p>
          <a:p>
            <a:pPr marL="0" indent="0">
              <a:buNone/>
            </a:pPr>
            <a:endParaRPr lang="en-US" sz="2400" dirty="0"/>
          </a:p>
          <a:p>
            <a:r>
              <a:rPr lang="en-US" sz="2400" dirty="0"/>
              <a:t>The wildtype external domain of PDL1 gave low yields after purification</a:t>
            </a:r>
          </a:p>
          <a:p>
            <a:endParaRPr lang="en-US" dirty="0"/>
          </a:p>
          <a:p>
            <a:pPr marL="0" indent="0">
              <a:buNone/>
            </a:pPr>
            <a:endParaRPr lang="en-US" dirty="0"/>
          </a:p>
          <a:p>
            <a:endParaRPr lang="en-US" dirty="0"/>
          </a:p>
        </p:txBody>
      </p:sp>
      <p:sp>
        <p:nvSpPr>
          <p:cNvPr id="55" name="Title 1">
            <a:extLst>
              <a:ext uri="{FF2B5EF4-FFF2-40B4-BE49-F238E27FC236}">
                <a16:creationId xmlns:a16="http://schemas.microsoft.com/office/drawing/2014/main" id="{F60228A1-ADA1-4930-AB85-6C3F6484C991}"/>
              </a:ext>
            </a:extLst>
          </p:cNvPr>
          <p:cNvSpPr>
            <a:spLocks noGrp="1"/>
          </p:cNvSpPr>
          <p:nvPr>
            <p:ph type="title"/>
          </p:nvPr>
        </p:nvSpPr>
        <p:spPr>
          <a:xfrm>
            <a:off x="838200" y="365125"/>
            <a:ext cx="10515600" cy="1325563"/>
          </a:xfrm>
        </p:spPr>
        <p:txBody>
          <a:bodyPr anchor="t"/>
          <a:lstStyle/>
          <a:p>
            <a:r>
              <a:rPr lang="en-US" sz="3200" b="1" dirty="0">
                <a:ea typeface="Times" panose="02020603050405020304" pitchFamily="18" charset="0"/>
                <a:cs typeface="Times New Roman" panose="02020603050405020304" pitchFamily="18" charset="0"/>
              </a:rPr>
              <a:t>Challenges In Expression Of PD1 and PDL1</a:t>
            </a:r>
            <a:br>
              <a:rPr lang="en-US" sz="3200" b="1" dirty="0">
                <a:ea typeface="Times" panose="02020603050405020304" pitchFamily="18" charset="0"/>
                <a:cs typeface="Times New Roman" panose="02020603050405020304" pitchFamily="18" charset="0"/>
              </a:rPr>
            </a:br>
            <a:endParaRPr lang="en-US" sz="3200" dirty="0"/>
          </a:p>
        </p:txBody>
      </p:sp>
      <p:sp>
        <p:nvSpPr>
          <p:cNvPr id="7" name="Slide Number Placeholder 6">
            <a:extLst>
              <a:ext uri="{FF2B5EF4-FFF2-40B4-BE49-F238E27FC236}">
                <a16:creationId xmlns:a16="http://schemas.microsoft.com/office/drawing/2014/main" id="{AC87CE7C-E693-4925-A3E3-DE9322626C27}"/>
              </a:ext>
            </a:extLst>
          </p:cNvPr>
          <p:cNvSpPr>
            <a:spLocks noGrp="1"/>
          </p:cNvSpPr>
          <p:nvPr>
            <p:ph type="sldNum" sz="quarter" idx="12"/>
          </p:nvPr>
        </p:nvSpPr>
        <p:spPr/>
        <p:txBody>
          <a:bodyPr/>
          <a:lstStyle/>
          <a:p>
            <a:fld id="{8F5CE88E-89A4-4243-AB1D-44322647EED2}" type="slidenum">
              <a:rPr lang="en-US" smtClean="0"/>
              <a:t>66</a:t>
            </a:fld>
            <a:endParaRPr lang="en-US"/>
          </a:p>
        </p:txBody>
      </p:sp>
      <p:pic>
        <p:nvPicPr>
          <p:cNvPr id="52" name="Picture 51">
            <a:extLst>
              <a:ext uri="{FF2B5EF4-FFF2-40B4-BE49-F238E27FC236}">
                <a16:creationId xmlns:a16="http://schemas.microsoft.com/office/drawing/2014/main" id="{DA0055FE-5F04-49A4-B5B1-FE7033D5F826}"/>
              </a:ext>
            </a:extLst>
          </p:cNvPr>
          <p:cNvPicPr>
            <a:picLocks noChangeAspect="1"/>
          </p:cNvPicPr>
          <p:nvPr/>
        </p:nvPicPr>
        <p:blipFill rotWithShape="1">
          <a:blip r:embed="rId5"/>
          <a:srcRect l="77342"/>
          <a:stretch/>
        </p:blipFill>
        <p:spPr>
          <a:xfrm>
            <a:off x="11204746" y="-121158"/>
            <a:ext cx="987967" cy="1901825"/>
          </a:xfrm>
          <a:prstGeom prst="rect">
            <a:avLst/>
          </a:prstGeom>
        </p:spPr>
      </p:pic>
    </p:spTree>
    <p:extLst>
      <p:ext uri="{BB962C8B-B14F-4D97-AF65-F5344CB8AC3E}">
        <p14:creationId xmlns:p14="http://schemas.microsoft.com/office/powerpoint/2010/main" val="2013584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70BC-7578-4A3F-B5CC-08279D67E2AD}"/>
              </a:ext>
            </a:extLst>
          </p:cNvPr>
          <p:cNvSpPr>
            <a:spLocks noGrp="1"/>
          </p:cNvSpPr>
          <p:nvPr>
            <p:ph type="title"/>
          </p:nvPr>
        </p:nvSpPr>
        <p:spPr/>
        <p:txBody>
          <a:bodyPr anchor="t"/>
          <a:lstStyle/>
          <a:p>
            <a:r>
              <a:rPr lang="en-US" b="1" dirty="0"/>
              <a:t>Codon Optimization </a:t>
            </a:r>
          </a:p>
        </p:txBody>
      </p:sp>
      <p:sp>
        <p:nvSpPr>
          <p:cNvPr id="4" name="Slide Number Placeholder 3">
            <a:extLst>
              <a:ext uri="{FF2B5EF4-FFF2-40B4-BE49-F238E27FC236}">
                <a16:creationId xmlns:a16="http://schemas.microsoft.com/office/drawing/2014/main" id="{FE69D47C-5926-4F5A-881A-61D9C949330C}"/>
              </a:ext>
            </a:extLst>
          </p:cNvPr>
          <p:cNvSpPr>
            <a:spLocks noGrp="1"/>
          </p:cNvSpPr>
          <p:nvPr>
            <p:ph type="sldNum" sz="quarter" idx="12"/>
          </p:nvPr>
        </p:nvSpPr>
        <p:spPr/>
        <p:txBody>
          <a:bodyPr/>
          <a:lstStyle/>
          <a:p>
            <a:fld id="{8F5CE88E-89A4-4243-AB1D-44322647EED2}" type="slidenum">
              <a:rPr lang="en-US" smtClean="0"/>
              <a:t>67</a:t>
            </a:fld>
            <a:endParaRPr lang="en-US"/>
          </a:p>
        </p:txBody>
      </p:sp>
      <p:graphicFrame>
        <p:nvGraphicFramePr>
          <p:cNvPr id="5" name="Table 5">
            <a:extLst>
              <a:ext uri="{FF2B5EF4-FFF2-40B4-BE49-F238E27FC236}">
                <a16:creationId xmlns:a16="http://schemas.microsoft.com/office/drawing/2014/main" id="{75156A00-CC5A-4B91-AA9A-638DFC06990F}"/>
              </a:ext>
            </a:extLst>
          </p:cNvPr>
          <p:cNvGraphicFramePr>
            <a:graphicFrameLocks noGrp="1"/>
          </p:cNvGraphicFramePr>
          <p:nvPr/>
        </p:nvGraphicFramePr>
        <p:xfrm>
          <a:off x="1409177" y="1458702"/>
          <a:ext cx="9770300" cy="4422268"/>
        </p:xfrm>
        <a:graphic>
          <a:graphicData uri="http://schemas.openxmlformats.org/drawingml/2006/table">
            <a:tbl>
              <a:tblPr firstRow="1" bandRow="1">
                <a:tableStyleId>{5C22544A-7EE6-4342-B048-85BDC9FD1C3A}</a:tableStyleId>
              </a:tblPr>
              <a:tblGrid>
                <a:gridCol w="2442575">
                  <a:extLst>
                    <a:ext uri="{9D8B030D-6E8A-4147-A177-3AD203B41FA5}">
                      <a16:colId xmlns:a16="http://schemas.microsoft.com/office/drawing/2014/main" val="2637386893"/>
                    </a:ext>
                  </a:extLst>
                </a:gridCol>
                <a:gridCol w="2442575">
                  <a:extLst>
                    <a:ext uri="{9D8B030D-6E8A-4147-A177-3AD203B41FA5}">
                      <a16:colId xmlns:a16="http://schemas.microsoft.com/office/drawing/2014/main" val="253490081"/>
                    </a:ext>
                  </a:extLst>
                </a:gridCol>
                <a:gridCol w="2442575">
                  <a:extLst>
                    <a:ext uri="{9D8B030D-6E8A-4147-A177-3AD203B41FA5}">
                      <a16:colId xmlns:a16="http://schemas.microsoft.com/office/drawing/2014/main" val="3496113966"/>
                    </a:ext>
                  </a:extLst>
                </a:gridCol>
                <a:gridCol w="2442575">
                  <a:extLst>
                    <a:ext uri="{9D8B030D-6E8A-4147-A177-3AD203B41FA5}">
                      <a16:colId xmlns:a16="http://schemas.microsoft.com/office/drawing/2014/main" val="3822261614"/>
                    </a:ext>
                  </a:extLst>
                </a:gridCol>
              </a:tblGrid>
              <a:tr h="764668">
                <a:tc>
                  <a:txBody>
                    <a:bodyPr/>
                    <a:lstStyle/>
                    <a:p>
                      <a:pPr marL="0" indent="0" algn="ctr">
                        <a:buFontTx/>
                        <a:buNone/>
                      </a:pPr>
                      <a:r>
                        <a:rPr lang="en-US" dirty="0">
                          <a:solidFill>
                            <a:schemeClr val="tx1"/>
                          </a:solidFill>
                          <a:latin typeface="+mn-lt"/>
                        </a:rPr>
                        <a:t>Version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dirty="0">
                          <a:solidFill>
                            <a:schemeClr val="tx1"/>
                          </a:solidFill>
                          <a:latin typeface="+mn-lt"/>
                        </a:rPr>
                        <a:t>Version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dirty="0">
                          <a:solidFill>
                            <a:schemeClr val="tx1"/>
                          </a:solidFill>
                          <a:latin typeface="+mn-lt"/>
                        </a:rPr>
                        <a:t>Version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dirty="0">
                          <a:solidFill>
                            <a:schemeClr val="tx1"/>
                          </a:solidFill>
                          <a:latin typeface="+mn-lt"/>
                        </a:rPr>
                        <a:t>Version 4 - 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204106"/>
                  </a:ext>
                </a:extLst>
              </a:tr>
              <a:tr h="3555256">
                <a:tc>
                  <a:txBody>
                    <a:bodyPr/>
                    <a:lstStyle/>
                    <a:p>
                      <a:pPr marL="285750" indent="-285750" algn="l">
                        <a:buFont typeface="Wingdings" panose="05000000000000000000" pitchFamily="2" charset="2"/>
                        <a:buChar char="§"/>
                      </a:pPr>
                      <a:r>
                        <a:rPr lang="en-US" dirty="0">
                          <a:solidFill>
                            <a:schemeClr val="tx1"/>
                          </a:solidFill>
                        </a:rPr>
                        <a:t>Codon selected for the highest abundance of tRNA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
                      </a:pPr>
                      <a:r>
                        <a:rPr lang="en-US" dirty="0">
                          <a:solidFill>
                            <a:schemeClr val="tx1"/>
                          </a:solidFill>
                        </a:rPr>
                        <a:t>Codon selected for least number of mutations. (2</a:t>
                      </a:r>
                      <a:r>
                        <a:rPr lang="en-US" baseline="30000" dirty="0">
                          <a:solidFill>
                            <a:schemeClr val="tx1"/>
                          </a:solidFill>
                        </a:rPr>
                        <a:t>nd</a:t>
                      </a:r>
                      <a:r>
                        <a:rPr lang="en-US" dirty="0">
                          <a:solidFill>
                            <a:schemeClr val="tx1"/>
                          </a:solidFill>
                        </a:rPr>
                        <a:t> or wobble base pair)</a:t>
                      </a:r>
                    </a:p>
                    <a:p>
                      <a:pPr marL="0" indent="0">
                        <a:buFont typeface="Wingdings" panose="05000000000000000000" pitchFamily="2" charset="2"/>
                        <a:buNone/>
                      </a:pPr>
                      <a:r>
                        <a:rPr lang="en-US" dirty="0">
                          <a:solidFill>
                            <a:schemeClr val="tx1"/>
                          </a:solidFill>
                        </a:rPr>
                        <a:t> </a:t>
                      </a:r>
                    </a:p>
                    <a:p>
                      <a:pPr marL="285750" indent="-285750">
                        <a:buFont typeface="Wingdings" panose="05000000000000000000" pitchFamily="2" charset="2"/>
                        <a:buChar char="§"/>
                      </a:pPr>
                      <a:r>
                        <a:rPr lang="en-US" dirty="0">
                          <a:solidFill>
                            <a:schemeClr val="tx1"/>
                          </a:solidFill>
                        </a:rPr>
                        <a:t>Point mutation for each codon below a set threshold of codon relative adaptiveness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
                      </a:pPr>
                      <a:r>
                        <a:rPr lang="en-US" dirty="0">
                          <a:solidFill>
                            <a:schemeClr val="tx1"/>
                          </a:solidFill>
                        </a:rPr>
                        <a:t>Selected for least number of mutations by a set threshold of w score</a:t>
                      </a:r>
                    </a:p>
                    <a:p>
                      <a:pPr marL="285750" indent="-285750">
                        <a:buFont typeface="Wingdings" panose="05000000000000000000" pitchFamily="2" charset="2"/>
                        <a:buChar char="§"/>
                      </a:pPr>
                      <a:endParaRPr lang="en-US" dirty="0">
                        <a:solidFill>
                          <a:schemeClr val="tx1"/>
                        </a:solidFill>
                      </a:endParaRPr>
                    </a:p>
                    <a:p>
                      <a:pPr marL="285750" indent="-285750">
                        <a:buFont typeface="Wingdings" panose="05000000000000000000" pitchFamily="2" charset="2"/>
                        <a:buChar char="§"/>
                      </a:pPr>
                      <a:r>
                        <a:rPr lang="en-US" dirty="0">
                          <a:solidFill>
                            <a:schemeClr val="tx1"/>
                          </a:solidFill>
                        </a:rPr>
                        <a:t>Adjusted for Ribosome landing and stop codon insertion and Ribosome take-off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Selected for least number of mutations by a set threshold of w score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rPr>
                        <a:t>Adjusted for RNA polymerase landing and stop codon incorporation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Monitored mRNA secondary structure for hairpin 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75689"/>
                  </a:ext>
                </a:extLst>
              </a:tr>
            </a:tbl>
          </a:graphicData>
        </a:graphic>
      </p:graphicFrame>
    </p:spTree>
    <p:extLst>
      <p:ext uri="{BB962C8B-B14F-4D97-AF65-F5344CB8AC3E}">
        <p14:creationId xmlns:p14="http://schemas.microsoft.com/office/powerpoint/2010/main" val="3426122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Table 120">
            <a:extLst>
              <a:ext uri="{FF2B5EF4-FFF2-40B4-BE49-F238E27FC236}">
                <a16:creationId xmlns:a16="http://schemas.microsoft.com/office/drawing/2014/main" id="{440A2211-3532-4ADB-912A-944EB6087B9A}"/>
              </a:ext>
            </a:extLst>
          </p:cNvPr>
          <p:cNvGraphicFramePr>
            <a:graphicFrameLocks noGrp="1"/>
          </p:cNvGraphicFramePr>
          <p:nvPr/>
        </p:nvGraphicFramePr>
        <p:xfrm>
          <a:off x="2168930" y="4121078"/>
          <a:ext cx="2795648" cy="548640"/>
        </p:xfrm>
        <a:graphic>
          <a:graphicData uri="http://schemas.openxmlformats.org/drawingml/2006/table">
            <a:tbl>
              <a:tblPr firstRow="1" bandRow="1">
                <a:tableStyleId>{5C22544A-7EE6-4342-B048-85BDC9FD1C3A}</a:tableStyleId>
              </a:tblPr>
              <a:tblGrid>
                <a:gridCol w="1397824">
                  <a:extLst>
                    <a:ext uri="{9D8B030D-6E8A-4147-A177-3AD203B41FA5}">
                      <a16:colId xmlns:a16="http://schemas.microsoft.com/office/drawing/2014/main" val="4197557839"/>
                    </a:ext>
                  </a:extLst>
                </a:gridCol>
                <a:gridCol w="1397824">
                  <a:extLst>
                    <a:ext uri="{9D8B030D-6E8A-4147-A177-3AD203B41FA5}">
                      <a16:colId xmlns:a16="http://schemas.microsoft.com/office/drawing/2014/main" val="1193936243"/>
                    </a:ext>
                  </a:extLst>
                </a:gridCol>
              </a:tblGrid>
              <a:tr h="164842">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164842">
                <a:tc gridSpan="2">
                  <a:txBody>
                    <a:bodyPr/>
                    <a:lstStyle/>
                    <a:p>
                      <a:pPr algn="ctr"/>
                      <a:r>
                        <a:rPr lang="en-US" sz="1200" b="1" dirty="0">
                          <a:solidFill>
                            <a:schemeClr val="tx1"/>
                          </a:solidFill>
                        </a:rPr>
                        <a:t>CyPet-PD1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grpSp>
        <p:nvGrpSpPr>
          <p:cNvPr id="29" name="Group 28">
            <a:extLst>
              <a:ext uri="{FF2B5EF4-FFF2-40B4-BE49-F238E27FC236}">
                <a16:creationId xmlns:a16="http://schemas.microsoft.com/office/drawing/2014/main" id="{5A7FBA1B-AE67-49BC-B5E2-1F09CEE18268}"/>
              </a:ext>
            </a:extLst>
          </p:cNvPr>
          <p:cNvGrpSpPr/>
          <p:nvPr/>
        </p:nvGrpSpPr>
        <p:grpSpPr>
          <a:xfrm>
            <a:off x="7593630" y="27471"/>
            <a:ext cx="1821110" cy="2413591"/>
            <a:chOff x="6519071" y="56182"/>
            <a:chExt cx="2181322" cy="2413591"/>
          </a:xfrm>
        </p:grpSpPr>
        <p:sp>
          <p:nvSpPr>
            <p:cNvPr id="30" name="TextBox 29">
              <a:extLst>
                <a:ext uri="{FF2B5EF4-FFF2-40B4-BE49-F238E27FC236}">
                  <a16:creationId xmlns:a16="http://schemas.microsoft.com/office/drawing/2014/main" id="{1731313F-71C5-4131-A4E3-77270C4868E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31" name="TextBox 30">
              <a:extLst>
                <a:ext uri="{FF2B5EF4-FFF2-40B4-BE49-F238E27FC236}">
                  <a16:creationId xmlns:a16="http://schemas.microsoft.com/office/drawing/2014/main" id="{E8D1B7E0-CCA9-4027-8745-E00A41A193AB}"/>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32" name="TextBox 31">
              <a:extLst>
                <a:ext uri="{FF2B5EF4-FFF2-40B4-BE49-F238E27FC236}">
                  <a16:creationId xmlns:a16="http://schemas.microsoft.com/office/drawing/2014/main" id="{E713D33C-88FF-4211-9A47-048C22B2E502}"/>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33" name="TextBox 32">
              <a:extLst>
                <a:ext uri="{FF2B5EF4-FFF2-40B4-BE49-F238E27FC236}">
                  <a16:creationId xmlns:a16="http://schemas.microsoft.com/office/drawing/2014/main" id="{8407B713-D2A0-4947-89B8-240D6DC5D4A6}"/>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34" name="TextBox 33">
              <a:extLst>
                <a:ext uri="{FF2B5EF4-FFF2-40B4-BE49-F238E27FC236}">
                  <a16:creationId xmlns:a16="http://schemas.microsoft.com/office/drawing/2014/main" id="{ACC8FDBA-C3B7-450A-80F7-54F220454DDF}"/>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35" name="Straight Connector 34">
              <a:extLst>
                <a:ext uri="{FF2B5EF4-FFF2-40B4-BE49-F238E27FC236}">
                  <a16:creationId xmlns:a16="http://schemas.microsoft.com/office/drawing/2014/main" id="{2094852E-0EAE-4B3A-8A32-147FD3657BD9}"/>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2CD0C1D-A789-495D-9A98-2D0AE70ACBE5}"/>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4035313-463E-4A7C-BE44-CB88CFFFFC7D}"/>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25938E-B731-413C-B7D5-6FAF55734F93}"/>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588AAE-20B4-4A66-B979-2EF3CEFE94B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A4EF1DF-8C9F-4833-9AA3-3987B275CFC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cxnSp>
        <p:nvCxnSpPr>
          <p:cNvPr id="69" name="Straight Arrow Connector 68">
            <a:extLst>
              <a:ext uri="{FF2B5EF4-FFF2-40B4-BE49-F238E27FC236}">
                <a16:creationId xmlns:a16="http://schemas.microsoft.com/office/drawing/2014/main" id="{0FC0D0CF-A8EA-42D2-8A3D-654E996BFA22}"/>
              </a:ext>
            </a:extLst>
          </p:cNvPr>
          <p:cNvCxnSpPr>
            <a:cxnSpLocks/>
          </p:cNvCxnSpPr>
          <p:nvPr/>
        </p:nvCxnSpPr>
        <p:spPr>
          <a:xfrm flipH="1">
            <a:off x="5004230" y="3114389"/>
            <a:ext cx="2083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e 120">
            <a:extLst>
              <a:ext uri="{FF2B5EF4-FFF2-40B4-BE49-F238E27FC236}">
                <a16:creationId xmlns:a16="http://schemas.microsoft.com/office/drawing/2014/main" id="{0105F6A8-232E-4C9E-B764-6E2092E86C3C}"/>
              </a:ext>
            </a:extLst>
          </p:cNvPr>
          <p:cNvGraphicFramePr>
            <a:graphicFrameLocks noGrp="1"/>
          </p:cNvGraphicFramePr>
          <p:nvPr/>
        </p:nvGraphicFramePr>
        <p:xfrm>
          <a:off x="7557676" y="4122981"/>
          <a:ext cx="2836874" cy="548640"/>
        </p:xfrm>
        <a:graphic>
          <a:graphicData uri="http://schemas.openxmlformats.org/drawingml/2006/table">
            <a:tbl>
              <a:tblPr firstRow="1" bandRow="1">
                <a:tableStyleId>{5C22544A-7EE6-4342-B048-85BDC9FD1C3A}</a:tableStyleId>
              </a:tblPr>
              <a:tblGrid>
                <a:gridCol w="1418437">
                  <a:extLst>
                    <a:ext uri="{9D8B030D-6E8A-4147-A177-3AD203B41FA5}">
                      <a16:colId xmlns:a16="http://schemas.microsoft.com/office/drawing/2014/main" val="4197557839"/>
                    </a:ext>
                  </a:extLst>
                </a:gridCol>
                <a:gridCol w="1418437">
                  <a:extLst>
                    <a:ext uri="{9D8B030D-6E8A-4147-A177-3AD203B41FA5}">
                      <a16:colId xmlns:a16="http://schemas.microsoft.com/office/drawing/2014/main" val="1193936243"/>
                    </a:ext>
                  </a:extLst>
                </a:gridCol>
              </a:tblGrid>
              <a:tr h="220495">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220495">
                <a:tc gridSpan="2">
                  <a:txBody>
                    <a:bodyPr/>
                    <a:lstStyle/>
                    <a:p>
                      <a:pPr algn="ctr"/>
                      <a:r>
                        <a:rPr lang="en-US" sz="1200" b="1" dirty="0">
                          <a:solidFill>
                            <a:schemeClr val="tx1"/>
                          </a:solidFill>
                        </a:rPr>
                        <a:t>YPet-PDL1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cxnSp>
        <p:nvCxnSpPr>
          <p:cNvPr id="72" name="Straight Arrow Connector 71">
            <a:extLst>
              <a:ext uri="{FF2B5EF4-FFF2-40B4-BE49-F238E27FC236}">
                <a16:creationId xmlns:a16="http://schemas.microsoft.com/office/drawing/2014/main" id="{12B15E1E-B88F-43AC-BB5E-356FCDFE18A5}"/>
              </a:ext>
            </a:extLst>
          </p:cNvPr>
          <p:cNvCxnSpPr>
            <a:cxnSpLocks/>
          </p:cNvCxnSpPr>
          <p:nvPr/>
        </p:nvCxnSpPr>
        <p:spPr>
          <a:xfrm flipH="1">
            <a:off x="10419767" y="3056839"/>
            <a:ext cx="26219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E4C8FE0-8C16-4E00-85CC-967B3BDC8D26}"/>
              </a:ext>
            </a:extLst>
          </p:cNvPr>
          <p:cNvGrpSpPr/>
          <p:nvPr/>
        </p:nvGrpSpPr>
        <p:grpSpPr>
          <a:xfrm>
            <a:off x="9040819" y="27470"/>
            <a:ext cx="1821110" cy="2413591"/>
            <a:chOff x="6519071" y="56182"/>
            <a:chExt cx="2181322" cy="2413591"/>
          </a:xfrm>
        </p:grpSpPr>
        <p:sp>
          <p:nvSpPr>
            <p:cNvPr id="74" name="TextBox 73">
              <a:extLst>
                <a:ext uri="{FF2B5EF4-FFF2-40B4-BE49-F238E27FC236}">
                  <a16:creationId xmlns:a16="http://schemas.microsoft.com/office/drawing/2014/main" id="{776EE1D0-3A41-4CCC-9D9A-E9BA65D1DA8E}"/>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75" name="TextBox 74">
              <a:extLst>
                <a:ext uri="{FF2B5EF4-FFF2-40B4-BE49-F238E27FC236}">
                  <a16:creationId xmlns:a16="http://schemas.microsoft.com/office/drawing/2014/main" id="{3891FCE8-1133-4385-B46B-6F90D53CB150}"/>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76" name="TextBox 75">
              <a:extLst>
                <a:ext uri="{FF2B5EF4-FFF2-40B4-BE49-F238E27FC236}">
                  <a16:creationId xmlns:a16="http://schemas.microsoft.com/office/drawing/2014/main" id="{6430B5E6-89B2-4BEA-AF3D-AC251D795295}"/>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77" name="TextBox 76">
              <a:extLst>
                <a:ext uri="{FF2B5EF4-FFF2-40B4-BE49-F238E27FC236}">
                  <a16:creationId xmlns:a16="http://schemas.microsoft.com/office/drawing/2014/main" id="{D38F335D-8B58-4A51-9130-6A1C3678F47C}"/>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78" name="TextBox 77">
              <a:extLst>
                <a:ext uri="{FF2B5EF4-FFF2-40B4-BE49-F238E27FC236}">
                  <a16:creationId xmlns:a16="http://schemas.microsoft.com/office/drawing/2014/main" id="{99F056FC-04A4-4DC0-9FCF-78027B472234}"/>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79" name="Straight Connector 78">
              <a:extLst>
                <a:ext uri="{FF2B5EF4-FFF2-40B4-BE49-F238E27FC236}">
                  <a16:creationId xmlns:a16="http://schemas.microsoft.com/office/drawing/2014/main" id="{B07DCA7C-DFAF-45C6-B808-21ACE1DB1FDA}"/>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392949E-A62E-4804-B744-189C3E563D73}"/>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0F58028-0470-4BE7-8D36-8BD2641553C6}"/>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30167F3-1360-4508-B6C2-71FFDB181E92}"/>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46A29F1-1DFA-46AF-894E-8B6586D36F0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1E205AD-13DB-49E6-8589-9F203374EA6C}"/>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85" name="Group 84">
            <a:extLst>
              <a:ext uri="{FF2B5EF4-FFF2-40B4-BE49-F238E27FC236}">
                <a16:creationId xmlns:a16="http://schemas.microsoft.com/office/drawing/2014/main" id="{128ACB8D-56E8-4BA4-908D-0D0D7399B503}"/>
              </a:ext>
            </a:extLst>
          </p:cNvPr>
          <p:cNvGrpSpPr/>
          <p:nvPr/>
        </p:nvGrpSpPr>
        <p:grpSpPr>
          <a:xfrm>
            <a:off x="2189929" y="6341"/>
            <a:ext cx="1821110" cy="2413591"/>
            <a:chOff x="6519071" y="56182"/>
            <a:chExt cx="2181322" cy="2413591"/>
          </a:xfrm>
        </p:grpSpPr>
        <p:sp>
          <p:nvSpPr>
            <p:cNvPr id="86" name="TextBox 85">
              <a:extLst>
                <a:ext uri="{FF2B5EF4-FFF2-40B4-BE49-F238E27FC236}">
                  <a16:creationId xmlns:a16="http://schemas.microsoft.com/office/drawing/2014/main" id="{FF6B58C4-244A-4180-9546-CDF3F7190F6D}"/>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87" name="TextBox 86">
              <a:extLst>
                <a:ext uri="{FF2B5EF4-FFF2-40B4-BE49-F238E27FC236}">
                  <a16:creationId xmlns:a16="http://schemas.microsoft.com/office/drawing/2014/main" id="{90B9E53D-AF33-49F0-A08D-4EAA4DD06778}"/>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88" name="TextBox 87">
              <a:extLst>
                <a:ext uri="{FF2B5EF4-FFF2-40B4-BE49-F238E27FC236}">
                  <a16:creationId xmlns:a16="http://schemas.microsoft.com/office/drawing/2014/main" id="{EB972E49-552F-423E-8E00-8731C448EFE7}"/>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89" name="TextBox 88">
              <a:extLst>
                <a:ext uri="{FF2B5EF4-FFF2-40B4-BE49-F238E27FC236}">
                  <a16:creationId xmlns:a16="http://schemas.microsoft.com/office/drawing/2014/main" id="{5E6CF809-C235-4E08-B82F-F376C1F0AB0A}"/>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90" name="TextBox 89">
              <a:extLst>
                <a:ext uri="{FF2B5EF4-FFF2-40B4-BE49-F238E27FC236}">
                  <a16:creationId xmlns:a16="http://schemas.microsoft.com/office/drawing/2014/main" id="{6DC1F7DC-63EE-4FB2-83FC-057A3409AE55}"/>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91" name="Straight Connector 90">
              <a:extLst>
                <a:ext uri="{FF2B5EF4-FFF2-40B4-BE49-F238E27FC236}">
                  <a16:creationId xmlns:a16="http://schemas.microsoft.com/office/drawing/2014/main" id="{CA30B75F-BA25-4DAE-8CB1-96D1939908E7}"/>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6F37E0F5-5D4E-401D-BE33-310A7947CF4E}"/>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0B6A7-2E96-4529-9782-C48295A7B203}"/>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3A3CB9F-D688-4347-A1CB-F3E4F72B13F7}"/>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555EBCB-98D5-412C-ADDF-1A769D87769D}"/>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160845-58F4-4FDD-9215-C90016D1A20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97" name="Group 96">
            <a:extLst>
              <a:ext uri="{FF2B5EF4-FFF2-40B4-BE49-F238E27FC236}">
                <a16:creationId xmlns:a16="http://schemas.microsoft.com/office/drawing/2014/main" id="{DAED1E19-2149-40CC-B6FB-91654F08D812}"/>
              </a:ext>
            </a:extLst>
          </p:cNvPr>
          <p:cNvGrpSpPr/>
          <p:nvPr/>
        </p:nvGrpSpPr>
        <p:grpSpPr>
          <a:xfrm>
            <a:off x="3637118" y="6340"/>
            <a:ext cx="1821110" cy="2413591"/>
            <a:chOff x="6519071" y="56182"/>
            <a:chExt cx="2181322" cy="2413591"/>
          </a:xfrm>
        </p:grpSpPr>
        <p:sp>
          <p:nvSpPr>
            <p:cNvPr id="98" name="TextBox 97">
              <a:extLst>
                <a:ext uri="{FF2B5EF4-FFF2-40B4-BE49-F238E27FC236}">
                  <a16:creationId xmlns:a16="http://schemas.microsoft.com/office/drawing/2014/main" id="{722B3B6B-BDF7-469C-82E4-F236D2BDBD3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99" name="TextBox 98">
              <a:extLst>
                <a:ext uri="{FF2B5EF4-FFF2-40B4-BE49-F238E27FC236}">
                  <a16:creationId xmlns:a16="http://schemas.microsoft.com/office/drawing/2014/main" id="{5D0DF9E3-0E5B-486E-92CF-F6B6FC5A73B3}"/>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100" name="TextBox 99">
              <a:extLst>
                <a:ext uri="{FF2B5EF4-FFF2-40B4-BE49-F238E27FC236}">
                  <a16:creationId xmlns:a16="http://schemas.microsoft.com/office/drawing/2014/main" id="{B4D01881-D5E1-4CFF-A88D-590BD6757B7F}"/>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101" name="TextBox 100">
              <a:extLst>
                <a:ext uri="{FF2B5EF4-FFF2-40B4-BE49-F238E27FC236}">
                  <a16:creationId xmlns:a16="http://schemas.microsoft.com/office/drawing/2014/main" id="{04F6496D-F303-40FD-993C-FCCBA2D9AC9E}"/>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102" name="TextBox 101">
              <a:extLst>
                <a:ext uri="{FF2B5EF4-FFF2-40B4-BE49-F238E27FC236}">
                  <a16:creationId xmlns:a16="http://schemas.microsoft.com/office/drawing/2014/main" id="{97577EB7-567D-4BCE-9383-9494C7F26C10}"/>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103" name="Straight Connector 102">
              <a:extLst>
                <a:ext uri="{FF2B5EF4-FFF2-40B4-BE49-F238E27FC236}">
                  <a16:creationId xmlns:a16="http://schemas.microsoft.com/office/drawing/2014/main" id="{29B61052-DBD1-4D3F-A1B1-AC84C665BE8C}"/>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1CF98DA4-F6B9-4F89-94DA-0879E8769E86}"/>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5A691D6-388B-4F87-9E44-8248CF9D7EAA}"/>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7B7BB884-D8D2-4C70-8E1F-0BD6EC2D81BC}"/>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CA253E0D-140C-4055-832B-FC94F96CD9A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0047048A-8C70-43B2-A522-620C5FA813F7}"/>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pic>
        <p:nvPicPr>
          <p:cNvPr id="68" name="Picture 67" descr="Chart, scatter chart&#10;&#10;Description automatically generated">
            <a:extLst>
              <a:ext uri="{FF2B5EF4-FFF2-40B4-BE49-F238E27FC236}">
                <a16:creationId xmlns:a16="http://schemas.microsoft.com/office/drawing/2014/main" id="{B09CF137-80B7-481B-BC98-FF0CE54B4BA9}"/>
              </a:ext>
            </a:extLst>
          </p:cNvPr>
          <p:cNvPicPr/>
          <p:nvPr/>
        </p:nvPicPr>
        <p:blipFill rotWithShape="1">
          <a:blip r:embed="rId2">
            <a:extLst>
              <a:ext uri="{28A0092B-C50C-407E-A947-70E740481C1C}">
                <a14:useLocalDpi xmlns:a14="http://schemas.microsoft.com/office/drawing/2010/main" val="0"/>
              </a:ext>
            </a:extLst>
          </a:blip>
          <a:srcRect b="51087"/>
          <a:stretch/>
        </p:blipFill>
        <p:spPr>
          <a:xfrm>
            <a:off x="1004692" y="4715475"/>
            <a:ext cx="5264852" cy="1959317"/>
          </a:xfrm>
          <a:prstGeom prst="rect">
            <a:avLst/>
          </a:prstGeom>
        </p:spPr>
      </p:pic>
      <p:pic>
        <p:nvPicPr>
          <p:cNvPr id="111" name="Picture 110" descr="Chart, scatter chart&#10;&#10;Description automatically generated">
            <a:extLst>
              <a:ext uri="{FF2B5EF4-FFF2-40B4-BE49-F238E27FC236}">
                <a16:creationId xmlns:a16="http://schemas.microsoft.com/office/drawing/2014/main" id="{4E5FDA48-B906-4A34-B2E2-2A1119B71F79}"/>
              </a:ext>
            </a:extLst>
          </p:cNvPr>
          <p:cNvPicPr/>
          <p:nvPr/>
        </p:nvPicPr>
        <p:blipFill rotWithShape="1">
          <a:blip r:embed="rId2">
            <a:extLst>
              <a:ext uri="{28A0092B-C50C-407E-A947-70E740481C1C}">
                <a14:useLocalDpi xmlns:a14="http://schemas.microsoft.com/office/drawing/2010/main" val="0"/>
              </a:ext>
            </a:extLst>
          </a:blip>
          <a:srcRect t="50866" b="221"/>
          <a:stretch/>
        </p:blipFill>
        <p:spPr>
          <a:xfrm>
            <a:off x="6337844" y="4735679"/>
            <a:ext cx="5264852" cy="1959317"/>
          </a:xfrm>
          <a:prstGeom prst="rect">
            <a:avLst/>
          </a:prstGeom>
        </p:spPr>
      </p:pic>
      <p:sp>
        <p:nvSpPr>
          <p:cNvPr id="112" name="Title 1">
            <a:extLst>
              <a:ext uri="{FF2B5EF4-FFF2-40B4-BE49-F238E27FC236}">
                <a16:creationId xmlns:a16="http://schemas.microsoft.com/office/drawing/2014/main" id="{F09C8464-C662-49F2-B9D4-070BF6C085CC}"/>
              </a:ext>
            </a:extLst>
          </p:cNvPr>
          <p:cNvSpPr>
            <a:spLocks noGrp="1"/>
          </p:cNvSpPr>
          <p:nvPr>
            <p:ph type="title"/>
          </p:nvPr>
        </p:nvSpPr>
        <p:spPr>
          <a:xfrm>
            <a:off x="838200" y="365125"/>
            <a:ext cx="10515600" cy="1325563"/>
          </a:xfrm>
        </p:spPr>
        <p:txBody>
          <a:bodyPr anchor="t">
            <a:normAutofit/>
          </a:bodyPr>
          <a:lstStyle/>
          <a:p>
            <a:r>
              <a:rPr lang="en-US" sz="3200" b="1" dirty="0">
                <a:ea typeface="Times" panose="02020603050405020304" pitchFamily="18" charset="0"/>
                <a:cs typeface="Times New Roman" panose="02020603050405020304" pitchFamily="18" charset="0"/>
              </a:rPr>
              <a:t>Challenges In Expression Of PD1 and PDL1</a:t>
            </a:r>
            <a:br>
              <a:rPr lang="en-US" sz="3200" b="1" dirty="0">
                <a:ea typeface="Times" panose="02020603050405020304" pitchFamily="18" charset="0"/>
                <a:cs typeface="Times New Roman" panose="02020603050405020304" pitchFamily="18" charset="0"/>
              </a:rPr>
            </a:br>
            <a:endParaRPr lang="en-US" sz="3200" dirty="0"/>
          </a:p>
        </p:txBody>
      </p:sp>
      <p:sp>
        <p:nvSpPr>
          <p:cNvPr id="3" name="Slide Number Placeholder 2">
            <a:extLst>
              <a:ext uri="{FF2B5EF4-FFF2-40B4-BE49-F238E27FC236}">
                <a16:creationId xmlns:a16="http://schemas.microsoft.com/office/drawing/2014/main" id="{FA8043CC-7947-4124-BD30-2256D29497A6}"/>
              </a:ext>
            </a:extLst>
          </p:cNvPr>
          <p:cNvSpPr>
            <a:spLocks noGrp="1"/>
          </p:cNvSpPr>
          <p:nvPr>
            <p:ph type="sldNum" sz="quarter" idx="12"/>
          </p:nvPr>
        </p:nvSpPr>
        <p:spPr/>
        <p:txBody>
          <a:bodyPr/>
          <a:lstStyle/>
          <a:p>
            <a:fld id="{8F5CE88E-89A4-4243-AB1D-44322647EED2}" type="slidenum">
              <a:rPr lang="en-US" smtClean="0"/>
              <a:t>68</a:t>
            </a:fld>
            <a:endParaRPr lang="en-US"/>
          </a:p>
        </p:txBody>
      </p:sp>
      <p:sp>
        <p:nvSpPr>
          <p:cNvPr id="60" name="TextBox 59">
            <a:extLst>
              <a:ext uri="{FF2B5EF4-FFF2-40B4-BE49-F238E27FC236}">
                <a16:creationId xmlns:a16="http://schemas.microsoft.com/office/drawing/2014/main" id="{31867EBA-173C-4653-9EC1-9D8E630BA24D}"/>
              </a:ext>
            </a:extLst>
          </p:cNvPr>
          <p:cNvSpPr txBox="1"/>
          <p:nvPr/>
        </p:nvSpPr>
        <p:spPr>
          <a:xfrm>
            <a:off x="0" y="6492875"/>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pic>
        <p:nvPicPr>
          <p:cNvPr id="4" name="Picture 3">
            <a:extLst>
              <a:ext uri="{FF2B5EF4-FFF2-40B4-BE49-F238E27FC236}">
                <a16:creationId xmlns:a16="http://schemas.microsoft.com/office/drawing/2014/main" id="{787F4BD3-DC61-435E-A7F9-8FA61EFD12C1}"/>
              </a:ext>
            </a:extLst>
          </p:cNvPr>
          <p:cNvPicPr>
            <a:picLocks noChangeAspect="1"/>
          </p:cNvPicPr>
          <p:nvPr/>
        </p:nvPicPr>
        <p:blipFill rotWithShape="1">
          <a:blip r:embed="rId3"/>
          <a:srcRect l="-1" t="-1" r="-1977" b="-4007"/>
          <a:stretch/>
        </p:blipFill>
        <p:spPr>
          <a:xfrm>
            <a:off x="2123727" y="2264641"/>
            <a:ext cx="2890939" cy="1959316"/>
          </a:xfrm>
          <a:prstGeom prst="rect">
            <a:avLst/>
          </a:prstGeom>
        </p:spPr>
      </p:pic>
      <p:pic>
        <p:nvPicPr>
          <p:cNvPr id="7" name="Picture 6">
            <a:extLst>
              <a:ext uri="{FF2B5EF4-FFF2-40B4-BE49-F238E27FC236}">
                <a16:creationId xmlns:a16="http://schemas.microsoft.com/office/drawing/2014/main" id="{C4EA48DF-02B8-46FC-BA76-F560A6AA87D3}"/>
              </a:ext>
            </a:extLst>
          </p:cNvPr>
          <p:cNvPicPr>
            <a:picLocks noChangeAspect="1"/>
          </p:cNvPicPr>
          <p:nvPr/>
        </p:nvPicPr>
        <p:blipFill>
          <a:blip r:embed="rId4"/>
          <a:stretch>
            <a:fillRect/>
          </a:stretch>
        </p:blipFill>
        <p:spPr>
          <a:xfrm>
            <a:off x="7481501" y="2316267"/>
            <a:ext cx="2877561" cy="1804572"/>
          </a:xfrm>
          <a:prstGeom prst="rect">
            <a:avLst/>
          </a:prstGeom>
        </p:spPr>
      </p:pic>
    </p:spTree>
    <p:extLst>
      <p:ext uri="{BB962C8B-B14F-4D97-AF65-F5344CB8AC3E}">
        <p14:creationId xmlns:p14="http://schemas.microsoft.com/office/powerpoint/2010/main" val="3151180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A0A87643-CB0B-4910-B2DD-E19A9789ECC2}"/>
              </a:ext>
            </a:extLst>
          </p:cNvPr>
          <p:cNvPicPr>
            <a:picLocks noChangeAspect="1"/>
          </p:cNvPicPr>
          <p:nvPr/>
        </p:nvPicPr>
        <p:blipFill rotWithShape="1">
          <a:blip r:embed="rId3">
            <a:extLst>
              <a:ext uri="{28A0092B-C50C-407E-A947-70E740481C1C}">
                <a14:useLocalDpi xmlns:a14="http://schemas.microsoft.com/office/drawing/2010/main" val="0"/>
              </a:ext>
            </a:extLst>
          </a:blip>
          <a:srcRect l="444" t="5005" r="21146" b="991"/>
          <a:stretch/>
        </p:blipFill>
        <p:spPr>
          <a:xfrm>
            <a:off x="1527348" y="2802679"/>
            <a:ext cx="9559751" cy="3035413"/>
          </a:xfrm>
          <a:prstGeom prst="rect">
            <a:avLst/>
          </a:prstGeom>
        </p:spPr>
      </p:pic>
      <p:sp>
        <p:nvSpPr>
          <p:cNvPr id="2" name="Title 1">
            <a:extLst>
              <a:ext uri="{FF2B5EF4-FFF2-40B4-BE49-F238E27FC236}">
                <a16:creationId xmlns:a16="http://schemas.microsoft.com/office/drawing/2014/main" id="{EBF80DE5-8AB1-4098-97AC-E780D095FD19}"/>
              </a:ext>
            </a:extLst>
          </p:cNvPr>
          <p:cNvSpPr>
            <a:spLocks noGrp="1"/>
          </p:cNvSpPr>
          <p:nvPr>
            <p:ph type="title"/>
          </p:nvPr>
        </p:nvSpPr>
        <p:spPr>
          <a:xfrm>
            <a:off x="838200" y="344104"/>
            <a:ext cx="10515600" cy="1325563"/>
          </a:xfrm>
        </p:spPr>
        <p:txBody>
          <a:bodyPr anchor="t">
            <a:normAutofit fontScale="90000"/>
          </a:bodyPr>
          <a:lstStyle/>
          <a:p>
            <a:pPr fontAlgn="b"/>
            <a:r>
              <a:rPr lang="en-US" sz="3600" b="1" dirty="0"/>
              <a:t>Results: SUMOylation of N Protein</a:t>
            </a:r>
            <a:br>
              <a:rPr lang="en-US" sz="3600" b="1" dirty="0">
                <a:ea typeface="Times" panose="02020603050405020304" pitchFamily="18" charset="0"/>
                <a:cs typeface="Times New Roman" panose="02020603050405020304" pitchFamily="18" charset="0"/>
              </a:rPr>
            </a:br>
            <a:r>
              <a:rPr lang="en-US" sz="3600" b="1" dirty="0">
                <a:ea typeface="Times" panose="02020603050405020304" pitchFamily="18" charset="0"/>
                <a:cs typeface="Times New Roman" panose="02020603050405020304" pitchFamily="18" charset="0"/>
              </a:rPr>
              <a:t>Mass Spectrometry Identified SUMO1 modified lysine </a:t>
            </a:r>
            <a:br>
              <a:rPr lang="en-US" sz="2800" dirty="0">
                <a:ea typeface="Times"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16" name="Content Placeholder 15">
            <a:extLst>
              <a:ext uri="{FF2B5EF4-FFF2-40B4-BE49-F238E27FC236}">
                <a16:creationId xmlns:a16="http://schemas.microsoft.com/office/drawing/2014/main" id="{6D68AFF5-5FC4-4832-AFA0-8962E005D707}"/>
              </a:ext>
            </a:extLst>
          </p:cNvPr>
          <p:cNvSpPr>
            <a:spLocks noGrp="1"/>
          </p:cNvSpPr>
          <p:nvPr>
            <p:ph idx="1"/>
          </p:nvPr>
        </p:nvSpPr>
        <p:spPr>
          <a:xfrm>
            <a:off x="838200" y="1399065"/>
            <a:ext cx="10515600" cy="4351338"/>
          </a:xfrm>
        </p:spPr>
        <p:txBody>
          <a:bodyPr>
            <a:normAutofit/>
          </a:bodyPr>
          <a:lstStyle/>
          <a:p>
            <a:r>
              <a:rPr lang="en-US" sz="2400" dirty="0">
                <a:cs typeface="Times New Roman" panose="02020603050405020304" pitchFamily="18" charset="0"/>
              </a:rPr>
              <a:t>NC Lysine 61</a:t>
            </a:r>
          </a:p>
        </p:txBody>
      </p:sp>
      <p:graphicFrame>
        <p:nvGraphicFramePr>
          <p:cNvPr id="34" name="Table 6">
            <a:extLst>
              <a:ext uri="{FF2B5EF4-FFF2-40B4-BE49-F238E27FC236}">
                <a16:creationId xmlns:a16="http://schemas.microsoft.com/office/drawing/2014/main" id="{E9944192-1D38-46DF-8F68-2E76CB627CEA}"/>
              </a:ext>
            </a:extLst>
          </p:cNvPr>
          <p:cNvGraphicFramePr>
            <a:graphicFrameLocks noGrp="1"/>
          </p:cNvGraphicFramePr>
          <p:nvPr/>
        </p:nvGraphicFramePr>
        <p:xfrm>
          <a:off x="2278380" y="1976096"/>
          <a:ext cx="7078981" cy="1115399"/>
        </p:xfrm>
        <a:graphic>
          <a:graphicData uri="http://schemas.openxmlformats.org/drawingml/2006/table">
            <a:tbl>
              <a:tblPr firstRow="1" bandRow="1">
                <a:tableStyleId>{5C22544A-7EE6-4342-B048-85BDC9FD1C3A}</a:tableStyleId>
              </a:tblPr>
              <a:tblGrid>
                <a:gridCol w="248367">
                  <a:extLst>
                    <a:ext uri="{9D8B030D-6E8A-4147-A177-3AD203B41FA5}">
                      <a16:colId xmlns:a16="http://schemas.microsoft.com/office/drawing/2014/main" val="1420177266"/>
                    </a:ext>
                  </a:extLst>
                </a:gridCol>
                <a:gridCol w="248367">
                  <a:extLst>
                    <a:ext uri="{9D8B030D-6E8A-4147-A177-3AD203B41FA5}">
                      <a16:colId xmlns:a16="http://schemas.microsoft.com/office/drawing/2014/main" val="7325730"/>
                    </a:ext>
                  </a:extLst>
                </a:gridCol>
                <a:gridCol w="248367">
                  <a:extLst>
                    <a:ext uri="{9D8B030D-6E8A-4147-A177-3AD203B41FA5}">
                      <a16:colId xmlns:a16="http://schemas.microsoft.com/office/drawing/2014/main" val="3977138733"/>
                    </a:ext>
                  </a:extLst>
                </a:gridCol>
                <a:gridCol w="248367">
                  <a:extLst>
                    <a:ext uri="{9D8B030D-6E8A-4147-A177-3AD203B41FA5}">
                      <a16:colId xmlns:a16="http://schemas.microsoft.com/office/drawing/2014/main" val="2557962324"/>
                    </a:ext>
                  </a:extLst>
                </a:gridCol>
                <a:gridCol w="248367">
                  <a:extLst>
                    <a:ext uri="{9D8B030D-6E8A-4147-A177-3AD203B41FA5}">
                      <a16:colId xmlns:a16="http://schemas.microsoft.com/office/drawing/2014/main" val="2705691966"/>
                    </a:ext>
                  </a:extLst>
                </a:gridCol>
                <a:gridCol w="248367">
                  <a:extLst>
                    <a:ext uri="{9D8B030D-6E8A-4147-A177-3AD203B41FA5}">
                      <a16:colId xmlns:a16="http://schemas.microsoft.com/office/drawing/2014/main" val="3712073907"/>
                    </a:ext>
                  </a:extLst>
                </a:gridCol>
                <a:gridCol w="248367">
                  <a:extLst>
                    <a:ext uri="{9D8B030D-6E8A-4147-A177-3AD203B41FA5}">
                      <a16:colId xmlns:a16="http://schemas.microsoft.com/office/drawing/2014/main" val="732038671"/>
                    </a:ext>
                  </a:extLst>
                </a:gridCol>
                <a:gridCol w="242746">
                  <a:extLst>
                    <a:ext uri="{9D8B030D-6E8A-4147-A177-3AD203B41FA5}">
                      <a16:colId xmlns:a16="http://schemas.microsoft.com/office/drawing/2014/main" val="3442135659"/>
                    </a:ext>
                  </a:extLst>
                </a:gridCol>
                <a:gridCol w="242746">
                  <a:extLst>
                    <a:ext uri="{9D8B030D-6E8A-4147-A177-3AD203B41FA5}">
                      <a16:colId xmlns:a16="http://schemas.microsoft.com/office/drawing/2014/main" val="3863558822"/>
                    </a:ext>
                  </a:extLst>
                </a:gridCol>
                <a:gridCol w="242746">
                  <a:extLst>
                    <a:ext uri="{9D8B030D-6E8A-4147-A177-3AD203B41FA5}">
                      <a16:colId xmlns:a16="http://schemas.microsoft.com/office/drawing/2014/main" val="2124512370"/>
                    </a:ext>
                  </a:extLst>
                </a:gridCol>
                <a:gridCol w="242746">
                  <a:extLst>
                    <a:ext uri="{9D8B030D-6E8A-4147-A177-3AD203B41FA5}">
                      <a16:colId xmlns:a16="http://schemas.microsoft.com/office/drawing/2014/main" val="700334720"/>
                    </a:ext>
                  </a:extLst>
                </a:gridCol>
                <a:gridCol w="242746">
                  <a:extLst>
                    <a:ext uri="{9D8B030D-6E8A-4147-A177-3AD203B41FA5}">
                      <a16:colId xmlns:a16="http://schemas.microsoft.com/office/drawing/2014/main" val="2125613558"/>
                    </a:ext>
                  </a:extLst>
                </a:gridCol>
                <a:gridCol w="242746">
                  <a:extLst>
                    <a:ext uri="{9D8B030D-6E8A-4147-A177-3AD203B41FA5}">
                      <a16:colId xmlns:a16="http://schemas.microsoft.com/office/drawing/2014/main" val="2937447551"/>
                    </a:ext>
                  </a:extLst>
                </a:gridCol>
                <a:gridCol w="242746">
                  <a:extLst>
                    <a:ext uri="{9D8B030D-6E8A-4147-A177-3AD203B41FA5}">
                      <a16:colId xmlns:a16="http://schemas.microsoft.com/office/drawing/2014/main" val="2662704449"/>
                    </a:ext>
                  </a:extLst>
                </a:gridCol>
                <a:gridCol w="242746">
                  <a:extLst>
                    <a:ext uri="{9D8B030D-6E8A-4147-A177-3AD203B41FA5}">
                      <a16:colId xmlns:a16="http://schemas.microsoft.com/office/drawing/2014/main" val="2721769457"/>
                    </a:ext>
                  </a:extLst>
                </a:gridCol>
                <a:gridCol w="242746">
                  <a:extLst>
                    <a:ext uri="{9D8B030D-6E8A-4147-A177-3AD203B41FA5}">
                      <a16:colId xmlns:a16="http://schemas.microsoft.com/office/drawing/2014/main" val="2504703616"/>
                    </a:ext>
                  </a:extLst>
                </a:gridCol>
                <a:gridCol w="242746">
                  <a:extLst>
                    <a:ext uri="{9D8B030D-6E8A-4147-A177-3AD203B41FA5}">
                      <a16:colId xmlns:a16="http://schemas.microsoft.com/office/drawing/2014/main" val="51572498"/>
                    </a:ext>
                  </a:extLst>
                </a:gridCol>
                <a:gridCol w="242746">
                  <a:extLst>
                    <a:ext uri="{9D8B030D-6E8A-4147-A177-3AD203B41FA5}">
                      <a16:colId xmlns:a16="http://schemas.microsoft.com/office/drawing/2014/main" val="53256256"/>
                    </a:ext>
                  </a:extLst>
                </a:gridCol>
                <a:gridCol w="242746">
                  <a:extLst>
                    <a:ext uri="{9D8B030D-6E8A-4147-A177-3AD203B41FA5}">
                      <a16:colId xmlns:a16="http://schemas.microsoft.com/office/drawing/2014/main" val="2446321747"/>
                    </a:ext>
                  </a:extLst>
                </a:gridCol>
                <a:gridCol w="242746">
                  <a:extLst>
                    <a:ext uri="{9D8B030D-6E8A-4147-A177-3AD203B41FA5}">
                      <a16:colId xmlns:a16="http://schemas.microsoft.com/office/drawing/2014/main" val="3104098963"/>
                    </a:ext>
                  </a:extLst>
                </a:gridCol>
                <a:gridCol w="242746">
                  <a:extLst>
                    <a:ext uri="{9D8B030D-6E8A-4147-A177-3AD203B41FA5}">
                      <a16:colId xmlns:a16="http://schemas.microsoft.com/office/drawing/2014/main" val="2925228750"/>
                    </a:ext>
                  </a:extLst>
                </a:gridCol>
                <a:gridCol w="242746">
                  <a:extLst>
                    <a:ext uri="{9D8B030D-6E8A-4147-A177-3AD203B41FA5}">
                      <a16:colId xmlns:a16="http://schemas.microsoft.com/office/drawing/2014/main" val="839240782"/>
                    </a:ext>
                  </a:extLst>
                </a:gridCol>
                <a:gridCol w="242746">
                  <a:extLst>
                    <a:ext uri="{9D8B030D-6E8A-4147-A177-3AD203B41FA5}">
                      <a16:colId xmlns:a16="http://schemas.microsoft.com/office/drawing/2014/main" val="4079783288"/>
                    </a:ext>
                  </a:extLst>
                </a:gridCol>
                <a:gridCol w="242746">
                  <a:extLst>
                    <a:ext uri="{9D8B030D-6E8A-4147-A177-3AD203B41FA5}">
                      <a16:colId xmlns:a16="http://schemas.microsoft.com/office/drawing/2014/main" val="3518440758"/>
                    </a:ext>
                  </a:extLst>
                </a:gridCol>
                <a:gridCol w="242746">
                  <a:extLst>
                    <a:ext uri="{9D8B030D-6E8A-4147-A177-3AD203B41FA5}">
                      <a16:colId xmlns:a16="http://schemas.microsoft.com/office/drawing/2014/main" val="792566696"/>
                    </a:ext>
                  </a:extLst>
                </a:gridCol>
                <a:gridCol w="242746">
                  <a:extLst>
                    <a:ext uri="{9D8B030D-6E8A-4147-A177-3AD203B41FA5}">
                      <a16:colId xmlns:a16="http://schemas.microsoft.com/office/drawing/2014/main" val="331499316"/>
                    </a:ext>
                  </a:extLst>
                </a:gridCol>
                <a:gridCol w="242746">
                  <a:extLst>
                    <a:ext uri="{9D8B030D-6E8A-4147-A177-3AD203B41FA5}">
                      <a16:colId xmlns:a16="http://schemas.microsoft.com/office/drawing/2014/main" val="150017311"/>
                    </a:ext>
                  </a:extLst>
                </a:gridCol>
                <a:gridCol w="242746">
                  <a:extLst>
                    <a:ext uri="{9D8B030D-6E8A-4147-A177-3AD203B41FA5}">
                      <a16:colId xmlns:a16="http://schemas.microsoft.com/office/drawing/2014/main" val="2427098088"/>
                    </a:ext>
                  </a:extLst>
                </a:gridCol>
                <a:gridCol w="242746">
                  <a:extLst>
                    <a:ext uri="{9D8B030D-6E8A-4147-A177-3AD203B41FA5}">
                      <a16:colId xmlns:a16="http://schemas.microsoft.com/office/drawing/2014/main" val="3028424088"/>
                    </a:ext>
                  </a:extLst>
                </a:gridCol>
              </a:tblGrid>
              <a:tr h="16191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4</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4</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1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1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1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1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1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1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343738987"/>
                  </a:ext>
                </a:extLst>
              </a:tr>
              <a:tr h="161917">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795451228"/>
                  </a:ext>
                </a:extLst>
              </a:tr>
              <a:tr h="261959">
                <a:tc>
                  <a:txBody>
                    <a:bodyPr/>
                    <a:lstStyle/>
                    <a:p>
                      <a:pPr algn="ctr"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R</a:t>
                      </a:r>
                    </a:p>
                  </a:txBody>
                  <a:tcPr marL="5443" marR="5443" marT="5443"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Q</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G</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N</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N</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A</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S</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W</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F</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A</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Q</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H</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G</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K-S</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E</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D</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K</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F</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3322004"/>
                  </a:ext>
                </a:extLst>
              </a:tr>
              <a:tr h="161917">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1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704544226"/>
                  </a:ext>
                </a:extLst>
              </a:tr>
              <a:tr h="156519">
                <a:tc>
                  <a:txBody>
                    <a:bodyPr/>
                    <a:lstStyle/>
                    <a:p>
                      <a:pPr algn="r"/>
                      <a:endParaRPr lang="en-US" sz="11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1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1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4</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4</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1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1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041722476"/>
                  </a:ext>
                </a:extLst>
              </a:tr>
            </a:tbl>
          </a:graphicData>
        </a:graphic>
      </p:graphicFrame>
      <p:sp>
        <p:nvSpPr>
          <p:cNvPr id="12" name="TextBox 11">
            <a:extLst>
              <a:ext uri="{FF2B5EF4-FFF2-40B4-BE49-F238E27FC236}">
                <a16:creationId xmlns:a16="http://schemas.microsoft.com/office/drawing/2014/main" id="{45097E88-DA41-4EF7-87A8-5C77845CA4A5}"/>
              </a:ext>
            </a:extLst>
          </p:cNvPr>
          <p:cNvSpPr txBox="1"/>
          <p:nvPr/>
        </p:nvSpPr>
        <p:spPr>
          <a:xfrm>
            <a:off x="7614771" y="2981292"/>
            <a:ext cx="14364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GGTQ</a:t>
            </a:r>
          </a:p>
        </p:txBody>
      </p:sp>
      <p:sp>
        <p:nvSpPr>
          <p:cNvPr id="4" name="Slide Number Placeholder 3">
            <a:extLst>
              <a:ext uri="{FF2B5EF4-FFF2-40B4-BE49-F238E27FC236}">
                <a16:creationId xmlns:a16="http://schemas.microsoft.com/office/drawing/2014/main" id="{D2896324-9F71-4FF6-8631-B13CB758807D}"/>
              </a:ext>
            </a:extLst>
          </p:cNvPr>
          <p:cNvSpPr>
            <a:spLocks noGrp="1"/>
          </p:cNvSpPr>
          <p:nvPr>
            <p:ph type="sldNum" sz="quarter" idx="12"/>
          </p:nvPr>
        </p:nvSpPr>
        <p:spPr/>
        <p:txBody>
          <a:bodyPr/>
          <a:lstStyle/>
          <a:p>
            <a:fld id="{8F5CE88E-89A4-4243-AB1D-44322647EED2}" type="slidenum">
              <a:rPr lang="en-US" smtClean="0"/>
              <a:t>69</a:t>
            </a:fld>
            <a:endParaRPr lang="en-US"/>
          </a:p>
        </p:txBody>
      </p:sp>
    </p:spTree>
    <p:extLst>
      <p:ext uri="{BB962C8B-B14F-4D97-AF65-F5344CB8AC3E}">
        <p14:creationId xmlns:p14="http://schemas.microsoft.com/office/powerpoint/2010/main" val="1176770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F1B3-E83F-4086-8F46-CE02A1BB671F}"/>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13" name="Content Placeholder 12">
            <a:extLst>
              <a:ext uri="{FF2B5EF4-FFF2-40B4-BE49-F238E27FC236}">
                <a16:creationId xmlns:a16="http://schemas.microsoft.com/office/drawing/2014/main" id="{87BFA7CA-179E-4239-A90D-8E128E411D22}"/>
              </a:ext>
            </a:extLst>
          </p:cNvPr>
          <p:cNvSpPr>
            <a:spLocks noGrp="1"/>
          </p:cNvSpPr>
          <p:nvPr>
            <p:ph idx="1"/>
          </p:nvPr>
        </p:nvSpPr>
        <p:spPr/>
        <p:txBody>
          <a:bodyPr>
            <a:normAutofit/>
          </a:bodyPr>
          <a:lstStyle/>
          <a:p>
            <a:r>
              <a:rPr lang="en-US" sz="2400" dirty="0">
                <a:cs typeface="Times New Roman" panose="02020603050405020304" pitchFamily="18" charset="0"/>
              </a:rPr>
              <a:t>Förster Resonance Energy Transfer  describes the non-radiative d</a:t>
            </a:r>
            <a:r>
              <a:rPr lang="en-US" sz="2400" dirty="0">
                <a:effectLst/>
                <a:ea typeface="Times" panose="02020603050405020304" pitchFamily="18" charset="0"/>
                <a:cs typeface="Times New Roman" panose="02020603050405020304" pitchFamily="18" charset="0"/>
              </a:rPr>
              <a:t>ipole-dipole interaction between the donor and accepter pairs</a:t>
            </a:r>
          </a:p>
          <a:p>
            <a:r>
              <a:rPr lang="en-US" sz="2400" dirty="0">
                <a:effectLst/>
                <a:ea typeface="Times" panose="02020603050405020304" pitchFamily="18" charset="0"/>
              </a:rPr>
              <a:t>Theodor Förster characterized the phenomenon and found that the dipole-dipole coupling occurred within 1 – 10 nm, R, the distance between donor and acceptor</a:t>
            </a:r>
            <a:endParaRPr lang="en-US" sz="2400" dirty="0">
              <a:cs typeface="Times New Roman" panose="02020603050405020304" pitchFamily="18" charset="0"/>
            </a:endParaRPr>
          </a:p>
          <a:p>
            <a:r>
              <a:rPr lang="en-US" sz="2400" dirty="0">
                <a:cs typeface="Times New Roman" panose="02020603050405020304" pitchFamily="18" charset="0"/>
              </a:rPr>
              <a:t>This phenomenon is highly sensitive to the distance R between donor and acceptor due to the inverse sixth power relationship to efficiency</a:t>
            </a:r>
            <a:endParaRPr lang="en-US" sz="2400" baseline="30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B0BF4-0FC6-40D1-92E7-00ECEC7AFF73}"/>
                  </a:ext>
                </a:extLst>
              </p:cNvPr>
              <p:cNvSpPr txBox="1"/>
              <p:nvPr/>
            </p:nvSpPr>
            <p:spPr>
              <a:xfrm>
                <a:off x="2951161" y="4416223"/>
                <a:ext cx="6096000"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FRET</m:t>
                      </m:r>
                      <m:r>
                        <a:rPr lang="en-US" b="0" i="0" smtClean="0">
                          <a:latin typeface="Cambria Math" panose="02040503050406030204" pitchFamily="18" charset="0"/>
                        </a:rPr>
                        <m:t> </m:t>
                      </m:r>
                      <m:r>
                        <m:rPr>
                          <m:sty m:val="p"/>
                        </m:rPr>
                        <a:rPr lang="en-US" b="0" i="0" smtClean="0">
                          <a:latin typeface="Cambria Math" panose="02040503050406030204" pitchFamily="18" charset="0"/>
                        </a:rPr>
                        <m:t>Efficiency</m:t>
                      </m:r>
                      <m:r>
                        <a:rPr lang="en-US" b="0" i="0" smtClean="0">
                          <a:latin typeface="Cambria Math" panose="02040503050406030204" pitchFamily="18" charset="0"/>
                        </a:rPr>
                        <m:t>:  </m:t>
                      </m:r>
                      <m:r>
                        <a:rPr lang="en-US" b="0" i="1" smtClean="0">
                          <a:latin typeface="Cambria Math" panose="02040503050406030204" pitchFamily="18" charset="0"/>
                        </a:rPr>
                        <m:t>  </m:t>
                      </m:r>
                      <m:r>
                        <a:rPr lang="en-US" i="1" smtClean="0">
                          <a:latin typeface="Cambria Math" panose="02040503050406030204" pitchFamily="18" charset="0"/>
                        </a:rPr>
                        <m:t>𝐸</m:t>
                      </m:r>
                      <m:r>
                        <a:rPr lang="en-US" i="1" smtClean="0">
                          <a:latin typeface="Cambria Math" panose="02040503050406030204" pitchFamily="18" charset="0"/>
                        </a:rPr>
                        <m:t>=</m:t>
                      </m:r>
                      <m:f>
                        <m:fPr>
                          <m:ctrlPr>
                            <a:rPr lang="en-US" i="1">
                              <a:solidFill>
                                <a:srgbClr val="836967"/>
                              </a:solidFill>
                              <a:latin typeface="Cambria Math" panose="02040503050406030204" pitchFamily="18" charset="0"/>
                            </a:rPr>
                          </m:ctrlPr>
                        </m:fPr>
                        <m:num>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0</m:t>
                              </m:r>
                            </m:sub>
                            <m:sup>
                              <m:r>
                                <a:rPr lang="en-US" i="1">
                                  <a:latin typeface="Cambria Math" panose="02040503050406030204" pitchFamily="18" charset="0"/>
                                </a:rPr>
                                <m:t>6</m:t>
                              </m:r>
                            </m:sup>
                          </m:sSubSup>
                        </m:num>
                        <m:den>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0</m:t>
                              </m:r>
                            </m:sub>
                            <m:sup>
                              <m:r>
                                <a:rPr lang="en-US" i="1">
                                  <a:latin typeface="Cambria Math" panose="02040503050406030204" pitchFamily="18" charset="0"/>
                                </a:rPr>
                                <m:t>6</m:t>
                              </m:r>
                            </m:sup>
                          </m:sSubSup>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up>
                          </m:sSup>
                        </m:den>
                      </m:f>
                      <m:r>
                        <a:rPr lang="en-US" i="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EC5B0BF4-0FC6-40D1-92E7-00ECEC7AFF73}"/>
                  </a:ext>
                </a:extLst>
              </p:cNvPr>
              <p:cNvSpPr txBox="1">
                <a:spLocks noRot="1" noChangeAspect="1" noMove="1" noResize="1" noEditPoints="1" noAdjustHandles="1" noChangeArrowheads="1" noChangeShapeType="1" noTextEdit="1"/>
              </p:cNvSpPr>
              <p:nvPr/>
            </p:nvSpPr>
            <p:spPr>
              <a:xfrm>
                <a:off x="2951161" y="4416223"/>
                <a:ext cx="6096000" cy="724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2C7DDD-E398-4577-A302-27AFE6CFEB0A}"/>
                  </a:ext>
                </a:extLst>
              </p:cNvPr>
              <p:cNvSpPr txBox="1"/>
              <p:nvPr/>
            </p:nvSpPr>
            <p:spPr>
              <a:xfrm>
                <a:off x="3977923" y="5140460"/>
                <a:ext cx="6096000" cy="376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en-US" dirty="0" smtClean="0">
                          <a:cs typeface="Times New Roman" panose="02020603050405020304" pitchFamily="18" charset="0"/>
                        </a:rPr>
                        <m:t>F</m:t>
                      </m:r>
                      <m:r>
                        <m:rPr>
                          <m:nor/>
                        </m:rPr>
                        <a:rPr lang="en-US" dirty="0" smtClean="0">
                          <a:cs typeface="Times New Roman" panose="02020603050405020304" pitchFamily="18" charset="0"/>
                        </a:rPr>
                        <m:t>ö</m:t>
                      </m:r>
                      <m:r>
                        <m:rPr>
                          <m:nor/>
                        </m:rPr>
                        <a:rPr lang="en-US" dirty="0" smtClean="0">
                          <a:cs typeface="Times New Roman" panose="02020603050405020304" pitchFamily="18" charset="0"/>
                        </a:rPr>
                        <m:t>rster</m:t>
                      </m:r>
                      <m:r>
                        <a:rPr lang="en-US" dirty="0">
                          <a:latin typeface="Cambria Math" panose="02040503050406030204" pitchFamily="18" charset="0"/>
                        </a:rPr>
                        <m:t> </m:t>
                      </m:r>
                      <m:r>
                        <m:rPr>
                          <m:sty m:val="p"/>
                        </m:rPr>
                        <a:rPr lang="en-US" dirty="0">
                          <a:latin typeface="Cambria Math" panose="02040503050406030204" pitchFamily="18" charset="0"/>
                        </a:rPr>
                        <m:t>Distance</m:t>
                      </m:r>
                      <m:r>
                        <a:rPr lang="en-US" dirty="0">
                          <a:latin typeface="Cambria Math" panose="02040503050406030204" pitchFamily="18" charset="0"/>
                        </a:rPr>
                        <m:t>:   </m:t>
                      </m:r>
                      <m:sSubSup>
                        <m:sSubSupPr>
                          <m:ctrlPr>
                            <a:rPr lang="en-US" i="1" smtClean="0">
                              <a:effectLst/>
                              <a:latin typeface="Cambria Math" panose="02040503050406030204" pitchFamily="18" charset="0"/>
                            </a:rPr>
                          </m:ctrlPr>
                        </m:sSubSupPr>
                        <m:e>
                          <m:r>
                            <m:rPr>
                              <m:sty m:val="p"/>
                            </m:rPr>
                            <a:rPr lang="en-US" sz="1800" i="0">
                              <a:effectLst/>
                              <a:latin typeface="Cambria Math" panose="02040503050406030204" pitchFamily="18" charset="0"/>
                              <a:ea typeface="Times" panose="02020603050405020304" pitchFamily="18" charset="0"/>
                              <a:cs typeface="Times New Roman" panose="02020603050405020304" pitchFamily="18" charset="0"/>
                            </a:rPr>
                            <m:t>R</m:t>
                          </m:r>
                        </m:e>
                        <m:sub>
                          <m:r>
                            <a:rPr lang="en-US" sz="1800" i="0">
                              <a:effectLst/>
                              <a:latin typeface="Cambria Math" panose="02040503050406030204" pitchFamily="18" charset="0"/>
                              <a:ea typeface="Times" panose="02020603050405020304" pitchFamily="18" charset="0"/>
                              <a:cs typeface="Times New Roman" panose="02020603050405020304" pitchFamily="18" charset="0"/>
                            </a:rPr>
                            <m:t>0</m:t>
                          </m:r>
                        </m:sub>
                        <m:sup>
                          <m:r>
                            <a:rPr lang="en-US" sz="1800" i="0">
                              <a:effectLst/>
                              <a:latin typeface="Cambria Math" panose="02040503050406030204" pitchFamily="18" charset="0"/>
                              <a:ea typeface="Times" panose="02020603050405020304" pitchFamily="18" charset="0"/>
                              <a:cs typeface="Times New Roman" panose="02020603050405020304" pitchFamily="18" charset="0"/>
                            </a:rPr>
                            <m:t>6</m:t>
                          </m:r>
                        </m:sup>
                      </m:sSub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=0.021∗</m:t>
                      </m:r>
                      <m:sSup>
                        <m:sSupPr>
                          <m:ctrlPr>
                            <a:rPr lang="en-US" i="1">
                              <a:effectLst/>
                              <a:latin typeface="Cambria Math" panose="02040503050406030204" pitchFamily="18" charset="0"/>
                              <a:ea typeface="Times New Roman" panose="02020603050405020304" pitchFamily="18" charset="0"/>
                            </a:rPr>
                          </m:ctrlPr>
                        </m:sSupPr>
                        <m:e>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κ</m:t>
                          </m:r>
                        </m:e>
                        <m: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n</m:t>
                          </m:r>
                        </m:e>
                        <m: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m:rPr>
                              <m:nor/>
                            </m:rPr>
                            <a:rPr lang="en-US" sz="1800">
                              <a:effectLst/>
                              <a:latin typeface="Times New Roman" panose="02020603050405020304" pitchFamily="18" charset="0"/>
                              <a:ea typeface="Times New Roman" panose="02020603050405020304" pitchFamily="18" charset="0"/>
                            </a:rPr>
                            <m:t>Φ</m:t>
                          </m:r>
                        </m:e>
                        <m:sub>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D</m:t>
                          </m:r>
                        </m:sub>
                      </m:sSub>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J</m:t>
                      </m:r>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192C7DDD-E398-4577-A302-27AFE6CFEB0A}"/>
                  </a:ext>
                </a:extLst>
              </p:cNvPr>
              <p:cNvSpPr txBox="1">
                <a:spLocks noRot="1" noChangeAspect="1" noMove="1" noResize="1" noEditPoints="1" noAdjustHandles="1" noChangeArrowheads="1" noChangeShapeType="1" noTextEdit="1"/>
              </p:cNvSpPr>
              <p:nvPr/>
            </p:nvSpPr>
            <p:spPr>
              <a:xfrm>
                <a:off x="3977923" y="5140460"/>
                <a:ext cx="6096000" cy="376513"/>
              </a:xfrm>
              <a:prstGeom prst="rect">
                <a:avLst/>
              </a:prstGeom>
              <a:blipFill>
                <a:blip r:embed="rId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232E61-E82D-4A76-9B1C-CEBC898FCC7B}"/>
                  </a:ext>
                </a:extLst>
              </p:cNvPr>
              <p:cNvSpPr txBox="1"/>
              <p:nvPr/>
            </p:nvSpPr>
            <p:spPr>
              <a:xfrm>
                <a:off x="4075289" y="5651910"/>
                <a:ext cx="6096000" cy="412164"/>
              </a:xfrm>
              <a:prstGeom prst="rect">
                <a:avLst/>
              </a:prstGeom>
              <a:noFill/>
            </p:spPr>
            <p:txBody>
              <a:bodyPr wrap="square">
                <a:spAutoFit/>
              </a:bodyPr>
              <a:lstStyle/>
              <a:p>
                <a:r>
                  <a:rPr lang="en-US" dirty="0">
                    <a:cs typeface="Times New Roman" panose="02020603050405020304" pitchFamily="18" charset="0"/>
                  </a:rPr>
                  <a:t>Spectral Overlap:</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rPr>
                      <m:t>𝐽</m:t>
                    </m:r>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𝐷</m:t>
                                </m:r>
                              </m:sub>
                            </m:sSub>
                          </m:e>
                        </m:acc>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𝐴</m:t>
                            </m:r>
                          </m:sub>
                        </m:sSub>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4</m:t>
                            </m:r>
                          </m:sup>
                        </m:sSup>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𝜆</m:t>
                        </m:r>
                      </m:e>
                    </m:nary>
                  </m:oMath>
                </a14:m>
                <a:endParaRPr lang="en-US" i="1"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C232E61-E82D-4A76-9B1C-CEBC898FCC7B}"/>
                  </a:ext>
                </a:extLst>
              </p:cNvPr>
              <p:cNvSpPr txBox="1">
                <a:spLocks noRot="1" noChangeAspect="1" noMove="1" noResize="1" noEditPoints="1" noAdjustHandles="1" noChangeArrowheads="1" noChangeShapeType="1" noTextEdit="1"/>
              </p:cNvSpPr>
              <p:nvPr/>
            </p:nvSpPr>
            <p:spPr>
              <a:xfrm>
                <a:off x="4075289" y="5651910"/>
                <a:ext cx="6096000" cy="412164"/>
              </a:xfrm>
              <a:prstGeom prst="rect">
                <a:avLst/>
              </a:prstGeom>
              <a:blipFill>
                <a:blip r:embed="rId5"/>
                <a:stretch>
                  <a:fillRect l="-900" t="-132353" b="-1911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85EA3E-591D-43BF-846F-3A7074E23C2A}"/>
              </a:ext>
            </a:extLst>
          </p:cNvPr>
          <p:cNvSpPr>
            <a:spLocks noGrp="1"/>
          </p:cNvSpPr>
          <p:nvPr>
            <p:ph type="sldNum" sz="quarter" idx="12"/>
          </p:nvPr>
        </p:nvSpPr>
        <p:spPr/>
        <p:txBody>
          <a:bodyPr/>
          <a:lstStyle/>
          <a:p>
            <a:fld id="{8F5CE88E-89A4-4243-AB1D-44322647EED2}" type="slidenum">
              <a:rPr lang="en-US" smtClean="0"/>
              <a:t>7</a:t>
            </a:fld>
            <a:endParaRPr lang="en-US"/>
          </a:p>
        </p:txBody>
      </p:sp>
    </p:spTree>
    <p:extLst>
      <p:ext uri="{BB962C8B-B14F-4D97-AF65-F5344CB8AC3E}">
        <p14:creationId xmlns:p14="http://schemas.microsoft.com/office/powerpoint/2010/main" val="10559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7F60A7C7-A9C8-4E30-A89D-878EC96D8247}"/>
              </a:ext>
            </a:extLst>
          </p:cNvPr>
          <p:cNvPicPr>
            <a:picLocks noChangeAspect="1"/>
          </p:cNvPicPr>
          <p:nvPr/>
        </p:nvPicPr>
        <p:blipFill rotWithShape="1">
          <a:blip r:embed="rId3">
            <a:extLst>
              <a:ext uri="{28A0092B-C50C-407E-A947-70E740481C1C}">
                <a14:useLocalDpi xmlns:a14="http://schemas.microsoft.com/office/drawing/2010/main" val="0"/>
              </a:ext>
            </a:extLst>
          </a:blip>
          <a:srcRect l="156" t="5004" r="23250" b="522"/>
          <a:stretch/>
        </p:blipFill>
        <p:spPr>
          <a:xfrm>
            <a:off x="1847850" y="2769198"/>
            <a:ext cx="9338311" cy="3050577"/>
          </a:xfrm>
          <a:prstGeom prst="rect">
            <a:avLst/>
          </a:prstGeom>
        </p:spPr>
      </p:pic>
      <p:sp>
        <p:nvSpPr>
          <p:cNvPr id="2" name="Title 1">
            <a:extLst>
              <a:ext uri="{FF2B5EF4-FFF2-40B4-BE49-F238E27FC236}">
                <a16:creationId xmlns:a16="http://schemas.microsoft.com/office/drawing/2014/main" id="{EBF80DE5-8AB1-4098-97AC-E780D095FD19}"/>
              </a:ext>
            </a:extLst>
          </p:cNvPr>
          <p:cNvSpPr>
            <a:spLocks noGrp="1"/>
          </p:cNvSpPr>
          <p:nvPr>
            <p:ph type="title"/>
          </p:nvPr>
        </p:nvSpPr>
        <p:spPr/>
        <p:txBody>
          <a:bodyPr anchor="t">
            <a:noAutofit/>
          </a:bodyPr>
          <a:lstStyle/>
          <a:p>
            <a:pPr fontAlgn="b"/>
            <a:r>
              <a:rPr lang="en-US" sz="3200" b="1" dirty="0"/>
              <a:t>Results: SUMOylation of N Protein</a:t>
            </a:r>
            <a:br>
              <a:rPr lang="en-US" sz="3200" b="1" dirty="0"/>
            </a:br>
            <a:r>
              <a:rPr lang="en-US" sz="3200" b="1" dirty="0">
                <a:ea typeface="Times" panose="02020603050405020304" pitchFamily="18" charset="0"/>
                <a:cs typeface="Times New Roman" panose="02020603050405020304" pitchFamily="18" charset="0"/>
              </a:rPr>
              <a:t>Mass Spectrometry Identified SUMO1 modified lysine </a:t>
            </a:r>
            <a:endParaRPr lang="en-US" sz="3200" b="1" dirty="0"/>
          </a:p>
        </p:txBody>
      </p:sp>
      <p:sp>
        <p:nvSpPr>
          <p:cNvPr id="16" name="Content Placeholder 15">
            <a:extLst>
              <a:ext uri="{FF2B5EF4-FFF2-40B4-BE49-F238E27FC236}">
                <a16:creationId xmlns:a16="http://schemas.microsoft.com/office/drawing/2014/main" id="{6D68AFF5-5FC4-4832-AFA0-8962E005D707}"/>
              </a:ext>
            </a:extLst>
          </p:cNvPr>
          <p:cNvSpPr>
            <a:spLocks noGrp="1"/>
          </p:cNvSpPr>
          <p:nvPr>
            <p:ph idx="1"/>
          </p:nvPr>
        </p:nvSpPr>
        <p:spPr>
          <a:xfrm>
            <a:off x="838200" y="1399065"/>
            <a:ext cx="10515600" cy="4351338"/>
          </a:xfrm>
        </p:spPr>
        <p:txBody>
          <a:bodyPr>
            <a:normAutofit/>
          </a:bodyPr>
          <a:lstStyle/>
          <a:p>
            <a:r>
              <a:rPr lang="en-US" sz="2400" dirty="0"/>
              <a:t>NC Lysine 65</a:t>
            </a:r>
          </a:p>
          <a:p>
            <a:pPr marL="0" indent="0">
              <a:buNone/>
            </a:pPr>
            <a:endParaRPr lang="en-US" sz="1800" dirty="0"/>
          </a:p>
        </p:txBody>
      </p:sp>
      <p:graphicFrame>
        <p:nvGraphicFramePr>
          <p:cNvPr id="34" name="Table 6">
            <a:extLst>
              <a:ext uri="{FF2B5EF4-FFF2-40B4-BE49-F238E27FC236}">
                <a16:creationId xmlns:a16="http://schemas.microsoft.com/office/drawing/2014/main" id="{E9944192-1D38-46DF-8F68-2E76CB627CEA}"/>
              </a:ext>
            </a:extLst>
          </p:cNvPr>
          <p:cNvGraphicFramePr>
            <a:graphicFrameLocks noGrp="1"/>
          </p:cNvGraphicFramePr>
          <p:nvPr/>
        </p:nvGraphicFramePr>
        <p:xfrm>
          <a:off x="2278380" y="1976096"/>
          <a:ext cx="7198988" cy="1359239"/>
        </p:xfrm>
        <a:graphic>
          <a:graphicData uri="http://schemas.openxmlformats.org/drawingml/2006/table">
            <a:tbl>
              <a:tblPr firstRow="1" bandRow="1">
                <a:tableStyleId>{5C22544A-7EE6-4342-B048-85BDC9FD1C3A}</a:tableStyleId>
              </a:tblPr>
              <a:tblGrid>
                <a:gridCol w="252578">
                  <a:extLst>
                    <a:ext uri="{9D8B030D-6E8A-4147-A177-3AD203B41FA5}">
                      <a16:colId xmlns:a16="http://schemas.microsoft.com/office/drawing/2014/main" val="1420177266"/>
                    </a:ext>
                  </a:extLst>
                </a:gridCol>
                <a:gridCol w="252578">
                  <a:extLst>
                    <a:ext uri="{9D8B030D-6E8A-4147-A177-3AD203B41FA5}">
                      <a16:colId xmlns:a16="http://schemas.microsoft.com/office/drawing/2014/main" val="7325730"/>
                    </a:ext>
                  </a:extLst>
                </a:gridCol>
                <a:gridCol w="252578">
                  <a:extLst>
                    <a:ext uri="{9D8B030D-6E8A-4147-A177-3AD203B41FA5}">
                      <a16:colId xmlns:a16="http://schemas.microsoft.com/office/drawing/2014/main" val="3977138733"/>
                    </a:ext>
                  </a:extLst>
                </a:gridCol>
                <a:gridCol w="252578">
                  <a:extLst>
                    <a:ext uri="{9D8B030D-6E8A-4147-A177-3AD203B41FA5}">
                      <a16:colId xmlns:a16="http://schemas.microsoft.com/office/drawing/2014/main" val="2557962324"/>
                    </a:ext>
                  </a:extLst>
                </a:gridCol>
                <a:gridCol w="252578">
                  <a:extLst>
                    <a:ext uri="{9D8B030D-6E8A-4147-A177-3AD203B41FA5}">
                      <a16:colId xmlns:a16="http://schemas.microsoft.com/office/drawing/2014/main" val="2705691966"/>
                    </a:ext>
                  </a:extLst>
                </a:gridCol>
                <a:gridCol w="252578">
                  <a:extLst>
                    <a:ext uri="{9D8B030D-6E8A-4147-A177-3AD203B41FA5}">
                      <a16:colId xmlns:a16="http://schemas.microsoft.com/office/drawing/2014/main" val="3712073907"/>
                    </a:ext>
                  </a:extLst>
                </a:gridCol>
                <a:gridCol w="252578">
                  <a:extLst>
                    <a:ext uri="{9D8B030D-6E8A-4147-A177-3AD203B41FA5}">
                      <a16:colId xmlns:a16="http://schemas.microsoft.com/office/drawing/2014/main" val="732038671"/>
                    </a:ext>
                  </a:extLst>
                </a:gridCol>
                <a:gridCol w="246861">
                  <a:extLst>
                    <a:ext uri="{9D8B030D-6E8A-4147-A177-3AD203B41FA5}">
                      <a16:colId xmlns:a16="http://schemas.microsoft.com/office/drawing/2014/main" val="3442135659"/>
                    </a:ext>
                  </a:extLst>
                </a:gridCol>
                <a:gridCol w="246861">
                  <a:extLst>
                    <a:ext uri="{9D8B030D-6E8A-4147-A177-3AD203B41FA5}">
                      <a16:colId xmlns:a16="http://schemas.microsoft.com/office/drawing/2014/main" val="3863558822"/>
                    </a:ext>
                  </a:extLst>
                </a:gridCol>
                <a:gridCol w="246861">
                  <a:extLst>
                    <a:ext uri="{9D8B030D-6E8A-4147-A177-3AD203B41FA5}">
                      <a16:colId xmlns:a16="http://schemas.microsoft.com/office/drawing/2014/main" val="2124512370"/>
                    </a:ext>
                  </a:extLst>
                </a:gridCol>
                <a:gridCol w="246861">
                  <a:extLst>
                    <a:ext uri="{9D8B030D-6E8A-4147-A177-3AD203B41FA5}">
                      <a16:colId xmlns:a16="http://schemas.microsoft.com/office/drawing/2014/main" val="700334720"/>
                    </a:ext>
                  </a:extLst>
                </a:gridCol>
                <a:gridCol w="246861">
                  <a:extLst>
                    <a:ext uri="{9D8B030D-6E8A-4147-A177-3AD203B41FA5}">
                      <a16:colId xmlns:a16="http://schemas.microsoft.com/office/drawing/2014/main" val="2125613558"/>
                    </a:ext>
                  </a:extLst>
                </a:gridCol>
                <a:gridCol w="246861">
                  <a:extLst>
                    <a:ext uri="{9D8B030D-6E8A-4147-A177-3AD203B41FA5}">
                      <a16:colId xmlns:a16="http://schemas.microsoft.com/office/drawing/2014/main" val="2937447551"/>
                    </a:ext>
                  </a:extLst>
                </a:gridCol>
                <a:gridCol w="246861">
                  <a:extLst>
                    <a:ext uri="{9D8B030D-6E8A-4147-A177-3AD203B41FA5}">
                      <a16:colId xmlns:a16="http://schemas.microsoft.com/office/drawing/2014/main" val="2662704449"/>
                    </a:ext>
                  </a:extLst>
                </a:gridCol>
                <a:gridCol w="246861">
                  <a:extLst>
                    <a:ext uri="{9D8B030D-6E8A-4147-A177-3AD203B41FA5}">
                      <a16:colId xmlns:a16="http://schemas.microsoft.com/office/drawing/2014/main" val="2721769457"/>
                    </a:ext>
                  </a:extLst>
                </a:gridCol>
                <a:gridCol w="246861">
                  <a:extLst>
                    <a:ext uri="{9D8B030D-6E8A-4147-A177-3AD203B41FA5}">
                      <a16:colId xmlns:a16="http://schemas.microsoft.com/office/drawing/2014/main" val="2504703616"/>
                    </a:ext>
                  </a:extLst>
                </a:gridCol>
                <a:gridCol w="246861">
                  <a:extLst>
                    <a:ext uri="{9D8B030D-6E8A-4147-A177-3AD203B41FA5}">
                      <a16:colId xmlns:a16="http://schemas.microsoft.com/office/drawing/2014/main" val="51572498"/>
                    </a:ext>
                  </a:extLst>
                </a:gridCol>
                <a:gridCol w="246861">
                  <a:extLst>
                    <a:ext uri="{9D8B030D-6E8A-4147-A177-3AD203B41FA5}">
                      <a16:colId xmlns:a16="http://schemas.microsoft.com/office/drawing/2014/main" val="53256256"/>
                    </a:ext>
                  </a:extLst>
                </a:gridCol>
                <a:gridCol w="246861">
                  <a:extLst>
                    <a:ext uri="{9D8B030D-6E8A-4147-A177-3AD203B41FA5}">
                      <a16:colId xmlns:a16="http://schemas.microsoft.com/office/drawing/2014/main" val="2446321747"/>
                    </a:ext>
                  </a:extLst>
                </a:gridCol>
                <a:gridCol w="246861">
                  <a:extLst>
                    <a:ext uri="{9D8B030D-6E8A-4147-A177-3AD203B41FA5}">
                      <a16:colId xmlns:a16="http://schemas.microsoft.com/office/drawing/2014/main" val="3104098963"/>
                    </a:ext>
                  </a:extLst>
                </a:gridCol>
                <a:gridCol w="246861">
                  <a:extLst>
                    <a:ext uri="{9D8B030D-6E8A-4147-A177-3AD203B41FA5}">
                      <a16:colId xmlns:a16="http://schemas.microsoft.com/office/drawing/2014/main" val="2925228750"/>
                    </a:ext>
                  </a:extLst>
                </a:gridCol>
                <a:gridCol w="246861">
                  <a:extLst>
                    <a:ext uri="{9D8B030D-6E8A-4147-A177-3AD203B41FA5}">
                      <a16:colId xmlns:a16="http://schemas.microsoft.com/office/drawing/2014/main" val="839240782"/>
                    </a:ext>
                  </a:extLst>
                </a:gridCol>
                <a:gridCol w="246861">
                  <a:extLst>
                    <a:ext uri="{9D8B030D-6E8A-4147-A177-3AD203B41FA5}">
                      <a16:colId xmlns:a16="http://schemas.microsoft.com/office/drawing/2014/main" val="4079783288"/>
                    </a:ext>
                  </a:extLst>
                </a:gridCol>
                <a:gridCol w="246861">
                  <a:extLst>
                    <a:ext uri="{9D8B030D-6E8A-4147-A177-3AD203B41FA5}">
                      <a16:colId xmlns:a16="http://schemas.microsoft.com/office/drawing/2014/main" val="3518440758"/>
                    </a:ext>
                  </a:extLst>
                </a:gridCol>
                <a:gridCol w="246861">
                  <a:extLst>
                    <a:ext uri="{9D8B030D-6E8A-4147-A177-3AD203B41FA5}">
                      <a16:colId xmlns:a16="http://schemas.microsoft.com/office/drawing/2014/main" val="792566696"/>
                    </a:ext>
                  </a:extLst>
                </a:gridCol>
                <a:gridCol w="246861">
                  <a:extLst>
                    <a:ext uri="{9D8B030D-6E8A-4147-A177-3AD203B41FA5}">
                      <a16:colId xmlns:a16="http://schemas.microsoft.com/office/drawing/2014/main" val="331499316"/>
                    </a:ext>
                  </a:extLst>
                </a:gridCol>
                <a:gridCol w="246861">
                  <a:extLst>
                    <a:ext uri="{9D8B030D-6E8A-4147-A177-3AD203B41FA5}">
                      <a16:colId xmlns:a16="http://schemas.microsoft.com/office/drawing/2014/main" val="150017311"/>
                    </a:ext>
                  </a:extLst>
                </a:gridCol>
                <a:gridCol w="246861">
                  <a:extLst>
                    <a:ext uri="{9D8B030D-6E8A-4147-A177-3AD203B41FA5}">
                      <a16:colId xmlns:a16="http://schemas.microsoft.com/office/drawing/2014/main" val="2427098088"/>
                    </a:ext>
                  </a:extLst>
                </a:gridCol>
                <a:gridCol w="246861">
                  <a:extLst>
                    <a:ext uri="{9D8B030D-6E8A-4147-A177-3AD203B41FA5}">
                      <a16:colId xmlns:a16="http://schemas.microsoft.com/office/drawing/2014/main" val="3028424088"/>
                    </a:ext>
                  </a:extLst>
                </a:gridCol>
              </a:tblGrid>
              <a:tr h="16191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4</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4</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3</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4</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C00000"/>
                          </a:solidFill>
                          <a:effectLst/>
                          <a:latin typeface="Times New Roman" panose="02020603050405020304" pitchFamily="18" charset="0"/>
                          <a:cs typeface="Times New Roman" panose="02020603050405020304" pitchFamily="18" charset="0"/>
                        </a:rPr>
                        <a:t>b</a:t>
                      </a:r>
                      <a:r>
                        <a:rPr lang="en-US" sz="1200" b="1" i="0" u="none" strike="noStrike" baseline="30000" dirty="0">
                          <a:solidFill>
                            <a:srgbClr val="C00000"/>
                          </a:solidFill>
                          <a:effectLst/>
                          <a:latin typeface="Times New Roman" panose="02020603050405020304" pitchFamily="18" charset="0"/>
                          <a:cs typeface="Times New Roman" panose="02020603050405020304" pitchFamily="18" charset="0"/>
                        </a:rPr>
                        <a:t>2</a:t>
                      </a:r>
                      <a:r>
                        <a:rPr lang="en-US" sz="1200" b="1" i="0" u="none" strike="noStrike" dirty="0">
                          <a:solidFill>
                            <a:srgbClr val="C00000"/>
                          </a:solidFill>
                          <a:effectLst/>
                          <a:latin typeface="Times New Roman" panose="02020603050405020304" pitchFamily="18" charset="0"/>
                          <a:cs typeface="Times New Roman" panose="02020603050405020304" pitchFamily="18" charset="0"/>
                        </a:rPr>
                        <a:t>⁺</a:t>
                      </a:r>
                      <a:endParaRPr lang="en-US" sz="12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000" b="1" i="0" u="none" strike="noStrike" baseline="0" dirty="0">
                        <a:solidFill>
                          <a:srgbClr val="C00000"/>
                        </a:solidFill>
                        <a:effectLst/>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20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20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2000" baseline="0" dirty="0">
                        <a:solidFill>
                          <a:schemeClr val="tx1"/>
                        </a:solidFill>
                        <a:latin typeface="Times New Roman" panose="02020603050405020304" pitchFamily="18" charset="0"/>
                        <a:cs typeface="Times New Roman" panose="02020603050405020304" pitchFamily="18"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343738987"/>
                  </a:ext>
                </a:extLst>
              </a:tr>
              <a:tr h="161917">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795451228"/>
                  </a:ext>
                </a:extLst>
              </a:tr>
              <a:tr h="261959">
                <a:tc>
                  <a:txBody>
                    <a:bodyPr/>
                    <a:lstStyle/>
                    <a:p>
                      <a:pPr algn="ctr" fontAlgn="t"/>
                      <a:endParaRPr lang="en-US"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R</a:t>
                      </a:r>
                    </a:p>
                  </a:txBody>
                  <a:tcPr marL="5443" marR="5443" marT="5443"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Q</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G</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N</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N</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A</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S</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W</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F</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A</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T</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Q</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H</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G</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K</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E</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D</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L</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K-S</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F</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0" i="0" u="none" strike="noStrike" dirty="0">
                          <a:solidFill>
                            <a:srgbClr val="000000"/>
                          </a:solidFill>
                          <a:effectLst/>
                          <a:latin typeface="Times New Roman" panose="02020603050405020304" pitchFamily="18" charset="0"/>
                          <a:cs typeface="Times New Roman" panose="02020603050405020304" pitchFamily="18" charset="0"/>
                        </a:rPr>
                        <a:t>P</a:t>
                      </a:r>
                    </a:p>
                  </a:txBody>
                  <a:tcPr marL="5443" marR="5443" marT="544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3322004"/>
                  </a:ext>
                </a:extLst>
              </a:tr>
              <a:tr h="161917">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704544226"/>
                  </a:ext>
                </a:extLst>
              </a:tr>
              <a:tr h="156519">
                <a:tc>
                  <a:txBody>
                    <a:bodyPr/>
                    <a:lstStyle/>
                    <a:p>
                      <a:pPr algn="r"/>
                      <a:endParaRPr lang="en-US" sz="12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2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r"/>
                      <a:endParaRPr lang="en-US" sz="12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4</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FF"/>
                        </a:solidFill>
                        <a:effectLst/>
                        <a:latin typeface="Times New Roman" panose="02020603050405020304" pitchFamily="18" charset="0"/>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3</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4</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r>
                        <a:rPr lang="en-US" sz="1200" b="1" i="0" u="none" strike="noStrike" baseline="30000" dirty="0">
                          <a:solidFill>
                            <a:srgbClr val="0000FF"/>
                          </a:solidFill>
                          <a:effectLst/>
                          <a:latin typeface="Times New Roman" panose="02020603050405020304" pitchFamily="18" charset="0"/>
                          <a:cs typeface="Times New Roman" panose="02020603050405020304" pitchFamily="18" charset="0"/>
                        </a:rPr>
                        <a:t>2</a:t>
                      </a:r>
                      <a:r>
                        <a:rPr lang="en-US" sz="1200" b="1" i="0" u="none" strike="noStrike" dirty="0">
                          <a:solidFill>
                            <a:srgbClr val="0000FF"/>
                          </a:solidFill>
                          <a:effectLst/>
                          <a:latin typeface="Times New Roman" panose="02020603050405020304" pitchFamily="18" charset="0"/>
                          <a:cs typeface="Times New Roman" panose="02020603050405020304" pitchFamily="18" charset="0"/>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FF"/>
                          </a:solidFill>
                          <a:effectLst/>
                          <a:latin typeface="Times New Roman" panose="02020603050405020304" pitchFamily="18" charset="0"/>
                          <a:cs typeface="Times New Roman" panose="02020603050405020304" pitchFamily="18" charset="0"/>
                        </a:rPr>
                        <a:t>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041722476"/>
                  </a:ext>
                </a:extLst>
              </a:tr>
            </a:tbl>
          </a:graphicData>
        </a:graphic>
      </p:graphicFrame>
      <p:sp>
        <p:nvSpPr>
          <p:cNvPr id="12" name="TextBox 11">
            <a:extLst>
              <a:ext uri="{FF2B5EF4-FFF2-40B4-BE49-F238E27FC236}">
                <a16:creationId xmlns:a16="http://schemas.microsoft.com/office/drawing/2014/main" id="{45097E88-DA41-4EF7-87A8-5C77845CA4A5}"/>
              </a:ext>
            </a:extLst>
          </p:cNvPr>
          <p:cNvSpPr txBox="1"/>
          <p:nvPr/>
        </p:nvSpPr>
        <p:spPr>
          <a:xfrm>
            <a:off x="8694271" y="3251411"/>
            <a:ext cx="14364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GGTQ</a:t>
            </a:r>
          </a:p>
        </p:txBody>
      </p:sp>
      <p:sp>
        <p:nvSpPr>
          <p:cNvPr id="4" name="Slide Number Placeholder 3">
            <a:extLst>
              <a:ext uri="{FF2B5EF4-FFF2-40B4-BE49-F238E27FC236}">
                <a16:creationId xmlns:a16="http://schemas.microsoft.com/office/drawing/2014/main" id="{65886563-B4CA-4B61-8DA8-1E023A6F0236}"/>
              </a:ext>
            </a:extLst>
          </p:cNvPr>
          <p:cNvSpPr>
            <a:spLocks noGrp="1"/>
          </p:cNvSpPr>
          <p:nvPr>
            <p:ph type="sldNum" sz="quarter" idx="12"/>
          </p:nvPr>
        </p:nvSpPr>
        <p:spPr/>
        <p:txBody>
          <a:bodyPr/>
          <a:lstStyle/>
          <a:p>
            <a:fld id="{8F5CE88E-89A4-4243-AB1D-44322647EED2}" type="slidenum">
              <a:rPr lang="en-US" smtClean="0"/>
              <a:t>70</a:t>
            </a:fld>
            <a:endParaRPr lang="en-US" dirty="0"/>
          </a:p>
        </p:txBody>
      </p:sp>
    </p:spTree>
    <p:extLst>
      <p:ext uri="{BB962C8B-B14F-4D97-AF65-F5344CB8AC3E}">
        <p14:creationId xmlns:p14="http://schemas.microsoft.com/office/powerpoint/2010/main" val="178192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F1B3-E83F-4086-8F46-CE02A1BB671F}"/>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9E2CD49F-B0BF-4B71-946F-53F4860C2CAE}"/>
              </a:ext>
            </a:extLst>
          </p:cNvPr>
          <p:cNvSpPr>
            <a:spLocks noGrp="1"/>
          </p:cNvSpPr>
          <p:nvPr>
            <p:ph idx="1"/>
          </p:nvPr>
        </p:nvSpPr>
        <p:spPr/>
        <p:txBody>
          <a:bodyPr>
            <a:normAutofit/>
          </a:bodyPr>
          <a:lstStyle/>
          <a:p>
            <a:pPr marL="285750" indent="-285750">
              <a:buFont typeface="Arial" panose="020B0604020202020204" pitchFamily="34" charset="0"/>
              <a:buChar char="•"/>
            </a:pPr>
            <a:r>
              <a:rPr lang="en-US" sz="2400" dirty="0"/>
              <a:t>Applied here are two fluorescent proteins that have been optimized for FRET</a:t>
            </a:r>
          </a:p>
          <a:p>
            <a:pPr marL="285750" indent="-285750">
              <a:buFont typeface="Arial" panose="020B0604020202020204" pitchFamily="34" charset="0"/>
              <a:buChar char="•"/>
            </a:pPr>
            <a:r>
              <a:rPr lang="en-US" sz="2400" dirty="0"/>
              <a:t>CyPet (donor) –YPet (acceptor) are observed to have a 20-fold higher FRET efficiency then the CFP-YFP pair, with an observed R</a:t>
            </a:r>
            <a:r>
              <a:rPr lang="en-US" sz="2400" baseline="-25000" dirty="0"/>
              <a:t>0</a:t>
            </a:r>
            <a:r>
              <a:rPr lang="en-US" sz="2400" dirty="0"/>
              <a:t> of 5.15 nm</a:t>
            </a:r>
            <a:endParaRPr lang="en-US" sz="2400" baseline="-25000" dirty="0"/>
          </a:p>
        </p:txBody>
      </p:sp>
      <p:pic>
        <p:nvPicPr>
          <p:cNvPr id="14" name="Picture 13" descr="A picture containing diagram&#10;&#10;Description automatically generated">
            <a:extLst>
              <a:ext uri="{FF2B5EF4-FFF2-40B4-BE49-F238E27FC236}">
                <a16:creationId xmlns:a16="http://schemas.microsoft.com/office/drawing/2014/main" id="{25645277-F388-4C44-9960-6A5D8540C3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77068" y="3471122"/>
            <a:ext cx="6453116" cy="3021753"/>
          </a:xfrm>
          <a:prstGeom prst="rect">
            <a:avLst/>
          </a:prstGeom>
        </p:spPr>
      </p:pic>
      <p:sp>
        <p:nvSpPr>
          <p:cNvPr id="4" name="TextBox 3">
            <a:extLst>
              <a:ext uri="{FF2B5EF4-FFF2-40B4-BE49-F238E27FC236}">
                <a16:creationId xmlns:a16="http://schemas.microsoft.com/office/drawing/2014/main" id="{5AD582E7-A712-4196-B148-160FC851E168}"/>
              </a:ext>
            </a:extLst>
          </p:cNvPr>
          <p:cNvSpPr txBox="1"/>
          <p:nvPr/>
        </p:nvSpPr>
        <p:spPr>
          <a:xfrm>
            <a:off x="399238" y="4519321"/>
            <a:ext cx="2562578" cy="646331"/>
          </a:xfrm>
          <a:prstGeom prst="rect">
            <a:avLst/>
          </a:prstGeom>
          <a:noFill/>
        </p:spPr>
        <p:txBody>
          <a:bodyPr wrap="square" rtlCol="0">
            <a:spAutoFit/>
          </a:bodyPr>
          <a:lstStyle/>
          <a:p>
            <a:r>
              <a:rPr lang="en-US" dirty="0"/>
              <a:t>Predicted FRET efficiency over distance R  </a:t>
            </a:r>
          </a:p>
        </p:txBody>
      </p:sp>
      <p:sp>
        <p:nvSpPr>
          <p:cNvPr id="15" name="TextBox 14">
            <a:extLst>
              <a:ext uri="{FF2B5EF4-FFF2-40B4-BE49-F238E27FC236}">
                <a16:creationId xmlns:a16="http://schemas.microsoft.com/office/drawing/2014/main" id="{0C9FF521-1297-419D-AA1A-3CFDB8FBFBAE}"/>
              </a:ext>
            </a:extLst>
          </p:cNvPr>
          <p:cNvSpPr txBox="1"/>
          <p:nvPr/>
        </p:nvSpPr>
        <p:spPr>
          <a:xfrm>
            <a:off x="6448125" y="5992297"/>
            <a:ext cx="2562578" cy="369332"/>
          </a:xfrm>
          <a:prstGeom prst="rect">
            <a:avLst/>
          </a:prstGeom>
          <a:noFill/>
        </p:spPr>
        <p:txBody>
          <a:bodyPr wrap="square" rtlCol="0">
            <a:spAutoFit/>
          </a:bodyPr>
          <a:lstStyle/>
          <a:p>
            <a:r>
              <a:rPr lang="en-US" dirty="0"/>
              <a:t>Donor Cypet</a:t>
            </a:r>
          </a:p>
        </p:txBody>
      </p:sp>
      <p:sp>
        <p:nvSpPr>
          <p:cNvPr id="16" name="TextBox 15">
            <a:extLst>
              <a:ext uri="{FF2B5EF4-FFF2-40B4-BE49-F238E27FC236}">
                <a16:creationId xmlns:a16="http://schemas.microsoft.com/office/drawing/2014/main" id="{D22FCBC6-6CA8-4FEB-BF35-EA1324E22137}"/>
              </a:ext>
            </a:extLst>
          </p:cNvPr>
          <p:cNvSpPr txBox="1"/>
          <p:nvPr/>
        </p:nvSpPr>
        <p:spPr>
          <a:xfrm>
            <a:off x="7948895" y="3461597"/>
            <a:ext cx="2562578" cy="369332"/>
          </a:xfrm>
          <a:prstGeom prst="rect">
            <a:avLst/>
          </a:prstGeom>
          <a:noFill/>
        </p:spPr>
        <p:txBody>
          <a:bodyPr wrap="square" rtlCol="0">
            <a:spAutoFit/>
          </a:bodyPr>
          <a:lstStyle/>
          <a:p>
            <a:r>
              <a:rPr lang="en-US" dirty="0"/>
              <a:t>Acceptor YPet</a:t>
            </a:r>
          </a:p>
        </p:txBody>
      </p:sp>
      <p:sp>
        <p:nvSpPr>
          <p:cNvPr id="6" name="Slide Number Placeholder 5">
            <a:extLst>
              <a:ext uri="{FF2B5EF4-FFF2-40B4-BE49-F238E27FC236}">
                <a16:creationId xmlns:a16="http://schemas.microsoft.com/office/drawing/2014/main" id="{13FCD15C-70C0-4A3B-BC63-3B9D358FB77D}"/>
              </a:ext>
            </a:extLst>
          </p:cNvPr>
          <p:cNvSpPr>
            <a:spLocks noGrp="1"/>
          </p:cNvSpPr>
          <p:nvPr>
            <p:ph type="sldNum" sz="quarter" idx="12"/>
          </p:nvPr>
        </p:nvSpPr>
        <p:spPr/>
        <p:txBody>
          <a:bodyPr/>
          <a:lstStyle/>
          <a:p>
            <a:fld id="{8F5CE88E-89A4-4243-AB1D-44322647EED2}" type="slidenum">
              <a:rPr lang="en-US" smtClean="0"/>
              <a:t>8</a:t>
            </a:fld>
            <a:endParaRPr lang="en-US"/>
          </a:p>
        </p:txBody>
      </p:sp>
    </p:spTree>
    <p:extLst>
      <p:ext uri="{BB962C8B-B14F-4D97-AF65-F5344CB8AC3E}">
        <p14:creationId xmlns:p14="http://schemas.microsoft.com/office/powerpoint/2010/main" val="330851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E799A-B94D-4847-B379-44D1D93A6D87}"/>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2544ABC8-9724-4671-A0C0-CC0B3F509947}"/>
              </a:ext>
            </a:extLst>
          </p:cNvPr>
          <p:cNvSpPr>
            <a:spLocks noGrp="1"/>
          </p:cNvSpPr>
          <p:nvPr>
            <p:ph idx="1"/>
          </p:nvPr>
        </p:nvSpPr>
        <p:spPr/>
        <p:txBody>
          <a:bodyPr>
            <a:normAutofit/>
          </a:bodyPr>
          <a:lstStyle/>
          <a:p>
            <a:r>
              <a:rPr lang="en-US" sz="2400" dirty="0"/>
              <a:t>Bulk FRET reporter, Em</a:t>
            </a:r>
            <a:r>
              <a:rPr lang="en-US" sz="2400" baseline="-25000" dirty="0"/>
              <a:t>FRET</a:t>
            </a:r>
            <a:r>
              <a:rPr lang="en-US" sz="2400" dirty="0"/>
              <a:t>, is measured by observing three wavelengths</a:t>
            </a:r>
          </a:p>
          <a:p>
            <a:r>
              <a:rPr lang="en-US" sz="2400" dirty="0"/>
              <a:t>We correct for cross talk using two ratiometric parameters alpha </a:t>
            </a:r>
            <a:r>
              <a:rPr lang="el-GR" sz="2400" dirty="0"/>
              <a:t>α</a:t>
            </a:r>
            <a:r>
              <a:rPr lang="en-US" sz="2400" dirty="0"/>
              <a:t> and beta </a:t>
            </a:r>
            <a:r>
              <a:rPr lang="el-GR" sz="2400" dirty="0"/>
              <a:t>β</a:t>
            </a:r>
            <a:endParaRPr lang="en-US" sz="2400" dirty="0"/>
          </a:p>
        </p:txBody>
      </p:sp>
      <p:pic>
        <p:nvPicPr>
          <p:cNvPr id="56" name="Picture 55" descr="Diagram&#10;&#10;Description automatically generated">
            <a:extLst>
              <a:ext uri="{FF2B5EF4-FFF2-40B4-BE49-F238E27FC236}">
                <a16:creationId xmlns:a16="http://schemas.microsoft.com/office/drawing/2014/main" id="{0C77CCD0-851C-4318-B41C-0B0714287EF8}"/>
              </a:ext>
            </a:extLst>
          </p:cNvPr>
          <p:cNvPicPr/>
          <p:nvPr/>
        </p:nvPicPr>
        <p:blipFill>
          <a:blip r:embed="rId3">
            <a:extLst>
              <a:ext uri="{28A0092B-C50C-407E-A947-70E740481C1C}">
                <a14:useLocalDpi xmlns:a14="http://schemas.microsoft.com/office/drawing/2010/main" val="0"/>
              </a:ext>
            </a:extLst>
          </a:blip>
          <a:stretch>
            <a:fillRect/>
          </a:stretch>
        </p:blipFill>
        <p:spPr>
          <a:xfrm>
            <a:off x="341487" y="2952755"/>
            <a:ext cx="6920089" cy="1998132"/>
          </a:xfrm>
          <a:prstGeom prst="rect">
            <a:avLst/>
          </a:prstGeom>
        </p:spPr>
      </p:pic>
      <p:graphicFrame>
        <p:nvGraphicFramePr>
          <p:cNvPr id="52" name="Table 51">
            <a:extLst>
              <a:ext uri="{FF2B5EF4-FFF2-40B4-BE49-F238E27FC236}">
                <a16:creationId xmlns:a16="http://schemas.microsoft.com/office/drawing/2014/main" id="{920FDA27-D978-436C-9E1D-2B46734F333B}"/>
              </a:ext>
            </a:extLst>
          </p:cNvPr>
          <p:cNvGraphicFramePr>
            <a:graphicFrameLocks noGrp="1"/>
          </p:cNvGraphicFramePr>
          <p:nvPr>
            <p:extLst>
              <p:ext uri="{D42A27DB-BD31-4B8C-83A1-F6EECF244321}">
                <p14:modId xmlns:p14="http://schemas.microsoft.com/office/powerpoint/2010/main" val="4020358255"/>
              </p:ext>
            </p:extLst>
          </p:nvPr>
        </p:nvGraphicFramePr>
        <p:xfrm>
          <a:off x="7696203" y="3160251"/>
          <a:ext cx="4154310" cy="1463040"/>
        </p:xfrm>
        <a:graphic>
          <a:graphicData uri="http://schemas.openxmlformats.org/drawingml/2006/table">
            <a:tbl>
              <a:tblPr firstRow="1" bandRow="1"/>
              <a:tblGrid>
                <a:gridCol w="1072444">
                  <a:extLst>
                    <a:ext uri="{9D8B030D-6E8A-4147-A177-3AD203B41FA5}">
                      <a16:colId xmlns:a16="http://schemas.microsoft.com/office/drawing/2014/main" val="1877712397"/>
                    </a:ext>
                  </a:extLst>
                </a:gridCol>
                <a:gridCol w="1697096">
                  <a:extLst>
                    <a:ext uri="{9D8B030D-6E8A-4147-A177-3AD203B41FA5}">
                      <a16:colId xmlns:a16="http://schemas.microsoft.com/office/drawing/2014/main" val="616241519"/>
                    </a:ext>
                  </a:extLst>
                </a:gridCol>
                <a:gridCol w="1384770">
                  <a:extLst>
                    <a:ext uri="{9D8B030D-6E8A-4147-A177-3AD203B41FA5}">
                      <a16:colId xmlns:a16="http://schemas.microsoft.com/office/drawing/2014/main" val="108389103"/>
                    </a:ext>
                  </a:extLst>
                </a:gridCol>
              </a:tblGrid>
              <a:tr h="0">
                <a:tc>
                  <a:txBody>
                    <a:bodyPr/>
                    <a:lstStyle/>
                    <a:p>
                      <a:endParaRPr lang="en-US" sz="1800"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Excitation (</a:t>
                      </a:r>
                      <a:r>
                        <a:rPr lang="el-GR" sz="1800" dirty="0">
                          <a:effectLst/>
                          <a:latin typeface="+mn-lt"/>
                          <a:ea typeface="Times" panose="02020603050405020304" pitchFamily="18" charset="0"/>
                          <a:cs typeface="Times New Roman" panose="02020603050405020304" pitchFamily="18" charset="0"/>
                        </a:rPr>
                        <a:t>λ</a:t>
                      </a:r>
                      <a:r>
                        <a:rPr lang="en-US" sz="1800" dirty="0">
                          <a:effectLst/>
                          <a:latin typeface="+mn-lt"/>
                          <a:ea typeface="Times" panose="02020603050405020304" pitchFamily="18" charset="0"/>
                          <a:cs typeface="Times New Roman" panose="02020603050405020304" pitchFamily="18" charset="0"/>
                        </a:rPr>
                        <a:t>)</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panose="02020603050405020304" pitchFamily="18" charset="0"/>
                          <a:cs typeface="Times New Roman" panose="02020603050405020304" pitchFamily="18" charset="0"/>
                        </a:rPr>
                        <a:t>Emission (</a:t>
                      </a:r>
                      <a:r>
                        <a:rPr lang="el-GR" sz="1800">
                          <a:effectLst/>
                          <a:latin typeface="+mn-lt"/>
                          <a:ea typeface="Times" panose="02020603050405020304" pitchFamily="18" charset="0"/>
                          <a:cs typeface="Times New Roman" panose="02020603050405020304" pitchFamily="18" charset="0"/>
                        </a:rPr>
                        <a:t>λ</a:t>
                      </a:r>
                      <a:r>
                        <a:rPr lang="en-US" sz="1800">
                          <a:effectLst/>
                          <a:latin typeface="+mn-lt"/>
                          <a:ea typeface="Times" panose="02020603050405020304" pitchFamily="18" charset="0"/>
                          <a:cs typeface="Times New Roman" panose="02020603050405020304" pitchFamily="18" charset="0"/>
                        </a:rPr>
                        <a: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264320"/>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Em</a:t>
                      </a:r>
                      <a:r>
                        <a:rPr lang="en-US" sz="1800" baseline="-25000" dirty="0">
                          <a:effectLst/>
                          <a:latin typeface="+mn-lt"/>
                          <a:ea typeface="Times" panose="02020603050405020304" pitchFamily="18" charset="0"/>
                          <a:cs typeface="Times New Roman" panose="02020603050405020304" pitchFamily="18" charset="0"/>
                        </a:rPr>
                        <a:t>Total</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414 nm</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panose="02020603050405020304" pitchFamily="18" charset="0"/>
                          <a:cs typeface="Times New Roman" panose="02020603050405020304" pitchFamily="18" charset="0"/>
                        </a:rPr>
                        <a:t>530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24410"/>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Fl</a:t>
                      </a:r>
                      <a:r>
                        <a:rPr lang="en-US" sz="1800" baseline="-25000" dirty="0">
                          <a:effectLst/>
                          <a:latin typeface="+mn-lt"/>
                          <a:ea typeface="Times" panose="02020603050405020304" pitchFamily="18" charset="0"/>
                          <a:cs typeface="Times New Roman" panose="02020603050405020304" pitchFamily="18" charset="0"/>
                        </a:rPr>
                        <a:t>D</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414 nm</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475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283602"/>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FL</a:t>
                      </a:r>
                      <a:r>
                        <a:rPr lang="en-US" sz="1800" baseline="-25000" dirty="0">
                          <a:effectLst/>
                          <a:latin typeface="+mn-lt"/>
                          <a:ea typeface="Times" panose="02020603050405020304" pitchFamily="18" charset="0"/>
                          <a:cs typeface="Times New Roman" panose="02020603050405020304" pitchFamily="18" charset="0"/>
                        </a:rPr>
                        <a:t>A</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475 nm</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530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5250596"/>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A736530-E3B3-42AC-909E-E5775B3F8962}"/>
                  </a:ext>
                </a:extLst>
              </p:cNvPr>
              <p:cNvSpPr txBox="1"/>
              <p:nvPr/>
            </p:nvSpPr>
            <p:spPr>
              <a:xfrm>
                <a:off x="3218743" y="5209698"/>
                <a:ext cx="6096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E</m:t>
                              </m:r>
                              <m:r>
                                <m:rPr>
                                  <m:sty m:val="p"/>
                                </m:rPr>
                                <a:rPr lang="en-US" i="0">
                                  <a:latin typeface="Cambria Math" panose="02040503050406030204" pitchFamily="18" charset="0"/>
                                </a:rPr>
                                <m:t>m</m:t>
                              </m:r>
                            </m:e>
                            <m:sub>
                              <m:r>
                                <m:rPr>
                                  <m:sty m:val="p"/>
                                </m:rPr>
                                <a:rPr lang="en-US" i="0">
                                  <a:latin typeface="Cambria Math" panose="02040503050406030204" pitchFamily="18" charset="0"/>
                                </a:rPr>
                                <m:t>FRET</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Em</m:t>
                                  </m:r>
                                </m:e>
                                <m:sub>
                                  <m:r>
                                    <m:rPr>
                                      <m:sty m:val="p"/>
                                    </m:rPr>
                                    <a:rPr lang="en-US" i="0">
                                      <a:latin typeface="Cambria Math" panose="02040503050406030204" pitchFamily="18" charset="0"/>
                                    </a:rPr>
                                    <m:t>Total</m:t>
                                  </m:r>
                                </m:sub>
                              </m:sSub>
                            </m:e>
                          </m:d>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d>
                                <m:dPr>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FL</m:t>
                                      </m:r>
                                    </m:e>
                                    <m:sub>
                                      <m:r>
                                        <m:rPr>
                                          <m:sty m:val="p"/>
                                        </m:rPr>
                                        <a:rPr lang="en-US" i="0">
                                          <a:latin typeface="Cambria Math" panose="02040503050406030204" pitchFamily="18" charset="0"/>
                                        </a:rPr>
                                        <m:t>D</m:t>
                                      </m:r>
                                    </m:sub>
                                  </m:sSub>
                                  <m:r>
                                    <a:rPr lang="en-US" i="0">
                                      <a:latin typeface="Cambria Math" panose="02040503050406030204" pitchFamily="18" charset="0"/>
                                    </a:rPr>
                                    <m:t>∗ </m:t>
                                  </m:r>
                                  <m:r>
                                    <m:rPr>
                                      <m:sty m:val="p"/>
                                    </m:rPr>
                                    <a:rPr lang="en-US" i="0">
                                      <a:latin typeface="Cambria Math" panose="02040503050406030204" pitchFamily="18" charset="0"/>
                                    </a:rPr>
                                    <m:t>α</m:t>
                                  </m:r>
                                </m:e>
                              </m:d>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FL</m:t>
                                  </m:r>
                                </m:e>
                                <m:sub>
                                  <m:r>
                                    <m:rPr>
                                      <m:sty m:val="p"/>
                                    </m:rPr>
                                    <a:rPr lang="en-US" i="0">
                                      <a:latin typeface="Cambria Math" panose="02040503050406030204" pitchFamily="18" charset="0"/>
                                    </a:rPr>
                                    <m:t>A</m:t>
                                  </m:r>
                                </m:sub>
                              </m:sSub>
                              <m:r>
                                <a:rPr lang="en-US" i="0">
                                  <a:latin typeface="Cambria Math" panose="02040503050406030204" pitchFamily="18" charset="0"/>
                                </a:rPr>
                                <m:t>∗ </m:t>
                              </m:r>
                              <m:r>
                                <m:rPr>
                                  <m:sty m:val="p"/>
                                </m:rPr>
                                <a:rPr lang="en-US" i="0">
                                  <a:latin typeface="Cambria Math" panose="02040503050406030204" pitchFamily="18" charset="0"/>
                                </a:rPr>
                                <m:t>β</m:t>
                              </m:r>
                            </m:e>
                          </m:d>
                        </m:e>
                      </m:d>
                    </m:oMath>
                  </m:oMathPara>
                </a14:m>
                <a:endParaRPr lang="en-US" dirty="0"/>
              </a:p>
            </p:txBody>
          </p:sp>
        </mc:Choice>
        <mc:Fallback xmlns="">
          <p:sp>
            <p:nvSpPr>
              <p:cNvPr id="73" name="TextBox 72">
                <a:extLst>
                  <a:ext uri="{FF2B5EF4-FFF2-40B4-BE49-F238E27FC236}">
                    <a16:creationId xmlns:a16="http://schemas.microsoft.com/office/drawing/2014/main" id="{0A736530-E3B3-42AC-909E-E5775B3F8962}"/>
                  </a:ext>
                </a:extLst>
              </p:cNvPr>
              <p:cNvSpPr txBox="1">
                <a:spLocks noRot="1" noChangeAspect="1" noMove="1" noResize="1" noEditPoints="1" noAdjustHandles="1" noChangeArrowheads="1" noChangeShapeType="1" noTextEdit="1"/>
              </p:cNvSpPr>
              <p:nvPr/>
            </p:nvSpPr>
            <p:spPr>
              <a:xfrm>
                <a:off x="3218743" y="5209698"/>
                <a:ext cx="6096000" cy="506870"/>
              </a:xfrm>
              <a:prstGeom prst="rect">
                <a:avLst/>
              </a:prstGeom>
              <a:blipFill>
                <a:blip r:embed="rId4"/>
                <a:stretch>
                  <a:fillRect t="-179518" r="-5500" b="-261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27847D2-CD45-456C-A7CD-FE9418944A1D}"/>
                  </a:ext>
                </a:extLst>
              </p:cNvPr>
              <p:cNvSpPr txBox="1"/>
              <p:nvPr/>
            </p:nvSpPr>
            <p:spPr>
              <a:xfrm>
                <a:off x="0" y="5818469"/>
                <a:ext cx="6096000" cy="618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r>
                            <m:rPr>
                              <m:nor/>
                            </m:rPr>
                            <a:rPr lang="en-US"/>
                            <m:t>Donor</m:t>
                          </m:r>
                          <m:r>
                            <m:rPr>
                              <m:nor/>
                            </m:rPr>
                            <a:rPr lang="en-US" i="1"/>
                            <m:t> </m:t>
                          </m:r>
                          <m:r>
                            <m:rPr>
                              <m:nor/>
                            </m:rPr>
                            <a:rPr lang="en-US"/>
                            <m:t>em</m:t>
                          </m:r>
                          <m:r>
                            <m:rPr>
                              <m:sty m:val="p"/>
                            </m:rPr>
                            <a:rPr lang="en-US">
                              <a:latin typeface="Cambria Math" panose="02040503050406030204" pitchFamily="18" charset="0"/>
                            </a:rPr>
                            <m:t>isson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530</m:t>
                          </m:r>
                          <m:r>
                            <a:rPr lang="en-US" i="1">
                              <a:latin typeface="Cambria Math" panose="02040503050406030204" pitchFamily="18" charset="0"/>
                            </a:rPr>
                            <m:t> </m:t>
                          </m:r>
                          <m:r>
                            <m:rPr>
                              <m:sty m:val="p"/>
                            </m:rPr>
                            <a:rPr lang="en-US">
                              <a:latin typeface="Cambria Math" panose="02040503050406030204" pitchFamily="18" charset="0"/>
                            </a:rPr>
                            <m:t>nm</m:t>
                          </m:r>
                          <m:r>
                            <a:rPr lang="en-US" i="1">
                              <a:latin typeface="Cambria Math" panose="02040503050406030204" pitchFamily="18" charset="0"/>
                            </a:rPr>
                            <m:t> </m:t>
                          </m:r>
                          <m:r>
                            <m:rPr>
                              <m:sty m:val="p"/>
                            </m:rPr>
                            <a:rPr lang="en-US">
                              <a:latin typeface="Cambria Math" panose="02040503050406030204" pitchFamily="18" charset="0"/>
                            </a:rPr>
                            <m:t>with</m:t>
                          </m:r>
                          <m:r>
                            <a:rPr lang="en-US" i="1">
                              <a:latin typeface="Cambria Math" panose="02040503050406030204" pitchFamily="18" charset="0"/>
                            </a:rPr>
                            <m:t> </m:t>
                          </m:r>
                          <m:r>
                            <m:rPr>
                              <m:sty m:val="p"/>
                            </m:rPr>
                            <a:rPr lang="en-US">
                              <a:latin typeface="Cambria Math" panose="02040503050406030204" pitchFamily="18" charset="0"/>
                            </a:rPr>
                            <m:t>excitation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414</m:t>
                          </m:r>
                          <m:r>
                            <a:rPr lang="en-US" i="1">
                              <a:latin typeface="Cambria Math" panose="02040503050406030204" pitchFamily="18" charset="0"/>
                            </a:rPr>
                            <m:t> </m:t>
                          </m:r>
                          <m:r>
                            <m:rPr>
                              <m:sty m:val="p"/>
                            </m:rPr>
                            <a:rPr lang="en-US">
                              <a:latin typeface="Cambria Math" panose="02040503050406030204" pitchFamily="18" charset="0"/>
                            </a:rPr>
                            <m:t>nm</m:t>
                          </m:r>
                        </m:num>
                        <m:den>
                          <m:r>
                            <m:rPr>
                              <m:nor/>
                            </m:rPr>
                            <a:rPr lang="en-US"/>
                            <m:t>Donor</m:t>
                          </m:r>
                          <m:r>
                            <m:rPr>
                              <m:nor/>
                            </m:rPr>
                            <a:rPr lang="en-US" i="1"/>
                            <m:t> </m:t>
                          </m:r>
                          <m:r>
                            <m:rPr>
                              <m:nor/>
                            </m:rPr>
                            <a:rPr lang="en-US"/>
                            <m:t>em</m:t>
                          </m:r>
                          <m:r>
                            <m:rPr>
                              <m:sty m:val="p"/>
                            </m:rPr>
                            <a:rPr lang="en-US">
                              <a:latin typeface="Cambria Math" panose="02040503050406030204" pitchFamily="18" charset="0"/>
                            </a:rPr>
                            <m:t>isson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475</m:t>
                          </m:r>
                          <m:r>
                            <a:rPr lang="en-US" i="1">
                              <a:latin typeface="Cambria Math" panose="02040503050406030204" pitchFamily="18" charset="0"/>
                            </a:rPr>
                            <m:t> </m:t>
                          </m:r>
                          <m:r>
                            <m:rPr>
                              <m:sty m:val="p"/>
                            </m:rPr>
                            <a:rPr lang="en-US">
                              <a:latin typeface="Cambria Math" panose="02040503050406030204" pitchFamily="18" charset="0"/>
                            </a:rPr>
                            <m:t>nm</m:t>
                          </m:r>
                          <m:r>
                            <a:rPr lang="en-US" i="1">
                              <a:latin typeface="Cambria Math" panose="02040503050406030204" pitchFamily="18" charset="0"/>
                            </a:rPr>
                            <m:t> </m:t>
                          </m:r>
                          <m:r>
                            <m:rPr>
                              <m:sty m:val="p"/>
                            </m:rPr>
                            <a:rPr lang="en-US">
                              <a:latin typeface="Cambria Math" panose="02040503050406030204" pitchFamily="18" charset="0"/>
                            </a:rPr>
                            <m:t>with</m:t>
                          </m:r>
                          <m:r>
                            <a:rPr lang="en-US" i="1">
                              <a:latin typeface="Cambria Math" panose="02040503050406030204" pitchFamily="18" charset="0"/>
                            </a:rPr>
                            <m:t> </m:t>
                          </m:r>
                          <m:r>
                            <m:rPr>
                              <m:sty m:val="p"/>
                            </m:rPr>
                            <a:rPr lang="en-US">
                              <a:latin typeface="Cambria Math" panose="02040503050406030204" pitchFamily="18" charset="0"/>
                            </a:rPr>
                            <m:t>excitation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414</m:t>
                          </m:r>
                          <m:r>
                            <a:rPr lang="en-US" i="1">
                              <a:latin typeface="Cambria Math" panose="02040503050406030204" pitchFamily="18" charset="0"/>
                            </a:rPr>
                            <m:t> </m:t>
                          </m:r>
                          <m:r>
                            <m:rPr>
                              <m:sty m:val="p"/>
                            </m:rPr>
                            <a:rPr lang="en-US">
                              <a:latin typeface="Cambria Math" panose="02040503050406030204" pitchFamily="18" charset="0"/>
                            </a:rPr>
                            <m:t>nm</m:t>
                          </m:r>
                        </m:den>
                      </m:f>
                    </m:oMath>
                  </m:oMathPara>
                </a14:m>
                <a:endParaRPr lang="en-US" dirty="0"/>
              </a:p>
            </p:txBody>
          </p:sp>
        </mc:Choice>
        <mc:Fallback xmlns="">
          <p:sp>
            <p:nvSpPr>
              <p:cNvPr id="82" name="TextBox 81">
                <a:extLst>
                  <a:ext uri="{FF2B5EF4-FFF2-40B4-BE49-F238E27FC236}">
                    <a16:creationId xmlns:a16="http://schemas.microsoft.com/office/drawing/2014/main" id="{727847D2-CD45-456C-A7CD-FE9418944A1D}"/>
                  </a:ext>
                </a:extLst>
              </p:cNvPr>
              <p:cNvSpPr txBox="1">
                <a:spLocks noRot="1" noChangeAspect="1" noMove="1" noResize="1" noEditPoints="1" noAdjustHandles="1" noChangeArrowheads="1" noChangeShapeType="1" noTextEdit="1"/>
              </p:cNvSpPr>
              <p:nvPr/>
            </p:nvSpPr>
            <p:spPr>
              <a:xfrm>
                <a:off x="0" y="5818469"/>
                <a:ext cx="6096000" cy="6186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9B25395-53FF-4EA1-9C70-C4DAEA587975}"/>
                  </a:ext>
                </a:extLst>
              </p:cNvPr>
              <p:cNvSpPr txBox="1"/>
              <p:nvPr/>
            </p:nvSpPr>
            <p:spPr>
              <a:xfrm>
                <a:off x="6096000" y="5818469"/>
                <a:ext cx="6096000" cy="653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r>
                            <m:rPr>
                              <m:nor/>
                            </m:rPr>
                            <a:rPr lang="en-US"/>
                            <m:t>Acceptor</m:t>
                          </m:r>
                          <m:r>
                            <m:rPr>
                              <m:nor/>
                            </m:rPr>
                            <a:rPr lang="en-US"/>
                            <m:t> </m:t>
                          </m:r>
                          <m:r>
                            <m:rPr>
                              <m:nor/>
                            </m:rPr>
                            <a:rPr lang="en-US"/>
                            <m:t>emission</m:t>
                          </m:r>
                          <m:r>
                            <m:rPr>
                              <m:nor/>
                            </m:rPr>
                            <a:rPr lang="en-US"/>
                            <m:t> </m:t>
                          </m:r>
                          <m:r>
                            <m:rPr>
                              <m:nor/>
                            </m:rPr>
                            <a:rPr lang="en-US"/>
                            <m:t>at</m:t>
                          </m:r>
                          <m:r>
                            <m:rPr>
                              <m:nor/>
                            </m:rPr>
                            <a:rPr lang="en-US"/>
                            <m:t> 530 </m:t>
                          </m:r>
                          <m:r>
                            <m:rPr>
                              <m:nor/>
                            </m:rPr>
                            <a:rPr lang="en-US"/>
                            <m:t>nm</m:t>
                          </m:r>
                          <m:r>
                            <m:rPr>
                              <m:nor/>
                            </m:rPr>
                            <a:rPr lang="en-US"/>
                            <m:t> </m:t>
                          </m:r>
                          <m:r>
                            <m:rPr>
                              <m:nor/>
                            </m:rPr>
                            <a:rPr lang="en-US"/>
                            <m:t>with</m:t>
                          </m:r>
                          <m:r>
                            <m:rPr>
                              <m:nor/>
                            </m:rPr>
                            <a:rPr lang="en-US"/>
                            <m:t> </m:t>
                          </m:r>
                          <m:r>
                            <m:rPr>
                              <m:nor/>
                            </m:rPr>
                            <a:rPr lang="en-US"/>
                            <m:t>excitation</m:t>
                          </m:r>
                          <m:r>
                            <m:rPr>
                              <m:nor/>
                            </m:rPr>
                            <a:rPr lang="en-US"/>
                            <m:t> </m:t>
                          </m:r>
                          <m:r>
                            <m:rPr>
                              <m:nor/>
                            </m:rPr>
                            <a:rPr lang="en-US"/>
                            <m:t>at</m:t>
                          </m:r>
                          <m:r>
                            <m:rPr>
                              <m:nor/>
                            </m:rPr>
                            <a:rPr lang="en-US"/>
                            <m:t> 414 </m:t>
                          </m:r>
                          <m:r>
                            <m:rPr>
                              <m:nor/>
                            </m:rPr>
                            <a:rPr lang="en-US"/>
                            <m:t>nm</m:t>
                          </m:r>
                        </m:num>
                        <m:den>
                          <m:r>
                            <m:rPr>
                              <m:nor/>
                            </m:rPr>
                            <a:rPr lang="en-US"/>
                            <m:t>Acceptor</m:t>
                          </m:r>
                          <m:r>
                            <m:rPr>
                              <m:nor/>
                            </m:rPr>
                            <a:rPr lang="en-US"/>
                            <m:t> </m:t>
                          </m:r>
                          <m:r>
                            <m:rPr>
                              <m:nor/>
                            </m:rPr>
                            <a:rPr lang="en-US"/>
                            <m:t>emission</m:t>
                          </m:r>
                          <m:r>
                            <m:rPr>
                              <m:nor/>
                            </m:rPr>
                            <a:rPr lang="en-US"/>
                            <m:t> </m:t>
                          </m:r>
                          <m:r>
                            <m:rPr>
                              <m:nor/>
                            </m:rPr>
                            <a:rPr lang="en-US"/>
                            <m:t>at</m:t>
                          </m:r>
                          <m:r>
                            <m:rPr>
                              <m:nor/>
                            </m:rPr>
                            <a:rPr lang="en-US"/>
                            <m:t> 530 </m:t>
                          </m:r>
                          <m:r>
                            <m:rPr>
                              <m:nor/>
                            </m:rPr>
                            <a:rPr lang="en-US"/>
                            <m:t>nm</m:t>
                          </m:r>
                          <m:r>
                            <m:rPr>
                              <m:nor/>
                            </m:rPr>
                            <a:rPr lang="en-US"/>
                            <m:t> </m:t>
                          </m:r>
                          <m:r>
                            <m:rPr>
                              <m:nor/>
                            </m:rPr>
                            <a:rPr lang="en-US"/>
                            <m:t>with</m:t>
                          </m:r>
                          <m:r>
                            <m:rPr>
                              <m:nor/>
                            </m:rPr>
                            <a:rPr lang="en-US"/>
                            <m:t> </m:t>
                          </m:r>
                          <m:r>
                            <m:rPr>
                              <m:nor/>
                            </m:rPr>
                            <a:rPr lang="en-US"/>
                            <m:t>excitation</m:t>
                          </m:r>
                          <m:r>
                            <m:rPr>
                              <m:nor/>
                            </m:rPr>
                            <a:rPr lang="en-US"/>
                            <m:t> </m:t>
                          </m:r>
                          <m:r>
                            <m:rPr>
                              <m:nor/>
                            </m:rPr>
                            <a:rPr lang="en-US"/>
                            <m:t>at</m:t>
                          </m:r>
                          <m:r>
                            <m:rPr>
                              <m:nor/>
                            </m:rPr>
                            <a:rPr lang="en-US"/>
                            <m:t> 474 </m:t>
                          </m:r>
                          <m:r>
                            <m:rPr>
                              <m:nor/>
                            </m:rPr>
                            <a:rPr lang="en-US"/>
                            <m:t>nm</m:t>
                          </m:r>
                        </m:den>
                      </m:f>
                    </m:oMath>
                  </m:oMathPara>
                </a14:m>
                <a:endParaRPr lang="en-US" dirty="0"/>
              </a:p>
            </p:txBody>
          </p:sp>
        </mc:Choice>
        <mc:Fallback xmlns="">
          <p:sp>
            <p:nvSpPr>
              <p:cNvPr id="83" name="TextBox 82">
                <a:extLst>
                  <a:ext uri="{FF2B5EF4-FFF2-40B4-BE49-F238E27FC236}">
                    <a16:creationId xmlns:a16="http://schemas.microsoft.com/office/drawing/2014/main" id="{79B25395-53FF-4EA1-9C70-C4DAEA587975}"/>
                  </a:ext>
                </a:extLst>
              </p:cNvPr>
              <p:cNvSpPr txBox="1">
                <a:spLocks noRot="1" noChangeAspect="1" noMove="1" noResize="1" noEditPoints="1" noAdjustHandles="1" noChangeArrowheads="1" noChangeShapeType="1" noTextEdit="1"/>
              </p:cNvSpPr>
              <p:nvPr/>
            </p:nvSpPr>
            <p:spPr>
              <a:xfrm>
                <a:off x="6096000" y="5818469"/>
                <a:ext cx="6096000" cy="653320"/>
              </a:xfrm>
              <a:prstGeom prst="rect">
                <a:avLst/>
              </a:prstGeom>
              <a:blipFill>
                <a:blip r:embed="rId6"/>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9241DC2-D5CC-4A4A-A81F-2934C3A03BBF}"/>
              </a:ext>
            </a:extLst>
          </p:cNvPr>
          <p:cNvSpPr>
            <a:spLocks noGrp="1"/>
          </p:cNvSpPr>
          <p:nvPr>
            <p:ph type="sldNum" sz="quarter" idx="12"/>
          </p:nvPr>
        </p:nvSpPr>
        <p:spPr/>
        <p:txBody>
          <a:bodyPr/>
          <a:lstStyle/>
          <a:p>
            <a:fld id="{8F5CE88E-89A4-4243-AB1D-44322647EED2}" type="slidenum">
              <a:rPr lang="en-US" smtClean="0"/>
              <a:t>9</a:t>
            </a:fld>
            <a:endParaRPr lang="en-US"/>
          </a:p>
        </p:txBody>
      </p:sp>
    </p:spTree>
    <p:extLst>
      <p:ext uri="{BB962C8B-B14F-4D97-AF65-F5344CB8AC3E}">
        <p14:creationId xmlns:p14="http://schemas.microsoft.com/office/powerpoint/2010/main" val="3914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26626</TotalTime>
  <Words>5846</Words>
  <Application>Microsoft Office PowerPoint</Application>
  <PresentationFormat>Widescreen</PresentationFormat>
  <Paragraphs>1439</Paragraphs>
  <Slides>70</Slides>
  <Notes>46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2" baseType="lpstr">
      <vt:lpstr>Arial</vt:lpstr>
      <vt:lpstr>Calibri</vt:lpstr>
      <vt:lpstr>Calibri Light</vt:lpstr>
      <vt:lpstr>Cambria Math</vt:lpstr>
      <vt:lpstr>HelveticaNeueLT Pro</vt:lpstr>
      <vt:lpstr>Open Sans</vt:lpstr>
      <vt:lpstr>Times</vt:lpstr>
      <vt:lpstr>Times New Roman</vt:lpstr>
      <vt:lpstr>Verdana</vt:lpstr>
      <vt:lpstr>Wingdings</vt:lpstr>
      <vt:lpstr>Office Theme</vt:lpstr>
      <vt:lpstr>Prism Project</vt:lpstr>
      <vt:lpstr>Development of In vitro qFRET Reporter Assays for the Characterization of Non-covalent and Covalent Protein-Protein Interaction</vt:lpstr>
      <vt:lpstr>Presentation Outline</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Presentation Outline</vt:lpstr>
      <vt:lpstr> Development of qFRET based interaction assay of Programmed Death 1 (PD1) and Programmed Death Ligand 1 (PDL1)</vt:lpstr>
      <vt:lpstr>PD1-PDL1 Interaction a Target for Cancer Therapy</vt:lpstr>
      <vt:lpstr>PD1-PDL1 qFRET Assay Principle and Design </vt:lpstr>
      <vt:lpstr>qFRET dissociation constant (KD)  Resolving qFRET based disassociation constant KD</vt:lpstr>
      <vt:lpstr>Results qFRET based KD  Protein Isolated From Soluble Fraction</vt:lpstr>
      <vt:lpstr>Results qFRET based Ki Full length PD1 and PDL1 with Pembrolizumab</vt:lpstr>
      <vt:lpstr>Summary of Dissociation Constants Reported For PD1-PDL1</vt:lpstr>
      <vt:lpstr>Challenges In Expression Of PD1 and PDL1 Within E. coli </vt:lpstr>
      <vt:lpstr>PowerPoint Presentation</vt:lpstr>
      <vt:lpstr>Challenges In Expression Of PD1 and PDL1 </vt:lpstr>
      <vt:lpstr>Refolding full length hPDL1 For qFRET Assay Results: Buffer Screen Circular Dichroism (CD)</vt:lpstr>
      <vt:lpstr>PowerPoint Presentation</vt:lpstr>
      <vt:lpstr>Discussion and Conclusion qFRET based interaction assay Full length PDL1 </vt:lpstr>
      <vt:lpstr>Presentation Outline</vt:lpstr>
      <vt:lpstr>In-Vitro qFRET Assay for SUMOylation of Viral Proteins, IAV-Matrix 1 Protein and SARS-CoV-2 Nucleocapsid Protein</vt:lpstr>
      <vt:lpstr>Post Translation Modification of IAV M1 Protein SUMOylation Modification Of M1</vt:lpstr>
      <vt:lpstr>Post Translation Modification of IAV M1 Protein SUMOylation Modification Of M1</vt:lpstr>
      <vt:lpstr>In-Vitro SUMOylation of Viral Proteins with qFRET Reporter</vt:lpstr>
      <vt:lpstr>Results  In vitro SUMOylation of YPet-IAV-M1 with qFRET Reporter </vt:lpstr>
      <vt:lpstr>Results  Mass Spectrometry Identified SUMO1 modified lysine  </vt:lpstr>
      <vt:lpstr>Results In vitro SUMOylation of Mutant YPet-IAV-M1 with qFRET Reporter </vt:lpstr>
      <vt:lpstr>Results  Viral plaque assay</vt:lpstr>
      <vt:lpstr>Results  Viral plaque assay and Kinetic Assay</vt:lpstr>
      <vt:lpstr>Discussion and Conclusion IAV-Matrix 1 Protein</vt:lpstr>
      <vt:lpstr> In vitro qFRET Assay for the SUMOylation of SARS-CoV-2 Nucleocapsid (N) protein </vt:lpstr>
      <vt:lpstr>Results In vitro SUMOylation of SARS-CoV2-N Protein with qFRET Reporter</vt:lpstr>
      <vt:lpstr>Results  Mass Spectrometry Identified SUMO1 modified lysine  </vt:lpstr>
      <vt:lpstr>Results qFRET assay for in vitro SUMOylation of N Protein Mutants</vt:lpstr>
      <vt:lpstr>Results  Cellular Translocation of Nucleocapsid Protein</vt:lpstr>
      <vt:lpstr>Results  Cellular Translocation of Nucleocapsid Protein</vt:lpstr>
      <vt:lpstr>In vitro SUMOylation of N Protein Mutants</vt:lpstr>
      <vt:lpstr>SUMO1 modified N protein – affinity investigation by qFRET KD </vt:lpstr>
      <vt:lpstr>Results  SUMO1 modified N protein – affinity investigation by qFRET KD </vt:lpstr>
      <vt:lpstr>Discussion and Conclusion qFRET assay for in vitro SUMOylation of N Protein Mutants</vt:lpstr>
      <vt:lpstr>Presentation Outline</vt:lpstr>
      <vt:lpstr>Industry Experience Systems Integration, Senior Research Associate</vt:lpstr>
      <vt:lpstr>Industry Experience Systems Integration, Senior Research Associate</vt:lpstr>
      <vt:lpstr>Industry Experience Systems Integration, Senior Research Associate</vt:lpstr>
      <vt:lpstr>Thank you &amp; Questions?</vt:lpstr>
      <vt:lpstr>PowerPoint Presentation</vt:lpstr>
      <vt:lpstr>Appendix</vt:lpstr>
      <vt:lpstr>qFRET dissociation constant (KD)  Resolving qFRET based disassociation constant KD</vt:lpstr>
      <vt:lpstr>qFRET dissociation constant (KD)  Resolving qFRET based disassociation constant KD</vt:lpstr>
      <vt:lpstr>qFRET rate of inhibition Ki Resolving qFRET based rate of inhibition Ki</vt:lpstr>
      <vt:lpstr>PowerPoint Presentation</vt:lpstr>
      <vt:lpstr>Introduction to qFRET Technology Background and Significance </vt:lpstr>
      <vt:lpstr>2.5 Results Refolding of the External Domain of hPD1 and hPDL1</vt:lpstr>
      <vt:lpstr>Post Translation Modification of IAV M1 Protein SUMOylation Modification Of M1</vt:lpstr>
      <vt:lpstr>Summary of Current PTMs</vt:lpstr>
      <vt:lpstr>4.1 SARS-CoV-2 Life Cycle Severe acute respiratory syndrome coronavirus 2 (SARS-CoV-2)</vt:lpstr>
      <vt:lpstr>4.1 SARS-CoV-2 Life Cycle Severe acute respiratory syndrome coronavirus 2 (SARS-CoV-2)</vt:lpstr>
      <vt:lpstr>4.1 SARS-CoV-2 Life Cycle Severe acute respiratory syndrome coronavirus 2 (SARS-CoV-2)</vt:lpstr>
      <vt:lpstr>5.5  Z’ Qualification Assay Overview</vt:lpstr>
      <vt:lpstr>5.5  Z’ Qualification Assay Overview</vt:lpstr>
      <vt:lpstr>Challenges In Expression Of PD1 and PDL1 </vt:lpstr>
      <vt:lpstr>Codon Optimization </vt:lpstr>
      <vt:lpstr>Challenges In Expression Of PD1 and PDL1 </vt:lpstr>
      <vt:lpstr>Results: SUMOylation of N Protein Mass Spectrometry Identified SUMO1 modified lysine  </vt:lpstr>
      <vt:lpstr>Results: SUMOylation of N Protein Mass Spectrometry Identified SUMO1 modified lysine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Vipul Madahar</dc:creator>
  <cp:lastModifiedBy>Vipul Madahar</cp:lastModifiedBy>
  <cp:revision>48</cp:revision>
  <dcterms:created xsi:type="dcterms:W3CDTF">2021-07-08T06:35:55Z</dcterms:created>
  <dcterms:modified xsi:type="dcterms:W3CDTF">2021-11-23T06:03:14Z</dcterms:modified>
</cp:coreProperties>
</file>